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tags/tag8.xml" ContentType="application/vnd.openxmlformats-officedocument.presentationml.tags+xml"/>
  <Override PartName="/ppt/slides/slide36.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gs/tag38.xml" ContentType="application/vnd.openxmlformats-officedocument.presentationml.tags+xml"/>
  <Override PartName="/ppt/tableStyles.xml" ContentType="application/vnd.openxmlformats-officedocument.presentationml.tableStyles+xml"/>
  <Override PartName="/ppt/tags/tag16.xml" ContentType="application/vnd.openxmlformats-officedocument.presentationml.tags+xml"/>
  <Override PartName="/ppt/tags/tag27.xml" ContentType="application/vnd.openxmlformats-officedocument.presentationml.tag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diagrams/layout1.xml" ContentType="application/vnd.openxmlformats-officedocument.drawingml.diagramLayout+xml"/>
  <Override PartName="/ppt/notesSlides/notesSlide7.xml" ContentType="application/vnd.openxmlformats-officedocument.presentationml.notesSlide+xml"/>
  <Override PartName="/ppt/diagrams/data2.xml" ContentType="application/vnd.openxmlformats-officedocument.drawingml.diagramData+xml"/>
  <Override PartName="/ppt/tags/tag41.xml" ContentType="application/vnd.openxmlformats-officedocument.presentationml.tags+xml"/>
  <Override PartName="/ppt/diagrams/colors4.xml" ContentType="application/vnd.openxmlformats-officedocument.drawingml.diagramColors+xml"/>
  <Override PartName="/ppt/tags/tag30.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diagrams/drawing3.xml" ContentType="application/vnd.ms-office.drawingml.diagramDrawing+xml"/>
  <Override PartName="/ppt/notesSlides/notesSlide68.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tags/tag5.xml" ContentType="application/vnd.openxmlformats-officedocument.presentationml.tags+xml"/>
  <Override PartName="/ppt/diagrams/quickStyle3.xml" ContentType="application/vnd.openxmlformats-officedocument.drawingml.diagramStyle+xml"/>
  <Override PartName="/ppt/notesSlides/notesSlide57.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Default Extension="emf" ContentType="image/x-emf"/>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diagrams/layout6.xml" ContentType="application/vnd.openxmlformats-officedocument.drawingml.diagram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diagrams/data7.xml" ContentType="application/vnd.openxmlformats-officedocument.drawingml.diagramData+xml"/>
  <Override PartName="/ppt/tags/tag17.xml" ContentType="application/vnd.openxmlformats-officedocument.presentationml.tags+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tags/tag35.xml" ContentType="application/vnd.openxmlformats-officedocument.presentationml.tags+xml"/>
  <Default Extension="wdp" ContentType="image/vnd.ms-photo"/>
  <Override PartName="/ppt/slideLayouts/slideLayout10.xml" ContentType="application/vnd.openxmlformats-officedocument.presentationml.slideLayout+xml"/>
  <Override PartName="/ppt/diagrams/layout2.xml" ContentType="application/vnd.openxmlformats-officedocument.drawingml.diagramLayout+xml"/>
  <Override PartName="/ppt/notesSlides/notesSlide8.xml" ContentType="application/vnd.openxmlformats-officedocument.presentationml.notesSlide+xml"/>
  <Override PartName="/ppt/notesSlides/notesSlide20.xml" ContentType="application/vnd.openxmlformats-officedocument.presentationml.notesSlide+xml"/>
  <Default Extension="vml" ContentType="application/vnd.openxmlformats-officedocument.vmlDrawing"/>
  <Override PartName="/ppt/tags/tag24.xml" ContentType="application/vnd.openxmlformats-officedocument.presentationml.tags+xml"/>
  <Override PartName="/ppt/notesSlides/notesSlide31.xml" ContentType="application/vnd.openxmlformats-officedocument.presentationml.notesSlide+xml"/>
  <Override PartName="/ppt/diagrams/drawing8.xml" ContentType="application/vnd.ms-office.drawingml.diagramDrawing+xml"/>
  <Default Extension="gif" ContentType="image/gif"/>
  <Override PartName="/ppt/diagrams/data3.xml" ContentType="application/vnd.openxmlformats-officedocument.drawingml.diagramData+xml"/>
  <Override PartName="/ppt/diagrams/colors5.xml" ContentType="application/vnd.openxmlformats-officedocument.drawingml.diagramColors+xml"/>
  <Override PartName="/ppt/tags/tag13.xml" ContentType="application/vnd.openxmlformats-officedocument.presentationml.tags+xml"/>
  <Override PartName="/ppt/tags/tag31.xml" ContentType="application/vnd.openxmlformats-officedocument.presentationml.tags+xml"/>
  <Override PartName="/ppt/diagrams/quickStyle8.xml" ContentType="application/vnd.openxmlformats-officedocument.drawingml.diagramStyle+xml"/>
  <Override PartName="/ppt/tags/tag42.xml" ContentType="application/vnd.openxmlformats-officedocument.presentationml.tags+xml"/>
  <Override PartName="/ppt/slides/slide49.xml" ContentType="application/vnd.openxmlformats-officedocument.presentationml.slide+xml"/>
  <Override PartName="/ppt/notesSlides/notesSlide4.xml" ContentType="application/vnd.openxmlformats-officedocument.presentationml.notesSlide+xml"/>
  <Override PartName="/ppt/diagrams/drawing4.xml" ContentType="application/vnd.ms-office.drawingml.diagramDrawing+xml"/>
  <Override PartName="/ppt/tags/tag20.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diagrams/colors1.xml" ContentType="application/vnd.openxmlformats-officedocument.drawingml.diagramColors+xml"/>
  <Override PartName="/ppt/diagrams/quickStyle4.xml" ContentType="application/vnd.openxmlformats-officedocument.drawingml.diagramStyle+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36.xml" ContentType="application/vnd.openxmlformats-officedocument.presentationml.notesSlide+xml"/>
  <Default Extension="wmf" ContentType="image/x-wmf"/>
  <Override PartName="/ppt/notesSlides/notesSlide65.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diagrams/layout7.xml" ContentType="application/vnd.openxmlformats-officedocument.drawingml.diagramLayout+xml"/>
  <Override PartName="/ppt/notesSlides/notesSlide25.xml" ContentType="application/vnd.openxmlformats-officedocument.presentationml.notesSlide+xml"/>
  <Override PartName="/ppt/tags/tag29.xml" ContentType="application/vnd.openxmlformats-officedocument.presentationml.tags+xml"/>
  <Override PartName="/ppt/notesSlides/notesSlide43.xml" ContentType="application/vnd.openxmlformats-officedocument.presentationml.notesSlide+xml"/>
  <Override PartName="/ppt/diagrams/data8.xml" ContentType="application/vnd.openxmlformats-officedocument.drawingml.diagramData+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tags/tag18.xml" ContentType="application/vnd.openxmlformats-officedocument.presentationml.tags+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tags/tag36.xml" ContentType="application/vnd.openxmlformats-officedocument.presentationml.tags+xml"/>
  <Override PartName="/ppt/commentAuthors.xml" ContentType="application/vnd.openxmlformats-officedocument.presentationml.commentAuthors+xml"/>
  <Override PartName="/ppt/diagrams/layout3.xml" ContentType="application/vnd.openxmlformats-officedocument.drawingml.diagramLayout+xml"/>
  <Override PartName="/ppt/diagrams/data4.xml" ContentType="application/vnd.openxmlformats-officedocument.drawingml.diagramData+xml"/>
  <Override PartName="/ppt/notesSlides/notesSlide9.xml" ContentType="application/vnd.openxmlformats-officedocument.presentationml.notesSlide+xml"/>
  <Override PartName="/ppt/notesSlides/notesSlide21.xml" ContentType="application/vnd.openxmlformats-officedocument.presentationml.notesSlide+xml"/>
  <Override PartName="/ppt/tags/tag14.xml" ContentType="application/vnd.openxmlformats-officedocument.presentationml.tags+xml"/>
  <Override PartName="/ppt/tags/tag25.xml" ContentType="application/vnd.openxmlformats-officedocument.presentationml.tags+xml"/>
  <Override PartName="/ppt/notesSlides/notesSlide50.xml" ContentType="application/vnd.openxmlformats-officedocument.presentationml.notesSlide+xml"/>
  <Override PartName="/ppt/tags/tag43.xml" ContentType="application/vnd.openxmlformats-officedocument.presentationml.tags+xml"/>
  <Override PartName="/ppt/notesSlides/notesSlide10.xml" ContentType="application/vnd.openxmlformats-officedocument.presentationml.notesSlide+xml"/>
  <Override PartName="/ppt/diagrams/colors6.xml" ContentType="application/vnd.openxmlformats-officedocument.drawingml.diagramColors+xml"/>
  <Override PartName="/ppt/tags/tag32.xml" ContentType="application/vnd.openxmlformats-officedocument.presentationml.tags+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tags/tag10.xml" ContentType="application/vnd.openxmlformats-officedocument.presentationml.tags+xml"/>
  <Override PartName="/ppt/diagrams/drawing5.xml" ContentType="application/vnd.ms-office.drawingml.diagramDrawing+xml"/>
  <Override PartName="/ppt/tags/tag21.xml" ContentType="application/vnd.openxmlformats-officedocument.presentationml.tags+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tags/tag7.xml" ContentType="application/vnd.openxmlformats-officedocument.presentationml.tags+xml"/>
  <Override PartName="/ppt/diagrams/colors2.xml" ContentType="application/vnd.openxmlformats-officedocument.drawingml.diagramColors+xml"/>
  <Override PartName="/ppt/diagrams/quickStyle5.xml" ContentType="application/vnd.openxmlformats-officedocument.drawingml.diagramStyl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tags/tag3.xml" ContentType="application/vnd.openxmlformats-officedocument.presentationml.tags+xml"/>
  <Default Extension="jpeg" ContentType="image/jpeg"/>
  <Override PartName="/ppt/diagrams/quickStyle1.xml" ContentType="application/vnd.openxmlformats-officedocument.drawingml.diagramStyle+xml"/>
  <Override PartName="/ppt/notesSlides/notesSlide37.xml" ContentType="application/vnd.openxmlformats-officedocument.presentationml.notesSlide+xml"/>
  <Override PartName="/ppt/diagrams/layout8.xml" ContentType="application/vnd.openxmlformats-officedocument.drawingml.diagramLayout+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tags/tag19.xml" ContentType="application/vnd.openxmlformats-officedocument.presentationml.tags+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tags/tag37.xml" ContentType="application/vnd.openxmlformats-officedocument.presentationml.tags+xml"/>
  <Override PartName="/ppt/slides/slide20.xml" ContentType="application/vnd.openxmlformats-officedocument.presentationml.slide+xml"/>
  <Override PartName="/ppt/slideLayouts/slideLayout12.xml" ContentType="application/vnd.openxmlformats-officedocument.presentationml.slideLayout+xml"/>
  <Override PartName="/ppt/diagrams/layout4.xml" ContentType="application/vnd.openxmlformats-officedocument.drawingml.diagram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tags/tag26.xml" ContentType="application/vnd.openxmlformats-officedocument.presentationml.tags+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colors7.xml" ContentType="application/vnd.openxmlformats-officedocument.drawingml.diagramColors+xml"/>
  <Override PartName="/ppt/tags/tag15.xml" ContentType="application/vnd.openxmlformats-officedocument.presentationml.tags+xml"/>
  <Override PartName="/ppt/notesSlides/notesSlide40.xml" ContentType="application/vnd.openxmlformats-officedocument.presentationml.notesSlide+xml"/>
  <Override PartName="/ppt/tags/tag33.xml" ContentType="application/vnd.openxmlformats-officedocument.presentationml.tags+xml"/>
  <Override PartName="/ppt/tags/tag44.xml" ContentType="application/vnd.openxmlformats-officedocument.presentationml.tags+xml"/>
  <Override PartName="/ppt/notesSlides/notesSlide6.xml" ContentType="application/vnd.openxmlformats-officedocument.presentationml.notesSlide+xml"/>
  <Override PartName="/ppt/diagrams/drawing6.xml" ContentType="application/vnd.ms-office.drawingml.diagramDrawing+xml"/>
  <Override PartName="/ppt/tags/tag22.xml" ContentType="application/vnd.openxmlformats-officedocument.presentationml.tags+xml"/>
  <Override PartName="/ppt/tags/tag40.xml" ContentType="application/vnd.openxmlformats-officedocument.presentationml.tags+xml"/>
  <Override PartName="/ppt/slides/slide8.xml" ContentType="application/vnd.openxmlformats-officedocument.presentationml.slide+xml"/>
  <Override PartName="/ppt/slides/slide69.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tags/tag11.xml" ContentType="application/vnd.openxmlformats-officedocument.presentationml.tags+xml"/>
  <Override PartName="/ppt/diagrams/quickStyle6.xml" ContentType="application/vnd.openxmlformats-officedocument.drawingml.diagramStyle+xml"/>
  <Override PartName="/ppt/slides/slide29.xml" ContentType="application/vnd.openxmlformats-officedocument.presentationml.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diagrams/quickStyle2.xml" ContentType="application/vnd.openxmlformats-officedocument.drawingml.diagramStyle+xml"/>
  <Override PartName="/ppt/notesSlides/notesSlide67.xml" ContentType="application/vnd.openxmlformats-officedocument.presentationml.notesSlide+xml"/>
  <Override PartName="/ppt/slides/slide43.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diagrams/layout5.xml" ContentType="application/vnd.openxmlformats-officedocument.drawingml.diagramLayout+xml"/>
  <Override PartName="/ppt/notesSlides/notesSlide23.xml" ContentType="application/vnd.openxmlformats-officedocument.presentationml.notesSlide+xml"/>
  <Override PartName="/ppt/diagrams/data6.xml" ContentType="application/vnd.openxmlformats-officedocument.drawingml.diagramData+xml"/>
  <Override PartName="/ppt/notesSlides/notesSlide70.xml" ContentType="application/vnd.openxmlformats-officedocument.presentationml.notesSlide+xml"/>
  <Override PartName="/docProps/custom.xml" ContentType="application/vnd.openxmlformats-officedocument.custom-properties+xml"/>
  <Override PartName="/ppt/notesSlides/notesSlide12.xml" ContentType="application/vnd.openxmlformats-officedocument.presentationml.notesSlide+xml"/>
  <Override PartName="/ppt/diagrams/colors8.xml" ContentType="application/vnd.openxmlformats-officedocument.drawingml.diagramColors+xml"/>
  <Override PartName="/ppt/tags/tag34.xml" ContentType="application/vnd.openxmlformats-officedocument.presentationml.tags+xml"/>
  <Override PartName="/ppt/tags/tag12.xml" ContentType="application/vnd.openxmlformats-officedocument.presentationml.tags+xml"/>
  <Override PartName="/ppt/diagrams/drawing7.xml" ContentType="application/vnd.ms-office.drawingml.diagramDrawing+xml"/>
  <Override PartName="/ppt/tags/tag23.xml" ContentType="application/vnd.openxmlformats-officedocument.presentationml.tags+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diagrams/quickStyle7.xml" ContentType="application/vnd.openxmlformats-officedocument.drawingml.diagramStyle+xml"/>
  <Override PartName="/ppt/slides/slide48.xml" ContentType="application/vnd.openxmlformats-officedocument.presentationml.slide+xml"/>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tags/tag39.xml" ContentType="application/vnd.openxmlformats-officedocument.presentationml.tags+xml"/>
  <Override PartName="/ppt/slides/slide51.xml" ContentType="application/vnd.openxmlformats-officedocument.presentationml.slide+xml"/>
  <Override PartName="/ppt/tags/tag1.xml" ContentType="application/vnd.openxmlformats-officedocument.presentationml.tags+xml"/>
  <Override PartName="/ppt/tags/tag28.xml" ContentType="application/vnd.openxmlformats-officedocument.presentationml.tags+xml"/>
  <Override PartName="/ppt/notesSlides/notesSlide5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3"/>
  </p:notesMasterIdLst>
  <p:sldIdLst>
    <p:sldId id="489" r:id="rId2"/>
    <p:sldId id="338" r:id="rId3"/>
    <p:sldId id="339" r:id="rId4"/>
    <p:sldId id="490" r:id="rId5"/>
    <p:sldId id="491" r:id="rId6"/>
    <p:sldId id="496" r:id="rId7"/>
    <p:sldId id="558" r:id="rId8"/>
    <p:sldId id="494" r:id="rId9"/>
    <p:sldId id="498" r:id="rId10"/>
    <p:sldId id="500" r:id="rId11"/>
    <p:sldId id="499" r:id="rId12"/>
    <p:sldId id="503" r:id="rId13"/>
    <p:sldId id="504" r:id="rId14"/>
    <p:sldId id="510" r:id="rId15"/>
    <p:sldId id="502" r:id="rId16"/>
    <p:sldId id="506" r:id="rId17"/>
    <p:sldId id="505" r:id="rId18"/>
    <p:sldId id="507" r:id="rId19"/>
    <p:sldId id="508" r:id="rId20"/>
    <p:sldId id="511" r:id="rId21"/>
    <p:sldId id="512" r:id="rId22"/>
    <p:sldId id="513" r:id="rId23"/>
    <p:sldId id="560" r:id="rId24"/>
    <p:sldId id="514" r:id="rId25"/>
    <p:sldId id="516" r:id="rId26"/>
    <p:sldId id="517" r:id="rId27"/>
    <p:sldId id="518" r:id="rId28"/>
    <p:sldId id="520" r:id="rId29"/>
    <p:sldId id="519" r:id="rId30"/>
    <p:sldId id="521" r:id="rId31"/>
    <p:sldId id="522" r:id="rId32"/>
    <p:sldId id="523" r:id="rId33"/>
    <p:sldId id="524" r:id="rId34"/>
    <p:sldId id="525" r:id="rId35"/>
    <p:sldId id="526" r:id="rId36"/>
    <p:sldId id="527" r:id="rId37"/>
    <p:sldId id="528" r:id="rId38"/>
    <p:sldId id="530" r:id="rId39"/>
    <p:sldId id="531" r:id="rId40"/>
    <p:sldId id="532" r:id="rId41"/>
    <p:sldId id="533" r:id="rId42"/>
    <p:sldId id="535" r:id="rId43"/>
    <p:sldId id="536" r:id="rId44"/>
    <p:sldId id="537" r:id="rId45"/>
    <p:sldId id="564" r:id="rId46"/>
    <p:sldId id="565" r:id="rId47"/>
    <p:sldId id="538" r:id="rId48"/>
    <p:sldId id="539" r:id="rId49"/>
    <p:sldId id="540" r:id="rId50"/>
    <p:sldId id="541" r:id="rId51"/>
    <p:sldId id="542" r:id="rId52"/>
    <p:sldId id="543" r:id="rId53"/>
    <p:sldId id="544" r:id="rId54"/>
    <p:sldId id="545" r:id="rId55"/>
    <p:sldId id="547" r:id="rId56"/>
    <p:sldId id="548" r:id="rId57"/>
    <p:sldId id="549" r:id="rId58"/>
    <p:sldId id="550" r:id="rId59"/>
    <p:sldId id="551" r:id="rId60"/>
    <p:sldId id="552" r:id="rId61"/>
    <p:sldId id="553" r:id="rId62"/>
    <p:sldId id="566" r:id="rId63"/>
    <p:sldId id="567" r:id="rId64"/>
    <p:sldId id="568" r:id="rId65"/>
    <p:sldId id="569" r:id="rId66"/>
    <p:sldId id="570" r:id="rId67"/>
    <p:sldId id="571" r:id="rId68"/>
    <p:sldId id="572" r:id="rId69"/>
    <p:sldId id="573" r:id="rId70"/>
    <p:sldId id="575" r:id="rId71"/>
    <p:sldId id="555" r:id="rId72"/>
  </p:sldIdLst>
  <p:sldSz cx="9144000" cy="5148263"/>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0965" algn="l" defTabSz="685800" rtl="0" eaLnBrk="1" latinLnBrk="0" hangingPunct="1">
      <a:defRPr sz="1350" kern="1200">
        <a:solidFill>
          <a:schemeClr val="tx1"/>
        </a:solidFill>
        <a:latin typeface="+mn-lt"/>
        <a:ea typeface="+mn-ea"/>
        <a:cs typeface="+mn-cs"/>
      </a:defRPr>
    </a:lvl5pPr>
    <a:lvl6pPr marL="1713865" algn="l" defTabSz="685800" rtl="0" eaLnBrk="1" latinLnBrk="0" hangingPunct="1">
      <a:defRPr sz="1350" kern="1200">
        <a:solidFill>
          <a:schemeClr val="tx1"/>
        </a:solidFill>
        <a:latin typeface="+mn-lt"/>
        <a:ea typeface="+mn-ea"/>
        <a:cs typeface="+mn-cs"/>
      </a:defRPr>
    </a:lvl6pPr>
    <a:lvl7pPr marL="2056765" algn="l" defTabSz="685800" rtl="0" eaLnBrk="1" latinLnBrk="0" hangingPunct="1">
      <a:defRPr sz="1350" kern="1200">
        <a:solidFill>
          <a:schemeClr val="tx1"/>
        </a:solidFill>
        <a:latin typeface="+mn-lt"/>
        <a:ea typeface="+mn-ea"/>
        <a:cs typeface="+mn-cs"/>
      </a:defRPr>
    </a:lvl7pPr>
    <a:lvl8pPr marL="2399665" algn="l" defTabSz="685800" rtl="0" eaLnBrk="1" latinLnBrk="0" hangingPunct="1">
      <a:defRPr sz="1350" kern="1200">
        <a:solidFill>
          <a:schemeClr val="tx1"/>
        </a:solidFill>
        <a:latin typeface="+mn-lt"/>
        <a:ea typeface="+mn-ea"/>
        <a:cs typeface="+mn-cs"/>
      </a:defRPr>
    </a:lvl8pPr>
    <a:lvl9pPr marL="2742565" algn="l" defTabSz="685800" rtl="0" eaLnBrk="1" latinLnBrk="0" hangingPunct="1">
      <a:defRPr sz="135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24"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254B8B"/>
    <a:srgbClr val="8EB4E3"/>
    <a:srgbClr val="A6A6A6"/>
    <a:srgbClr val="D1D4DB"/>
    <a:srgbClr val="D0D3DA"/>
    <a:srgbClr val="4978D9"/>
    <a:srgbClr val="2F5EB0"/>
    <a:srgbClr val="2C59A8"/>
    <a:srgbClr val="E6E6FA"/>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60" autoAdjust="0"/>
    <p:restoredTop sz="94660"/>
  </p:normalViewPr>
  <p:slideViewPr>
    <p:cSldViewPr showGuides="1">
      <p:cViewPr varScale="1">
        <p:scale>
          <a:sx n="116" d="100"/>
          <a:sy n="116" d="100"/>
        </p:scale>
        <p:origin x="-533" y="-82"/>
      </p:cViewPr>
      <p:guideLst>
        <p:guide orient="horz" pos="1944"/>
        <p:guide pos="275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 Id="rId4" Type="http://schemas.openxmlformats.org/officeDocument/2006/relationships/image" Target="../media/image18.jpeg"/></Relationships>
</file>

<file path=ppt/diagrams/_rels/data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 Id="rId4" Type="http://schemas.openxmlformats.org/officeDocument/2006/relationships/image" Target="../media/image22.jpeg"/></Relationships>
</file>

<file path=ppt/diagrams/_rels/data8.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png"/><Relationship Id="rId1" Type="http://schemas.openxmlformats.org/officeDocument/2006/relationships/image" Target="../media/image107.png"/><Relationship Id="rId4" Type="http://schemas.openxmlformats.org/officeDocument/2006/relationships/image" Target="../media/image11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 Id="rId4" Type="http://schemas.openxmlformats.org/officeDocument/2006/relationships/image" Target="../media/image18.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 Id="rId4" Type="http://schemas.openxmlformats.org/officeDocument/2006/relationships/image" Target="../media/image22.jpeg"/></Relationships>
</file>

<file path=ppt/diagrams/_rels/drawing8.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png"/><Relationship Id="rId1" Type="http://schemas.openxmlformats.org/officeDocument/2006/relationships/image" Target="../media/image107.png"/><Relationship Id="rId4" Type="http://schemas.openxmlformats.org/officeDocument/2006/relationships/image" Target="../media/image110.png"/></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1">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1">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2">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C3B8DF6-35DC-40C0-8F19-522E1EDC5FBB}" type="doc">
      <dgm:prSet loTypeId="urn:microsoft.com/office/officeart/2005/8/layout/arrow6#1" loCatId="relationship" qsTypeId="urn:microsoft.com/office/officeart/2005/8/quickstyle/simple1#1" qsCatId="simple" csTypeId="urn:microsoft.com/office/officeart/2005/8/colors/accent1_2#1" csCatId="accent1" phldr="0"/>
      <dgm:spPr/>
      <dgm:t>
        <a:bodyPr/>
        <a:lstStyle/>
        <a:p>
          <a:endParaRPr lang="zh-CN" altLang="en-US"/>
        </a:p>
      </dgm:t>
    </dgm:pt>
    <dgm:pt modelId="{AC457EA6-B62E-49FF-AAE4-FDCECA659245}">
      <dgm:prSet phldrT="[文本]" phldr="0" custT="0"/>
      <dgm:spPr/>
      <dgm:t>
        <a:bodyPr vert="horz" wrap="square"/>
        <a:lstStyle/>
        <a:p>
          <a:pPr>
            <a:lnSpc>
              <a:spcPct val="100000"/>
            </a:lnSpc>
            <a:spcBef>
              <a:spcPct val="0"/>
            </a:spcBef>
            <a:spcAft>
              <a:spcPct val="35000"/>
            </a:spcAft>
          </a:pPr>
          <a:r>
            <a:rPr lang="zh-CN" altLang="en-US"/>
            <a:t>仓储</a:t>
          </a:r>
        </a:p>
      </dgm:t>
    </dgm:pt>
    <dgm:pt modelId="{AE6A6C96-96CB-45E6-8D7F-66757D89E4F4}" type="parTrans" cxnId="{30DEE8D7-7EEF-4CB7-A76B-6032DEB1B658}">
      <dgm:prSet/>
      <dgm:spPr/>
      <dgm:t>
        <a:bodyPr/>
        <a:lstStyle/>
        <a:p>
          <a:endParaRPr lang="zh-CN" altLang="en-US"/>
        </a:p>
      </dgm:t>
    </dgm:pt>
    <dgm:pt modelId="{86CBD87F-F42A-4DD5-899B-60D283C415B9}" type="sibTrans" cxnId="{30DEE8D7-7EEF-4CB7-A76B-6032DEB1B658}">
      <dgm:prSet/>
      <dgm:spPr/>
      <dgm:t>
        <a:bodyPr/>
        <a:lstStyle/>
        <a:p>
          <a:endParaRPr lang="zh-CN" altLang="en-US"/>
        </a:p>
      </dgm:t>
    </dgm:pt>
    <dgm:pt modelId="{73724102-6497-452A-AC49-7BA877B6E78D}">
      <dgm:prSet phldrT="[文本]" phldr="0" custT="0"/>
      <dgm:spPr/>
      <dgm:t>
        <a:bodyPr vert="horz" wrap="square"/>
        <a:lstStyle/>
        <a:p>
          <a:pPr>
            <a:lnSpc>
              <a:spcPct val="100000"/>
            </a:lnSpc>
            <a:spcBef>
              <a:spcPct val="0"/>
            </a:spcBef>
            <a:spcAft>
              <a:spcPct val="35000"/>
            </a:spcAft>
          </a:pPr>
          <a:r>
            <a:rPr lang="zh-CN" altLang="en-US"/>
            <a:t>加工</a:t>
          </a:r>
        </a:p>
      </dgm:t>
    </dgm:pt>
    <dgm:pt modelId="{E449FA48-E31D-41BB-ABDF-3FCA2E74E294}" type="parTrans" cxnId="{D51AC383-B65D-4B83-BBD4-AF8701299556}">
      <dgm:prSet/>
      <dgm:spPr/>
      <dgm:t>
        <a:bodyPr/>
        <a:lstStyle/>
        <a:p>
          <a:endParaRPr lang="zh-CN" altLang="en-US"/>
        </a:p>
      </dgm:t>
    </dgm:pt>
    <dgm:pt modelId="{A4283399-1C1D-43B6-80F4-C0B25E1D9112}" type="sibTrans" cxnId="{D51AC383-B65D-4B83-BBD4-AF8701299556}">
      <dgm:prSet/>
      <dgm:spPr/>
      <dgm:t>
        <a:bodyPr/>
        <a:lstStyle/>
        <a:p>
          <a:endParaRPr lang="zh-CN" altLang="en-US"/>
        </a:p>
      </dgm:t>
    </dgm:pt>
    <dgm:pt modelId="{32C0187A-203A-47E0-AE80-DE1BBE36DF21}" type="pres">
      <dgm:prSet presAssocID="{BC3B8DF6-35DC-40C0-8F19-522E1EDC5FBB}" presName="compositeShape" presStyleCnt="0">
        <dgm:presLayoutVars>
          <dgm:chMax val="2"/>
          <dgm:dir/>
          <dgm:resizeHandles val="exact"/>
        </dgm:presLayoutVars>
      </dgm:prSet>
      <dgm:spPr/>
      <dgm:t>
        <a:bodyPr/>
        <a:lstStyle/>
        <a:p>
          <a:endParaRPr lang="zh-CN" altLang="en-US"/>
        </a:p>
      </dgm:t>
    </dgm:pt>
    <dgm:pt modelId="{1B804FF8-9A50-4C4C-A653-7D234E1788FF}" type="pres">
      <dgm:prSet presAssocID="{BC3B8DF6-35DC-40C0-8F19-522E1EDC5FBB}" presName="ribbon" presStyleLbl="node1" presStyleIdx="0" presStyleCnt="1"/>
      <dgm:spPr/>
    </dgm:pt>
    <dgm:pt modelId="{1B295838-9029-4CD1-95F7-745580BB313C}" type="pres">
      <dgm:prSet presAssocID="{BC3B8DF6-35DC-40C0-8F19-522E1EDC5FBB}" presName="leftArrowText" presStyleLbl="node1" presStyleIdx="0" presStyleCnt="1">
        <dgm:presLayoutVars>
          <dgm:chMax val="0"/>
          <dgm:bulletEnabled val="1"/>
        </dgm:presLayoutVars>
      </dgm:prSet>
      <dgm:spPr/>
      <dgm:t>
        <a:bodyPr/>
        <a:lstStyle/>
        <a:p>
          <a:endParaRPr lang="zh-CN" altLang="en-US"/>
        </a:p>
      </dgm:t>
    </dgm:pt>
    <dgm:pt modelId="{1AEED5F8-C663-4502-98D9-5D1EE09EF4C1}" type="pres">
      <dgm:prSet presAssocID="{BC3B8DF6-35DC-40C0-8F19-522E1EDC5FBB}" presName="rightArrowText" presStyleLbl="node1" presStyleIdx="0" presStyleCnt="1">
        <dgm:presLayoutVars>
          <dgm:chMax val="0"/>
          <dgm:bulletEnabled val="1"/>
        </dgm:presLayoutVars>
      </dgm:prSet>
      <dgm:spPr/>
      <dgm:t>
        <a:bodyPr/>
        <a:lstStyle/>
        <a:p>
          <a:endParaRPr lang="zh-CN" altLang="en-US"/>
        </a:p>
      </dgm:t>
    </dgm:pt>
  </dgm:ptLst>
  <dgm:cxnLst>
    <dgm:cxn modelId="{D51AC383-B65D-4B83-BBD4-AF8701299556}" srcId="{BC3B8DF6-35DC-40C0-8F19-522E1EDC5FBB}" destId="{73724102-6497-452A-AC49-7BA877B6E78D}" srcOrd="1" destOrd="0" parTransId="{E449FA48-E31D-41BB-ABDF-3FCA2E74E294}" sibTransId="{A4283399-1C1D-43B6-80F4-C0B25E1D9112}"/>
    <dgm:cxn modelId="{750DF323-5C6D-47C6-8894-A1EC78559548}" type="presOf" srcId="{BC3B8DF6-35DC-40C0-8F19-522E1EDC5FBB}" destId="{32C0187A-203A-47E0-AE80-DE1BBE36DF21}" srcOrd="0" destOrd="0" presId="urn:microsoft.com/office/officeart/2005/8/layout/arrow6#1"/>
    <dgm:cxn modelId="{9000FB73-97D1-4223-90F3-C9007596ED97}" type="presOf" srcId="{73724102-6497-452A-AC49-7BA877B6E78D}" destId="{1AEED5F8-C663-4502-98D9-5D1EE09EF4C1}" srcOrd="0" destOrd="0" presId="urn:microsoft.com/office/officeart/2005/8/layout/arrow6#1"/>
    <dgm:cxn modelId="{30DEE8D7-7EEF-4CB7-A76B-6032DEB1B658}" srcId="{BC3B8DF6-35DC-40C0-8F19-522E1EDC5FBB}" destId="{AC457EA6-B62E-49FF-AAE4-FDCECA659245}" srcOrd="0" destOrd="0" parTransId="{AE6A6C96-96CB-45E6-8D7F-66757D89E4F4}" sibTransId="{86CBD87F-F42A-4DD5-899B-60D283C415B9}"/>
    <dgm:cxn modelId="{115D6A6B-9CDD-45CD-8911-6A066EA205DB}" type="presOf" srcId="{AC457EA6-B62E-49FF-AAE4-FDCECA659245}" destId="{1B295838-9029-4CD1-95F7-745580BB313C}" srcOrd="0" destOrd="0" presId="urn:microsoft.com/office/officeart/2005/8/layout/arrow6#1"/>
    <dgm:cxn modelId="{1B3B2520-6200-4520-8707-FAC977569BAA}" type="presParOf" srcId="{32C0187A-203A-47E0-AE80-DE1BBE36DF21}" destId="{1B804FF8-9A50-4C4C-A653-7D234E1788FF}" srcOrd="0" destOrd="0" presId="urn:microsoft.com/office/officeart/2005/8/layout/arrow6#1"/>
    <dgm:cxn modelId="{2D205A38-4D28-4832-B5EA-7C8247093D9E}" type="presParOf" srcId="{32C0187A-203A-47E0-AE80-DE1BBE36DF21}" destId="{1B295838-9029-4CD1-95F7-745580BB313C}" srcOrd="1" destOrd="0" presId="urn:microsoft.com/office/officeart/2005/8/layout/arrow6#1"/>
    <dgm:cxn modelId="{AC1A48F5-087E-4438-81C0-75CFF42C5E3F}" type="presParOf" srcId="{32C0187A-203A-47E0-AE80-DE1BBE36DF21}" destId="{1AEED5F8-C663-4502-98D9-5D1EE09EF4C1}" srcOrd="2" destOrd="0" presId="urn:microsoft.com/office/officeart/2005/8/layout/arrow6#1"/>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7CB0F26-B20C-462A-953E-AADCD98AB9EF}" type="doc">
      <dgm:prSet loTypeId="urn:microsoft.com/office/officeart/2008/layout/TitlePictureLineup" loCatId="picture" qsTypeId="urn:microsoft.com/office/officeart/2005/8/quickstyle/simple5#1" qsCatId="simple" csTypeId="urn:microsoft.com/office/officeart/2005/8/colors/accent1_2#2" csCatId="accent1" phldr="0"/>
      <dgm:spPr/>
      <dgm:t>
        <a:bodyPr/>
        <a:lstStyle/>
        <a:p>
          <a:endParaRPr lang="zh-CN" altLang="en-US"/>
        </a:p>
      </dgm:t>
    </dgm:pt>
    <dgm:pt modelId="{BF95A921-6CCF-4463-84E7-554081B28596}">
      <dgm:prSet phldrT="[文本]" phldr="0" custT="0"/>
      <dgm:spPr/>
      <dgm:t>
        <a:bodyPr vert="horz" wrap="square"/>
        <a:lstStyle/>
        <a:p>
          <a:pPr>
            <a:lnSpc>
              <a:spcPct val="100000"/>
            </a:lnSpc>
            <a:spcBef>
              <a:spcPct val="0"/>
            </a:spcBef>
            <a:spcAft>
              <a:spcPct val="35000"/>
            </a:spcAft>
          </a:pPr>
          <a:r>
            <a:rPr lang="zh-CN" altLang="en-US"/>
            <a:t>加工管理</a:t>
          </a:r>
        </a:p>
      </dgm:t>
    </dgm:pt>
    <dgm:pt modelId="{B69B900A-919A-4CAE-916F-62A9D38FF976}" type="parTrans" cxnId="{BB5FCF10-23B8-4B10-890C-1AEF323C7D39}">
      <dgm:prSet/>
      <dgm:spPr/>
      <dgm:t>
        <a:bodyPr/>
        <a:lstStyle/>
        <a:p>
          <a:endParaRPr lang="zh-CN" altLang="en-US"/>
        </a:p>
      </dgm:t>
    </dgm:pt>
    <dgm:pt modelId="{871616FA-56D5-4743-9793-880032D75FE8}" type="sibTrans" cxnId="{BB5FCF10-23B8-4B10-890C-1AEF323C7D39}">
      <dgm:prSet/>
      <dgm:spPr/>
      <dgm:t>
        <a:bodyPr/>
        <a:lstStyle/>
        <a:p>
          <a:endParaRPr lang="zh-CN" altLang="en-US"/>
        </a:p>
      </dgm:t>
    </dgm:pt>
    <dgm:pt modelId="{AB410D22-8F82-485D-828A-8690D25C1681}">
      <dgm:prSet phldrT="[文本]" phldr="0" custT="0"/>
      <dgm:spPr/>
      <dgm:t>
        <a:bodyPr vert="horz" wrap="square"/>
        <a:lstStyle/>
        <a:p>
          <a:pPr algn="l">
            <a:lnSpc>
              <a:spcPct val="100000"/>
            </a:lnSpc>
            <a:spcBef>
              <a:spcPct val="0"/>
            </a:spcBef>
            <a:spcAft>
              <a:spcPct val="35000"/>
            </a:spcAft>
          </a:pPr>
          <a:r>
            <a:rPr lang="en-US" altLang="zh-CN"/>
            <a:t>1</a:t>
          </a:r>
          <a:r>
            <a:rPr lang="zh-CN" altLang="en-US"/>
            <a:t>、加工单管理</a:t>
          </a:r>
        </a:p>
        <a:p>
          <a:pPr algn="l">
            <a:lnSpc>
              <a:spcPct val="100000"/>
            </a:lnSpc>
            <a:spcBef>
              <a:spcPct val="0"/>
            </a:spcBef>
            <a:spcAft>
              <a:spcPct val="35000"/>
            </a:spcAft>
          </a:pPr>
          <a:r>
            <a:rPr lang="en-US" altLang="zh-CN"/>
            <a:t>2</a:t>
          </a:r>
          <a:r>
            <a:rPr lang="zh-CN" altLang="en-US"/>
            <a:t>、任务调度</a:t>
          </a:r>
        </a:p>
        <a:p>
          <a:pPr algn="l">
            <a:lnSpc>
              <a:spcPct val="100000"/>
            </a:lnSpc>
            <a:spcBef>
              <a:spcPct val="0"/>
            </a:spcBef>
            <a:spcAft>
              <a:spcPct val="35000"/>
            </a:spcAft>
          </a:pPr>
          <a:r>
            <a:rPr lang="en-US" altLang="zh-CN"/>
            <a:t>3</a:t>
          </a:r>
          <a:r>
            <a:rPr lang="zh-CN" altLang="en-US"/>
            <a:t>、任务模板管理</a:t>
          </a:r>
        </a:p>
      </dgm:t>
    </dgm:pt>
    <dgm:pt modelId="{7288A66D-925C-4967-B4AB-869E143300F2}" type="parTrans" cxnId="{EE42CD1A-D534-48D8-8013-A9AA10FA8DB8}">
      <dgm:prSet/>
      <dgm:spPr/>
      <dgm:t>
        <a:bodyPr/>
        <a:lstStyle/>
        <a:p>
          <a:endParaRPr lang="zh-CN" altLang="en-US"/>
        </a:p>
      </dgm:t>
    </dgm:pt>
    <dgm:pt modelId="{28628CD5-828C-4884-AA9E-36AF1896022B}" type="sibTrans" cxnId="{EE42CD1A-D534-48D8-8013-A9AA10FA8DB8}">
      <dgm:prSet/>
      <dgm:spPr/>
      <dgm:t>
        <a:bodyPr/>
        <a:lstStyle/>
        <a:p>
          <a:endParaRPr lang="zh-CN" altLang="en-US"/>
        </a:p>
      </dgm:t>
    </dgm:pt>
    <dgm:pt modelId="{21949959-7EA9-480B-9D4B-F930105F401D}">
      <dgm:prSet phldrT="[文本]" phldr="0" custT="0"/>
      <dgm:spPr/>
      <dgm:t>
        <a:bodyPr vert="horz" wrap="square"/>
        <a:lstStyle/>
        <a:p>
          <a:pPr>
            <a:lnSpc>
              <a:spcPct val="100000"/>
            </a:lnSpc>
            <a:spcBef>
              <a:spcPct val="0"/>
            </a:spcBef>
            <a:spcAft>
              <a:spcPct val="35000"/>
            </a:spcAft>
          </a:pPr>
          <a:r>
            <a:rPr lang="zh-CN" altLang="en-US"/>
            <a:t>用工管理</a:t>
          </a:r>
        </a:p>
      </dgm:t>
    </dgm:pt>
    <dgm:pt modelId="{519D859A-D16F-4E94-BBC6-F30E9B24184C}" type="parTrans" cxnId="{58596EA6-1EBA-4DF1-A9A3-6BC7E6C05E01}">
      <dgm:prSet/>
      <dgm:spPr/>
      <dgm:t>
        <a:bodyPr/>
        <a:lstStyle/>
        <a:p>
          <a:endParaRPr lang="zh-CN" altLang="en-US"/>
        </a:p>
      </dgm:t>
    </dgm:pt>
    <dgm:pt modelId="{463C4BAB-8A08-44BA-A502-574368F34E22}" type="sibTrans" cxnId="{58596EA6-1EBA-4DF1-A9A3-6BC7E6C05E01}">
      <dgm:prSet/>
      <dgm:spPr/>
      <dgm:t>
        <a:bodyPr/>
        <a:lstStyle/>
        <a:p>
          <a:endParaRPr lang="zh-CN" altLang="en-US"/>
        </a:p>
      </dgm:t>
    </dgm:pt>
    <dgm:pt modelId="{93A2989A-5C6A-4233-BEEC-881F85CC4E27}">
      <dgm:prSet phldrT="[文本]" phldr="0" custT="0"/>
      <dgm:spPr/>
      <dgm:t>
        <a:bodyPr vert="horz" wrap="square"/>
        <a:lstStyle/>
        <a:p>
          <a:pPr algn="l">
            <a:lnSpc>
              <a:spcPct val="100000"/>
            </a:lnSpc>
            <a:spcBef>
              <a:spcPct val="0"/>
            </a:spcBef>
            <a:spcAft>
              <a:spcPct val="35000"/>
            </a:spcAft>
          </a:pPr>
          <a:r>
            <a:rPr lang="en-US" altLang="zh-CN"/>
            <a:t>1</a:t>
          </a:r>
          <a:r>
            <a:rPr lang="zh-CN" altLang="en-US"/>
            <a:t>、点工单管理</a:t>
          </a:r>
        </a:p>
        <a:p>
          <a:pPr algn="l">
            <a:lnSpc>
              <a:spcPct val="100000"/>
            </a:lnSpc>
            <a:spcBef>
              <a:spcPct val="0"/>
            </a:spcBef>
            <a:spcAft>
              <a:spcPct val="35000"/>
            </a:spcAft>
          </a:pPr>
          <a:r>
            <a:rPr lang="en-US" altLang="zh-CN"/>
            <a:t>2</a:t>
          </a:r>
          <a:r>
            <a:rPr lang="zh-CN" altLang="en-US"/>
            <a:t>、工时管理</a:t>
          </a:r>
        </a:p>
        <a:p>
          <a:pPr algn="l">
            <a:lnSpc>
              <a:spcPct val="100000"/>
            </a:lnSpc>
            <a:spcBef>
              <a:spcPct val="0"/>
            </a:spcBef>
            <a:spcAft>
              <a:spcPct val="35000"/>
            </a:spcAft>
          </a:pPr>
          <a:r>
            <a:rPr lang="en-US" altLang="zh-CN"/>
            <a:t>3</a:t>
          </a:r>
          <a:r>
            <a:rPr lang="zh-CN" altLang="en-US"/>
            <a:t>、用工统计</a:t>
          </a:r>
        </a:p>
      </dgm:t>
    </dgm:pt>
    <dgm:pt modelId="{E980230A-FBB4-4183-8C85-44230899E02F}" type="parTrans" cxnId="{15B0171E-2B40-40B5-8507-845A9B0D9D98}">
      <dgm:prSet/>
      <dgm:spPr/>
      <dgm:t>
        <a:bodyPr/>
        <a:lstStyle/>
        <a:p>
          <a:endParaRPr lang="zh-CN" altLang="en-US"/>
        </a:p>
      </dgm:t>
    </dgm:pt>
    <dgm:pt modelId="{8AAE7478-C79F-4AC1-8E24-7A254E2B92A8}" type="sibTrans" cxnId="{15B0171E-2B40-40B5-8507-845A9B0D9D98}">
      <dgm:prSet/>
      <dgm:spPr/>
      <dgm:t>
        <a:bodyPr/>
        <a:lstStyle/>
        <a:p>
          <a:endParaRPr lang="zh-CN" altLang="en-US"/>
        </a:p>
      </dgm:t>
    </dgm:pt>
    <dgm:pt modelId="{6E759916-2AC4-4B6D-8870-FC00B4A93D1F}">
      <dgm:prSet phldrT="[文本]" phldr="0" custT="0"/>
      <dgm:spPr/>
      <dgm:t>
        <a:bodyPr vert="horz" wrap="square"/>
        <a:lstStyle/>
        <a:p>
          <a:pPr>
            <a:lnSpc>
              <a:spcPct val="100000"/>
            </a:lnSpc>
            <a:spcBef>
              <a:spcPct val="0"/>
            </a:spcBef>
            <a:spcAft>
              <a:spcPct val="35000"/>
            </a:spcAft>
          </a:pPr>
          <a:r>
            <a:rPr lang="zh-CN" altLang="en-US"/>
            <a:t>统计反馈</a:t>
          </a:r>
        </a:p>
      </dgm:t>
    </dgm:pt>
    <dgm:pt modelId="{870531CC-B57A-47C7-969B-69312269923E}" type="parTrans" cxnId="{28368DFD-9654-4F55-931B-3988B10F5A4C}">
      <dgm:prSet/>
      <dgm:spPr/>
      <dgm:t>
        <a:bodyPr/>
        <a:lstStyle/>
        <a:p>
          <a:endParaRPr lang="zh-CN" altLang="en-US"/>
        </a:p>
      </dgm:t>
    </dgm:pt>
    <dgm:pt modelId="{185BD73C-EEE4-4F3B-BDD8-BFE028A15F6D}" type="sibTrans" cxnId="{28368DFD-9654-4F55-931B-3988B10F5A4C}">
      <dgm:prSet/>
      <dgm:spPr/>
      <dgm:t>
        <a:bodyPr/>
        <a:lstStyle/>
        <a:p>
          <a:endParaRPr lang="zh-CN" altLang="en-US"/>
        </a:p>
      </dgm:t>
    </dgm:pt>
    <dgm:pt modelId="{A707AFB1-E798-408A-844E-C215D8E8B2FC}">
      <dgm:prSet phldrT="[文本]" phldr="0" custT="0"/>
      <dgm:spPr/>
      <dgm:t>
        <a:bodyPr vert="horz" wrap="square"/>
        <a:lstStyle/>
        <a:p>
          <a:pPr algn="l">
            <a:lnSpc>
              <a:spcPct val="100000"/>
            </a:lnSpc>
            <a:spcBef>
              <a:spcPct val="0"/>
            </a:spcBef>
            <a:spcAft>
              <a:spcPct val="35000"/>
            </a:spcAft>
          </a:pPr>
          <a:r>
            <a:rPr lang="en-US" altLang="zh-CN"/>
            <a:t>1</a:t>
          </a:r>
          <a:r>
            <a:rPr lang="zh-CN" altLang="en-US"/>
            <a:t>、加工统计</a:t>
          </a:r>
        </a:p>
        <a:p>
          <a:pPr algn="l">
            <a:lnSpc>
              <a:spcPct val="100000"/>
            </a:lnSpc>
            <a:spcBef>
              <a:spcPct val="0"/>
            </a:spcBef>
            <a:spcAft>
              <a:spcPct val="35000"/>
            </a:spcAft>
          </a:pPr>
          <a:r>
            <a:rPr lang="en-US" altLang="zh-CN"/>
            <a:t>2</a:t>
          </a:r>
          <a:r>
            <a:rPr lang="zh-CN" altLang="en-US"/>
            <a:t>、加工跟踪</a:t>
          </a:r>
        </a:p>
        <a:p>
          <a:pPr algn="l">
            <a:lnSpc>
              <a:spcPct val="100000"/>
            </a:lnSpc>
            <a:spcBef>
              <a:spcPct val="0"/>
            </a:spcBef>
            <a:spcAft>
              <a:spcPct val="35000"/>
            </a:spcAft>
          </a:pPr>
          <a:r>
            <a:rPr lang="en-US" altLang="zh-CN"/>
            <a:t>3</a:t>
          </a:r>
          <a:r>
            <a:rPr lang="zh-CN" altLang="en-US"/>
            <a:t>、绩效分析</a:t>
          </a:r>
        </a:p>
        <a:p>
          <a:pPr algn="l">
            <a:lnSpc>
              <a:spcPct val="100000"/>
            </a:lnSpc>
            <a:spcBef>
              <a:spcPct val="0"/>
            </a:spcBef>
            <a:spcAft>
              <a:spcPct val="35000"/>
            </a:spcAft>
          </a:pPr>
          <a:r>
            <a:rPr lang="en-US" altLang="zh-CN"/>
            <a:t>4</a:t>
          </a:r>
          <a:r>
            <a:rPr lang="zh-CN" altLang="en-US"/>
            <a:t>、数据采集</a:t>
          </a:r>
          <a:endParaRPr lang="en-US" altLang="zh-CN"/>
        </a:p>
      </dgm:t>
    </dgm:pt>
    <dgm:pt modelId="{5325D897-AC06-4F2B-97AF-7A293BE60ECF}" type="parTrans" cxnId="{F7B5489D-4B1B-4601-B6EB-CEBEB4AF9CCA}">
      <dgm:prSet/>
      <dgm:spPr/>
      <dgm:t>
        <a:bodyPr/>
        <a:lstStyle/>
        <a:p>
          <a:endParaRPr lang="zh-CN" altLang="en-US"/>
        </a:p>
      </dgm:t>
    </dgm:pt>
    <dgm:pt modelId="{0022B6D9-17F6-4972-910A-A8FA98F2844F}" type="sibTrans" cxnId="{F7B5489D-4B1B-4601-B6EB-CEBEB4AF9CCA}">
      <dgm:prSet/>
      <dgm:spPr/>
      <dgm:t>
        <a:bodyPr/>
        <a:lstStyle/>
        <a:p>
          <a:endParaRPr lang="zh-CN" altLang="en-US"/>
        </a:p>
      </dgm:t>
    </dgm:pt>
    <dgm:pt modelId="{BC02DE41-4B08-41C2-9DBE-AF69FD2668D5}">
      <dgm:prSet phldr="0" custT="0"/>
      <dgm:spPr/>
      <dgm:t>
        <a:bodyPr vert="horz" wrap="square"/>
        <a:lstStyle/>
        <a:p>
          <a:pPr>
            <a:lnSpc>
              <a:spcPct val="100000"/>
            </a:lnSpc>
            <a:spcBef>
              <a:spcPct val="0"/>
            </a:spcBef>
            <a:spcAft>
              <a:spcPct val="35000"/>
            </a:spcAft>
          </a:pPr>
          <a:r>
            <a:rPr lang="zh-CN"/>
            <a:t>看板管理</a:t>
          </a:r>
        </a:p>
      </dgm:t>
    </dgm:pt>
    <dgm:pt modelId="{695834DB-214A-4E01-9501-D66C3F7369BD}" type="parTrans" cxnId="{1B7F10B0-BAD3-48C9-85F6-550459D45F1D}">
      <dgm:prSet/>
      <dgm:spPr/>
    </dgm:pt>
    <dgm:pt modelId="{D80CFB27-7188-474F-B55A-A33D585B598D}" type="sibTrans" cxnId="{1B7F10B0-BAD3-48C9-85F6-550459D45F1D}">
      <dgm:prSet/>
      <dgm:spPr/>
    </dgm:pt>
    <dgm:pt modelId="{2FD6E19D-983D-4CF4-8BCF-B80C493C8B90}">
      <dgm:prSet phldr="0" custT="0"/>
      <dgm:spPr/>
      <dgm:t>
        <a:bodyPr vert="horz" wrap="square"/>
        <a:lstStyle/>
        <a:p>
          <a:pPr algn="l">
            <a:lnSpc>
              <a:spcPct val="100000"/>
            </a:lnSpc>
            <a:spcBef>
              <a:spcPct val="0"/>
            </a:spcBef>
            <a:spcAft>
              <a:spcPct val="15000"/>
            </a:spcAft>
          </a:pPr>
          <a:r>
            <a:rPr lang="en-US"/>
            <a:t>1</a:t>
          </a:r>
          <a:r>
            <a:rPr lang="zh-CN" altLang="en-US"/>
            <a:t>、看板管理</a:t>
          </a:r>
        </a:p>
        <a:p>
          <a:pPr algn="l">
            <a:lnSpc>
              <a:spcPct val="100000"/>
            </a:lnSpc>
            <a:spcBef>
              <a:spcPct val="0"/>
            </a:spcBef>
            <a:spcAft>
              <a:spcPct val="15000"/>
            </a:spcAft>
          </a:pPr>
          <a:r>
            <a:rPr lang="en-US" altLang="zh-CN"/>
            <a:t>2</a:t>
          </a:r>
          <a:r>
            <a:rPr lang="zh-CN" altLang="en-US"/>
            <a:t>、看板库管理</a:t>
          </a:r>
        </a:p>
        <a:p>
          <a:pPr algn="l">
            <a:lnSpc>
              <a:spcPct val="100000"/>
            </a:lnSpc>
            <a:spcBef>
              <a:spcPct val="0"/>
            </a:spcBef>
            <a:spcAft>
              <a:spcPct val="15000"/>
            </a:spcAft>
          </a:pPr>
          <a:r>
            <a:rPr lang="en-US" altLang="zh-CN"/>
            <a:t>3</a:t>
          </a:r>
          <a:r>
            <a:rPr lang="zh-CN" altLang="en-US"/>
            <a:t>、节目编播管理</a:t>
          </a:r>
        </a:p>
        <a:p>
          <a:pPr algn="l">
            <a:lnSpc>
              <a:spcPct val="100000"/>
            </a:lnSpc>
            <a:spcBef>
              <a:spcPct val="0"/>
            </a:spcBef>
            <a:spcAft>
              <a:spcPct val="15000"/>
            </a:spcAft>
          </a:pPr>
          <a:r>
            <a:rPr lang="en-US" altLang="zh-CN"/>
            <a:t>4</a:t>
          </a:r>
          <a:r>
            <a:rPr lang="zh-CN" altLang="en-US"/>
            <a:t>、数据接口</a:t>
          </a:r>
        </a:p>
        <a:p>
          <a:pPr algn="l">
            <a:lnSpc>
              <a:spcPct val="100000"/>
            </a:lnSpc>
            <a:spcBef>
              <a:spcPct val="0"/>
            </a:spcBef>
            <a:spcAft>
              <a:spcPct val="15000"/>
            </a:spcAft>
          </a:pPr>
          <a:endParaRPr lang="zh-CN" altLang="en-US"/>
        </a:p>
      </dgm:t>
    </dgm:pt>
    <dgm:pt modelId="{A7044A39-8CE9-4956-BFA3-1A18411B5275}" type="parTrans" cxnId="{DF1C973D-167F-4DF1-ACFA-2AE74107E7DB}">
      <dgm:prSet/>
      <dgm:spPr/>
    </dgm:pt>
    <dgm:pt modelId="{D6E5C731-FEF4-46EC-9CF3-C27A29A028EA}" type="sibTrans" cxnId="{DF1C973D-167F-4DF1-ACFA-2AE74107E7DB}">
      <dgm:prSet/>
      <dgm:spPr/>
    </dgm:pt>
    <dgm:pt modelId="{0517E805-86C3-4A14-8DED-97C5A8BDF5D7}" type="pres">
      <dgm:prSet presAssocID="{17CB0F26-B20C-462A-953E-AADCD98AB9EF}" presName="Name0" presStyleCnt="0">
        <dgm:presLayoutVars>
          <dgm:dir/>
        </dgm:presLayoutVars>
      </dgm:prSet>
      <dgm:spPr/>
      <dgm:t>
        <a:bodyPr/>
        <a:lstStyle/>
        <a:p>
          <a:endParaRPr lang="zh-CN" altLang="en-US"/>
        </a:p>
      </dgm:t>
    </dgm:pt>
    <dgm:pt modelId="{C62F88ED-1BA6-432A-A66B-28BA8C030EAA}" type="pres">
      <dgm:prSet presAssocID="{BF95A921-6CCF-4463-84E7-554081B28596}" presName="composite" presStyleCnt="0"/>
      <dgm:spPr/>
    </dgm:pt>
    <dgm:pt modelId="{B456D569-7540-4FBC-B90C-1770E4C61F86}" type="pres">
      <dgm:prSet presAssocID="{BF95A921-6CCF-4463-84E7-554081B28596}" presName="Accent" presStyleLbl="alignAcc1" presStyleIdx="0" presStyleCnt="4"/>
      <dgm:spPr/>
    </dgm:pt>
    <dgm:pt modelId="{C147CC18-9855-4B23-AB85-29005354F6EA}" type="pres">
      <dgm:prSet presAssocID="{BF95A921-6CCF-4463-84E7-554081B28596}" presName="Image" presStyleLbl="node1" presStyleIdx="0" presStyleCnt="4"/>
      <dgm:spPr>
        <a:blipFill>
          <a:blip xmlns:r="http://schemas.openxmlformats.org/officeDocument/2006/relationships" r:embed="rId1"/>
          <a:stretch>
            <a:fillRect/>
          </a:stretch>
        </a:blipFill>
      </dgm:spPr>
    </dgm:pt>
    <dgm:pt modelId="{DC4B2DEF-74DD-496C-AF32-DA01F181770E}" type="pres">
      <dgm:prSet presAssocID="{BF95A921-6CCF-4463-84E7-554081B28596}" presName="Child" presStyleLbl="revTx" presStyleIdx="0" presStyleCnt="4">
        <dgm:presLayoutVars>
          <dgm:bulletEnabled val="1"/>
        </dgm:presLayoutVars>
      </dgm:prSet>
      <dgm:spPr/>
      <dgm:t>
        <a:bodyPr/>
        <a:lstStyle/>
        <a:p>
          <a:endParaRPr lang="zh-CN" altLang="en-US"/>
        </a:p>
      </dgm:t>
    </dgm:pt>
    <dgm:pt modelId="{2BF1A3BA-F64E-4D02-87D4-0195CE60F7E0}" type="pres">
      <dgm:prSet presAssocID="{BF95A921-6CCF-4463-84E7-554081B28596}" presName="Parent" presStyleLbl="alignNode1" presStyleIdx="0" presStyleCnt="4">
        <dgm:presLayoutVars>
          <dgm:bulletEnabled val="1"/>
        </dgm:presLayoutVars>
      </dgm:prSet>
      <dgm:spPr/>
      <dgm:t>
        <a:bodyPr/>
        <a:lstStyle/>
        <a:p>
          <a:endParaRPr lang="zh-CN" altLang="en-US"/>
        </a:p>
      </dgm:t>
    </dgm:pt>
    <dgm:pt modelId="{06BE873A-DD35-4798-B110-7F4644FB5750}" type="pres">
      <dgm:prSet presAssocID="{871616FA-56D5-4743-9793-880032D75FE8}" presName="sibTrans" presStyleCnt="0"/>
      <dgm:spPr/>
    </dgm:pt>
    <dgm:pt modelId="{544D8C92-8EA4-4175-832F-248E42BFC451}" type="pres">
      <dgm:prSet presAssocID="{21949959-7EA9-480B-9D4B-F930105F401D}" presName="composite" presStyleCnt="0"/>
      <dgm:spPr/>
    </dgm:pt>
    <dgm:pt modelId="{B4B73ABF-C001-4FED-9860-0325D5EB9315}" type="pres">
      <dgm:prSet presAssocID="{21949959-7EA9-480B-9D4B-F930105F401D}" presName="Accent" presStyleLbl="alignAcc1" presStyleIdx="1" presStyleCnt="4"/>
      <dgm:spPr/>
    </dgm:pt>
    <dgm:pt modelId="{A7D5A95A-2A5D-4C0C-A49C-E19D86A6C873}" type="pres">
      <dgm:prSet presAssocID="{21949959-7EA9-480B-9D4B-F930105F401D}" presName="Image" presStyleLbl="node1" presStyleIdx="1" presStyleCnt="4"/>
      <dgm:spPr>
        <a:blipFill>
          <a:blip xmlns:r="http://schemas.openxmlformats.org/officeDocument/2006/relationships" r:embed="rId2"/>
          <a:stretch>
            <a:fillRect/>
          </a:stretch>
        </a:blipFill>
      </dgm:spPr>
    </dgm:pt>
    <dgm:pt modelId="{40C2921C-94EB-458F-95D9-66B7670CB658}" type="pres">
      <dgm:prSet presAssocID="{21949959-7EA9-480B-9D4B-F930105F401D}" presName="Child" presStyleLbl="revTx" presStyleIdx="1" presStyleCnt="4">
        <dgm:presLayoutVars>
          <dgm:bulletEnabled val="1"/>
        </dgm:presLayoutVars>
      </dgm:prSet>
      <dgm:spPr/>
      <dgm:t>
        <a:bodyPr/>
        <a:lstStyle/>
        <a:p>
          <a:endParaRPr lang="zh-CN" altLang="en-US"/>
        </a:p>
      </dgm:t>
    </dgm:pt>
    <dgm:pt modelId="{DC1EB6D8-D450-41B4-B10F-BCFA41C05E46}" type="pres">
      <dgm:prSet presAssocID="{21949959-7EA9-480B-9D4B-F930105F401D}" presName="Parent" presStyleLbl="alignNode1" presStyleIdx="1" presStyleCnt="4">
        <dgm:presLayoutVars>
          <dgm:bulletEnabled val="1"/>
        </dgm:presLayoutVars>
      </dgm:prSet>
      <dgm:spPr/>
      <dgm:t>
        <a:bodyPr/>
        <a:lstStyle/>
        <a:p>
          <a:endParaRPr lang="zh-CN" altLang="en-US"/>
        </a:p>
      </dgm:t>
    </dgm:pt>
    <dgm:pt modelId="{57DF1A79-64F2-4AD9-9165-2EF32AA41AED}" type="pres">
      <dgm:prSet presAssocID="{463C4BAB-8A08-44BA-A502-574368F34E22}" presName="sibTrans" presStyleCnt="0"/>
      <dgm:spPr/>
    </dgm:pt>
    <dgm:pt modelId="{24C7FC0A-6C39-4629-934B-2B6E588B2590}" type="pres">
      <dgm:prSet presAssocID="{6E759916-2AC4-4B6D-8870-FC00B4A93D1F}" presName="composite" presStyleCnt="0"/>
      <dgm:spPr/>
    </dgm:pt>
    <dgm:pt modelId="{CDE477EB-424B-401F-AADE-0A7E375B8FDE}" type="pres">
      <dgm:prSet presAssocID="{6E759916-2AC4-4B6D-8870-FC00B4A93D1F}" presName="Accent" presStyleLbl="alignAcc1" presStyleIdx="2" presStyleCnt="4"/>
      <dgm:spPr/>
    </dgm:pt>
    <dgm:pt modelId="{EDD9E1E6-7428-4508-9E84-A391C0390323}" type="pres">
      <dgm:prSet presAssocID="{6E759916-2AC4-4B6D-8870-FC00B4A93D1F}" presName="Image" presStyleLbl="node1" presStyleIdx="2" presStyleCnt="4"/>
      <dgm:spPr>
        <a:blipFill>
          <a:blip xmlns:r="http://schemas.openxmlformats.org/officeDocument/2006/relationships" r:embed="rId3"/>
          <a:stretch>
            <a:fillRect/>
          </a:stretch>
        </a:blipFill>
      </dgm:spPr>
    </dgm:pt>
    <dgm:pt modelId="{5D3AA986-71DC-478D-AE5A-AED8D39AF7B8}" type="pres">
      <dgm:prSet presAssocID="{6E759916-2AC4-4B6D-8870-FC00B4A93D1F}" presName="Child" presStyleLbl="revTx" presStyleIdx="2" presStyleCnt="4">
        <dgm:presLayoutVars>
          <dgm:bulletEnabled val="1"/>
        </dgm:presLayoutVars>
      </dgm:prSet>
      <dgm:spPr/>
      <dgm:t>
        <a:bodyPr/>
        <a:lstStyle/>
        <a:p>
          <a:endParaRPr lang="zh-CN" altLang="en-US"/>
        </a:p>
      </dgm:t>
    </dgm:pt>
    <dgm:pt modelId="{172218BC-30C4-44D0-AC2C-B197B98FFBE9}" type="pres">
      <dgm:prSet presAssocID="{6E759916-2AC4-4B6D-8870-FC00B4A93D1F}" presName="Parent" presStyleLbl="alignNode1" presStyleIdx="2" presStyleCnt="4">
        <dgm:presLayoutVars>
          <dgm:bulletEnabled val="1"/>
        </dgm:presLayoutVars>
      </dgm:prSet>
      <dgm:spPr/>
      <dgm:t>
        <a:bodyPr/>
        <a:lstStyle/>
        <a:p>
          <a:endParaRPr lang="zh-CN" altLang="en-US"/>
        </a:p>
      </dgm:t>
    </dgm:pt>
    <dgm:pt modelId="{07BD4EB4-DD85-4763-B5A4-2DA16DF7C842}" type="pres">
      <dgm:prSet presAssocID="{185BD73C-EEE4-4F3B-BDD8-BFE028A15F6D}" presName="sibTrans" presStyleCnt="0"/>
      <dgm:spPr/>
    </dgm:pt>
    <dgm:pt modelId="{8F0480BF-BC87-4423-B93E-4430ACAE53E5}" type="pres">
      <dgm:prSet presAssocID="{BC02DE41-4B08-41C2-9DBE-AF69FD2668D5}" presName="composite" presStyleCnt="0"/>
      <dgm:spPr/>
    </dgm:pt>
    <dgm:pt modelId="{095BDBF7-E054-44B8-B7D9-4DDC12AEAB2F}" type="pres">
      <dgm:prSet presAssocID="{BC02DE41-4B08-41C2-9DBE-AF69FD2668D5}" presName="Accent" presStyleLbl="alignAcc1" presStyleIdx="3" presStyleCnt="4"/>
      <dgm:spPr/>
    </dgm:pt>
    <dgm:pt modelId="{81CED5FC-CA96-4644-99C9-7E122807B8C9}" type="pres">
      <dgm:prSet presAssocID="{BC02DE41-4B08-41C2-9DBE-AF69FD2668D5}" presName="Image" presStyleLbl="node1" presStyleIdx="3" presStyleCnt="4"/>
      <dgm:spPr>
        <a:blipFill>
          <a:blip xmlns:r="http://schemas.openxmlformats.org/officeDocument/2006/relationships" r:embed="rId4"/>
          <a:stretch>
            <a:fillRect/>
          </a:stretch>
        </a:blipFill>
      </dgm:spPr>
    </dgm:pt>
    <dgm:pt modelId="{844D4849-849A-44AD-A2CC-AA70C1B12806}" type="pres">
      <dgm:prSet presAssocID="{BC02DE41-4B08-41C2-9DBE-AF69FD2668D5}" presName="Child" presStyleLbl="revTx" presStyleIdx="3" presStyleCnt="4">
        <dgm:presLayoutVars>
          <dgm:bulletEnabled val="1"/>
        </dgm:presLayoutVars>
      </dgm:prSet>
      <dgm:spPr/>
      <dgm:t>
        <a:bodyPr/>
        <a:lstStyle/>
        <a:p>
          <a:endParaRPr lang="zh-CN" altLang="en-US"/>
        </a:p>
      </dgm:t>
    </dgm:pt>
    <dgm:pt modelId="{CCE48B41-9132-47A5-AB8B-7B8A84964D5E}" type="pres">
      <dgm:prSet presAssocID="{BC02DE41-4B08-41C2-9DBE-AF69FD2668D5}" presName="Parent" presStyleLbl="alignNode1" presStyleIdx="3" presStyleCnt="4">
        <dgm:presLayoutVars>
          <dgm:bulletEnabled val="1"/>
        </dgm:presLayoutVars>
      </dgm:prSet>
      <dgm:spPr/>
      <dgm:t>
        <a:bodyPr/>
        <a:lstStyle/>
        <a:p>
          <a:endParaRPr lang="zh-CN" altLang="en-US"/>
        </a:p>
      </dgm:t>
    </dgm:pt>
  </dgm:ptLst>
  <dgm:cxnLst>
    <dgm:cxn modelId="{F7B5489D-4B1B-4601-B6EB-CEBEB4AF9CCA}" srcId="{6E759916-2AC4-4B6D-8870-FC00B4A93D1F}" destId="{A707AFB1-E798-408A-844E-C215D8E8B2FC}" srcOrd="0" destOrd="0" parTransId="{5325D897-AC06-4F2B-97AF-7A293BE60ECF}" sibTransId="{0022B6D9-17F6-4972-910A-A8FA98F2844F}"/>
    <dgm:cxn modelId="{CBAF7426-FBF7-4464-A008-D9DC48B1A96D}" type="presOf" srcId="{A707AFB1-E798-408A-844E-C215D8E8B2FC}" destId="{5D3AA986-71DC-478D-AE5A-AED8D39AF7B8}" srcOrd="0" destOrd="0" presId="urn:microsoft.com/office/officeart/2008/layout/TitlePictureLineup"/>
    <dgm:cxn modelId="{58596EA6-1EBA-4DF1-A9A3-6BC7E6C05E01}" srcId="{17CB0F26-B20C-462A-953E-AADCD98AB9EF}" destId="{21949959-7EA9-480B-9D4B-F930105F401D}" srcOrd="1" destOrd="0" parTransId="{519D859A-D16F-4E94-BBC6-F30E9B24184C}" sibTransId="{463C4BAB-8A08-44BA-A502-574368F34E22}"/>
    <dgm:cxn modelId="{58E9B918-C162-4C2A-962B-66F2A5C7B34D}" type="presOf" srcId="{2FD6E19D-983D-4CF4-8BCF-B80C493C8B90}" destId="{844D4849-849A-44AD-A2CC-AA70C1B12806}" srcOrd="0" destOrd="0" presId="urn:microsoft.com/office/officeart/2008/layout/TitlePictureLineup"/>
    <dgm:cxn modelId="{69799365-699C-46E6-BF88-7B56E3A4563E}" type="presOf" srcId="{AB410D22-8F82-485D-828A-8690D25C1681}" destId="{DC4B2DEF-74DD-496C-AF32-DA01F181770E}" srcOrd="0" destOrd="0" presId="urn:microsoft.com/office/officeart/2008/layout/TitlePictureLineup"/>
    <dgm:cxn modelId="{02EE7944-8F2B-4A8E-AB05-9507911724C4}" type="presOf" srcId="{21949959-7EA9-480B-9D4B-F930105F401D}" destId="{DC1EB6D8-D450-41B4-B10F-BCFA41C05E46}" srcOrd="0" destOrd="0" presId="urn:microsoft.com/office/officeart/2008/layout/TitlePictureLineup"/>
    <dgm:cxn modelId="{EE42CD1A-D534-48D8-8013-A9AA10FA8DB8}" srcId="{BF95A921-6CCF-4463-84E7-554081B28596}" destId="{AB410D22-8F82-485D-828A-8690D25C1681}" srcOrd="0" destOrd="0" parTransId="{7288A66D-925C-4967-B4AB-869E143300F2}" sibTransId="{28628CD5-828C-4884-AA9E-36AF1896022B}"/>
    <dgm:cxn modelId="{B6B38F7B-CC42-4EFF-9C5A-F91B5733572F}" type="presOf" srcId="{BF95A921-6CCF-4463-84E7-554081B28596}" destId="{2BF1A3BA-F64E-4D02-87D4-0195CE60F7E0}" srcOrd="0" destOrd="0" presId="urn:microsoft.com/office/officeart/2008/layout/TitlePictureLineup"/>
    <dgm:cxn modelId="{1B7F10B0-BAD3-48C9-85F6-550459D45F1D}" srcId="{17CB0F26-B20C-462A-953E-AADCD98AB9EF}" destId="{BC02DE41-4B08-41C2-9DBE-AF69FD2668D5}" srcOrd="3" destOrd="0" parTransId="{695834DB-214A-4E01-9501-D66C3F7369BD}" sibTransId="{D80CFB27-7188-474F-B55A-A33D585B598D}"/>
    <dgm:cxn modelId="{A8B40E15-81CD-4686-8823-AF5B42982AC3}" type="presOf" srcId="{6E759916-2AC4-4B6D-8870-FC00B4A93D1F}" destId="{172218BC-30C4-44D0-AC2C-B197B98FFBE9}" srcOrd="0" destOrd="0" presId="urn:microsoft.com/office/officeart/2008/layout/TitlePictureLineup"/>
    <dgm:cxn modelId="{BB5FCF10-23B8-4B10-890C-1AEF323C7D39}" srcId="{17CB0F26-B20C-462A-953E-AADCD98AB9EF}" destId="{BF95A921-6CCF-4463-84E7-554081B28596}" srcOrd="0" destOrd="0" parTransId="{B69B900A-919A-4CAE-916F-62A9D38FF976}" sibTransId="{871616FA-56D5-4743-9793-880032D75FE8}"/>
    <dgm:cxn modelId="{D1233EE2-26C2-4BA3-B30F-3C79BE4349E3}" type="presOf" srcId="{BC02DE41-4B08-41C2-9DBE-AF69FD2668D5}" destId="{CCE48B41-9132-47A5-AB8B-7B8A84964D5E}" srcOrd="0" destOrd="0" presId="urn:microsoft.com/office/officeart/2008/layout/TitlePictureLineup"/>
    <dgm:cxn modelId="{DF1C973D-167F-4DF1-ACFA-2AE74107E7DB}" srcId="{BC02DE41-4B08-41C2-9DBE-AF69FD2668D5}" destId="{2FD6E19D-983D-4CF4-8BCF-B80C493C8B90}" srcOrd="0" destOrd="0" parTransId="{A7044A39-8CE9-4956-BFA3-1A18411B5275}" sibTransId="{D6E5C731-FEF4-46EC-9CF3-C27A29A028EA}"/>
    <dgm:cxn modelId="{3F464A86-954C-4F52-A655-6816447CA685}" type="presOf" srcId="{17CB0F26-B20C-462A-953E-AADCD98AB9EF}" destId="{0517E805-86C3-4A14-8DED-97C5A8BDF5D7}" srcOrd="0" destOrd="0" presId="urn:microsoft.com/office/officeart/2008/layout/TitlePictureLineup"/>
    <dgm:cxn modelId="{415A7373-94B9-4D89-9734-6F786AA536B0}" type="presOf" srcId="{93A2989A-5C6A-4233-BEEC-881F85CC4E27}" destId="{40C2921C-94EB-458F-95D9-66B7670CB658}" srcOrd="0" destOrd="0" presId="urn:microsoft.com/office/officeart/2008/layout/TitlePictureLineup"/>
    <dgm:cxn modelId="{15B0171E-2B40-40B5-8507-845A9B0D9D98}" srcId="{21949959-7EA9-480B-9D4B-F930105F401D}" destId="{93A2989A-5C6A-4233-BEEC-881F85CC4E27}" srcOrd="0" destOrd="0" parTransId="{E980230A-FBB4-4183-8C85-44230899E02F}" sibTransId="{8AAE7478-C79F-4AC1-8E24-7A254E2B92A8}"/>
    <dgm:cxn modelId="{28368DFD-9654-4F55-931B-3988B10F5A4C}" srcId="{17CB0F26-B20C-462A-953E-AADCD98AB9EF}" destId="{6E759916-2AC4-4B6D-8870-FC00B4A93D1F}" srcOrd="2" destOrd="0" parTransId="{870531CC-B57A-47C7-969B-69312269923E}" sibTransId="{185BD73C-EEE4-4F3B-BDD8-BFE028A15F6D}"/>
    <dgm:cxn modelId="{B501ED16-D63F-4E66-9A46-191CC788DBCC}" type="presParOf" srcId="{0517E805-86C3-4A14-8DED-97C5A8BDF5D7}" destId="{C62F88ED-1BA6-432A-A66B-28BA8C030EAA}" srcOrd="0" destOrd="0" presId="urn:microsoft.com/office/officeart/2008/layout/TitlePictureLineup"/>
    <dgm:cxn modelId="{347A8D06-0F90-412C-BBCD-7EDDFC5519BD}" type="presParOf" srcId="{C62F88ED-1BA6-432A-A66B-28BA8C030EAA}" destId="{B456D569-7540-4FBC-B90C-1770E4C61F86}" srcOrd="0" destOrd="0" presId="urn:microsoft.com/office/officeart/2008/layout/TitlePictureLineup"/>
    <dgm:cxn modelId="{CBB6C111-F591-45E8-B14C-BAA8217D1C8D}" type="presParOf" srcId="{C62F88ED-1BA6-432A-A66B-28BA8C030EAA}" destId="{C147CC18-9855-4B23-AB85-29005354F6EA}" srcOrd="1" destOrd="0" presId="urn:microsoft.com/office/officeart/2008/layout/TitlePictureLineup"/>
    <dgm:cxn modelId="{A5FCBE03-AE98-4C29-96C4-7B02CD6C4398}" type="presParOf" srcId="{C62F88ED-1BA6-432A-A66B-28BA8C030EAA}" destId="{DC4B2DEF-74DD-496C-AF32-DA01F181770E}" srcOrd="2" destOrd="0" presId="urn:microsoft.com/office/officeart/2008/layout/TitlePictureLineup"/>
    <dgm:cxn modelId="{934C8A74-71F2-43E3-938F-891204C3DC87}" type="presParOf" srcId="{C62F88ED-1BA6-432A-A66B-28BA8C030EAA}" destId="{2BF1A3BA-F64E-4D02-87D4-0195CE60F7E0}" srcOrd="3" destOrd="0" presId="urn:microsoft.com/office/officeart/2008/layout/TitlePictureLineup"/>
    <dgm:cxn modelId="{78DBAB7B-1C20-4E1C-AE86-48C1F5C22213}" type="presParOf" srcId="{0517E805-86C3-4A14-8DED-97C5A8BDF5D7}" destId="{06BE873A-DD35-4798-B110-7F4644FB5750}" srcOrd="1" destOrd="0" presId="urn:microsoft.com/office/officeart/2008/layout/TitlePictureLineup"/>
    <dgm:cxn modelId="{D9235394-87F1-4469-9E9C-49645094EEBE}" type="presParOf" srcId="{0517E805-86C3-4A14-8DED-97C5A8BDF5D7}" destId="{544D8C92-8EA4-4175-832F-248E42BFC451}" srcOrd="2" destOrd="0" presId="urn:microsoft.com/office/officeart/2008/layout/TitlePictureLineup"/>
    <dgm:cxn modelId="{BA44C633-28FF-4286-BFAC-5248C1168C23}" type="presParOf" srcId="{544D8C92-8EA4-4175-832F-248E42BFC451}" destId="{B4B73ABF-C001-4FED-9860-0325D5EB9315}" srcOrd="0" destOrd="0" presId="urn:microsoft.com/office/officeart/2008/layout/TitlePictureLineup"/>
    <dgm:cxn modelId="{9E78254A-86C1-4333-88E2-05E59C70F2F0}" type="presParOf" srcId="{544D8C92-8EA4-4175-832F-248E42BFC451}" destId="{A7D5A95A-2A5D-4C0C-A49C-E19D86A6C873}" srcOrd="1" destOrd="0" presId="urn:microsoft.com/office/officeart/2008/layout/TitlePictureLineup"/>
    <dgm:cxn modelId="{D42E1CE1-EBFA-45DF-94F4-7E7C15C20A86}" type="presParOf" srcId="{544D8C92-8EA4-4175-832F-248E42BFC451}" destId="{40C2921C-94EB-458F-95D9-66B7670CB658}" srcOrd="2" destOrd="0" presId="urn:microsoft.com/office/officeart/2008/layout/TitlePictureLineup"/>
    <dgm:cxn modelId="{85732DB8-532E-43A5-A60C-4C55A3D57350}" type="presParOf" srcId="{544D8C92-8EA4-4175-832F-248E42BFC451}" destId="{DC1EB6D8-D450-41B4-B10F-BCFA41C05E46}" srcOrd="3" destOrd="0" presId="urn:microsoft.com/office/officeart/2008/layout/TitlePictureLineup"/>
    <dgm:cxn modelId="{AE6EFDF3-2DB0-499F-9549-E01666379DBF}" type="presParOf" srcId="{0517E805-86C3-4A14-8DED-97C5A8BDF5D7}" destId="{57DF1A79-64F2-4AD9-9165-2EF32AA41AED}" srcOrd="3" destOrd="0" presId="urn:microsoft.com/office/officeart/2008/layout/TitlePictureLineup"/>
    <dgm:cxn modelId="{61ABD55E-45AF-40EF-B351-F738CE94475D}" type="presParOf" srcId="{0517E805-86C3-4A14-8DED-97C5A8BDF5D7}" destId="{24C7FC0A-6C39-4629-934B-2B6E588B2590}" srcOrd="4" destOrd="0" presId="urn:microsoft.com/office/officeart/2008/layout/TitlePictureLineup"/>
    <dgm:cxn modelId="{E107EBCB-FAE5-4FF9-A413-CEFB7228B29A}" type="presParOf" srcId="{24C7FC0A-6C39-4629-934B-2B6E588B2590}" destId="{CDE477EB-424B-401F-AADE-0A7E375B8FDE}" srcOrd="0" destOrd="0" presId="urn:microsoft.com/office/officeart/2008/layout/TitlePictureLineup"/>
    <dgm:cxn modelId="{C83D487C-6B38-425C-9656-6A75C16EA2DD}" type="presParOf" srcId="{24C7FC0A-6C39-4629-934B-2B6E588B2590}" destId="{EDD9E1E6-7428-4508-9E84-A391C0390323}" srcOrd="1" destOrd="0" presId="urn:microsoft.com/office/officeart/2008/layout/TitlePictureLineup"/>
    <dgm:cxn modelId="{5C4F721C-7177-41FF-88BE-272B54CFE371}" type="presParOf" srcId="{24C7FC0A-6C39-4629-934B-2B6E588B2590}" destId="{5D3AA986-71DC-478D-AE5A-AED8D39AF7B8}" srcOrd="2" destOrd="0" presId="urn:microsoft.com/office/officeart/2008/layout/TitlePictureLineup"/>
    <dgm:cxn modelId="{D8F3FA3A-4D8E-43CF-9350-53F33B124CC4}" type="presParOf" srcId="{24C7FC0A-6C39-4629-934B-2B6E588B2590}" destId="{172218BC-30C4-44D0-AC2C-B197B98FFBE9}" srcOrd="3" destOrd="0" presId="urn:microsoft.com/office/officeart/2008/layout/TitlePictureLineup"/>
    <dgm:cxn modelId="{7F24E0B9-D414-4B6D-B250-6A3C9FA35EF0}" type="presParOf" srcId="{0517E805-86C3-4A14-8DED-97C5A8BDF5D7}" destId="{07BD4EB4-DD85-4763-B5A4-2DA16DF7C842}" srcOrd="5" destOrd="0" presId="urn:microsoft.com/office/officeart/2008/layout/TitlePictureLineup"/>
    <dgm:cxn modelId="{2085DFC4-3FE3-40DD-9AC5-E1DA1315720D}" type="presParOf" srcId="{0517E805-86C3-4A14-8DED-97C5A8BDF5D7}" destId="{8F0480BF-BC87-4423-B93E-4430ACAE53E5}" srcOrd="6" destOrd="0" presId="urn:microsoft.com/office/officeart/2008/layout/TitlePictureLineup"/>
    <dgm:cxn modelId="{4CD5FFAB-14FC-4618-A9E4-3241F601920B}" type="presParOf" srcId="{8F0480BF-BC87-4423-B93E-4430ACAE53E5}" destId="{095BDBF7-E054-44B8-B7D9-4DDC12AEAB2F}" srcOrd="0" destOrd="0" presId="urn:microsoft.com/office/officeart/2008/layout/TitlePictureLineup"/>
    <dgm:cxn modelId="{09C4296F-9499-46AB-AC06-D34B146E90F9}" type="presParOf" srcId="{8F0480BF-BC87-4423-B93E-4430ACAE53E5}" destId="{81CED5FC-CA96-4644-99C9-7E122807B8C9}" srcOrd="1" destOrd="0" presId="urn:microsoft.com/office/officeart/2008/layout/TitlePictureLineup"/>
    <dgm:cxn modelId="{91E57F82-23F6-4B0B-A083-E9B19049A23C}" type="presParOf" srcId="{8F0480BF-BC87-4423-B93E-4430ACAE53E5}" destId="{844D4849-849A-44AD-A2CC-AA70C1B12806}" srcOrd="2" destOrd="0" presId="urn:microsoft.com/office/officeart/2008/layout/TitlePictureLineup"/>
    <dgm:cxn modelId="{32B3CCCB-B8F7-4E5E-9DD9-8B1E0BABD9A9}" type="presParOf" srcId="{8F0480BF-BC87-4423-B93E-4430ACAE53E5}" destId="{CCE48B41-9132-47A5-AB8B-7B8A84964D5E}" srcOrd="3" destOrd="0" presId="urn:microsoft.com/office/officeart/2008/layout/TitlePictureLineup"/>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7CB0F26-B20C-462A-953E-AADCD98AB9EF}" type="doc">
      <dgm:prSet loTypeId="urn:microsoft.com/office/officeart/2008/layout/TitlePictureLineup" loCatId="picture" qsTypeId="urn:microsoft.com/office/officeart/2005/8/quickstyle/simple5#2" qsCatId="simple" csTypeId="urn:microsoft.com/office/officeart/2005/8/colors/accent1_2#3" csCatId="accent1" phldr="0"/>
      <dgm:spPr/>
      <dgm:t>
        <a:bodyPr/>
        <a:lstStyle/>
        <a:p>
          <a:endParaRPr lang="zh-CN" altLang="en-US"/>
        </a:p>
      </dgm:t>
    </dgm:pt>
    <dgm:pt modelId="{BF95A921-6CCF-4463-84E7-554081B28596}">
      <dgm:prSet phldrT="[文本]" phldr="0" custT="0"/>
      <dgm:spPr/>
      <dgm:t>
        <a:bodyPr vert="horz" wrap="square"/>
        <a:lstStyle/>
        <a:p>
          <a:pPr>
            <a:lnSpc>
              <a:spcPct val="100000"/>
            </a:lnSpc>
            <a:spcBef>
              <a:spcPct val="0"/>
            </a:spcBef>
            <a:spcAft>
              <a:spcPct val="35000"/>
            </a:spcAft>
          </a:pPr>
          <a:r>
            <a:rPr lang="zh-CN" altLang="en-US"/>
            <a:t>出入园管理</a:t>
          </a:r>
        </a:p>
      </dgm:t>
    </dgm:pt>
    <dgm:pt modelId="{B69B900A-919A-4CAE-916F-62A9D38FF976}" type="parTrans" cxnId="{47CEAE92-6DE4-41EF-AFE3-92EB6FFDE9CF}">
      <dgm:prSet/>
      <dgm:spPr/>
      <dgm:t>
        <a:bodyPr/>
        <a:lstStyle/>
        <a:p>
          <a:endParaRPr lang="zh-CN" altLang="en-US"/>
        </a:p>
      </dgm:t>
    </dgm:pt>
    <dgm:pt modelId="{871616FA-56D5-4743-9793-880032D75FE8}" type="sibTrans" cxnId="{47CEAE92-6DE4-41EF-AFE3-92EB6FFDE9CF}">
      <dgm:prSet/>
      <dgm:spPr/>
      <dgm:t>
        <a:bodyPr/>
        <a:lstStyle/>
        <a:p>
          <a:endParaRPr lang="zh-CN" altLang="en-US"/>
        </a:p>
      </dgm:t>
    </dgm:pt>
    <dgm:pt modelId="{AB410D22-8F82-485D-828A-8690D25C1681}">
      <dgm:prSet phldrT="[文本]" phldr="0" custT="0"/>
      <dgm:spPr/>
      <dgm:t>
        <a:bodyPr vert="horz" wrap="square"/>
        <a:lstStyle/>
        <a:p>
          <a:pPr algn="l">
            <a:lnSpc>
              <a:spcPct val="100000"/>
            </a:lnSpc>
            <a:spcBef>
              <a:spcPct val="0"/>
            </a:spcBef>
            <a:spcAft>
              <a:spcPct val="35000"/>
            </a:spcAft>
          </a:pPr>
          <a:r>
            <a:rPr lang="en-US" altLang="zh-CN"/>
            <a:t>1</a:t>
          </a:r>
          <a:r>
            <a:rPr lang="zh-CN" altLang="en-US"/>
            <a:t>、</a:t>
          </a:r>
          <a:r>
            <a:rPr lang="zh-CN"/>
            <a:t>入园通知</a:t>
          </a:r>
        </a:p>
        <a:p>
          <a:pPr algn="l">
            <a:lnSpc>
              <a:spcPct val="100000"/>
            </a:lnSpc>
            <a:spcBef>
              <a:spcPct val="0"/>
            </a:spcBef>
            <a:spcAft>
              <a:spcPct val="35000"/>
            </a:spcAft>
          </a:pPr>
          <a:r>
            <a:rPr lang="en-US" altLang="zh-CN"/>
            <a:t>2</a:t>
          </a:r>
          <a:r>
            <a:rPr lang="zh-CN" altLang="en-US"/>
            <a:t>、入园引导</a:t>
          </a:r>
        </a:p>
        <a:p>
          <a:pPr algn="l">
            <a:lnSpc>
              <a:spcPct val="100000"/>
            </a:lnSpc>
            <a:spcBef>
              <a:spcPct val="0"/>
            </a:spcBef>
            <a:spcAft>
              <a:spcPct val="35000"/>
            </a:spcAft>
          </a:pPr>
          <a:r>
            <a:rPr lang="en-US" altLang="zh-CN"/>
            <a:t>3</a:t>
          </a:r>
          <a:r>
            <a:rPr lang="zh-CN" altLang="en-US"/>
            <a:t>、出园管理</a:t>
          </a:r>
        </a:p>
        <a:p>
          <a:pPr algn="l">
            <a:lnSpc>
              <a:spcPct val="100000"/>
            </a:lnSpc>
            <a:spcBef>
              <a:spcPct val="0"/>
            </a:spcBef>
            <a:spcAft>
              <a:spcPct val="35000"/>
            </a:spcAft>
          </a:pPr>
          <a:endParaRPr lang="zh-CN" altLang="en-US"/>
        </a:p>
      </dgm:t>
    </dgm:pt>
    <dgm:pt modelId="{7288A66D-925C-4967-B4AB-869E143300F2}" type="parTrans" cxnId="{57D36DE6-2E68-4286-B595-1A0A41FDEA2C}">
      <dgm:prSet/>
      <dgm:spPr/>
      <dgm:t>
        <a:bodyPr/>
        <a:lstStyle/>
        <a:p>
          <a:endParaRPr lang="zh-CN" altLang="en-US"/>
        </a:p>
      </dgm:t>
    </dgm:pt>
    <dgm:pt modelId="{28628CD5-828C-4884-AA9E-36AF1896022B}" type="sibTrans" cxnId="{57D36DE6-2E68-4286-B595-1A0A41FDEA2C}">
      <dgm:prSet/>
      <dgm:spPr/>
      <dgm:t>
        <a:bodyPr/>
        <a:lstStyle/>
        <a:p>
          <a:endParaRPr lang="zh-CN" altLang="en-US"/>
        </a:p>
      </dgm:t>
    </dgm:pt>
    <dgm:pt modelId="{21949959-7EA9-480B-9D4B-F930105F401D}">
      <dgm:prSet phldrT="[文本]" phldr="0" custT="0"/>
      <dgm:spPr/>
      <dgm:t>
        <a:bodyPr vert="horz" wrap="square"/>
        <a:lstStyle/>
        <a:p>
          <a:pPr>
            <a:lnSpc>
              <a:spcPct val="100000"/>
            </a:lnSpc>
            <a:spcBef>
              <a:spcPct val="0"/>
            </a:spcBef>
            <a:spcAft>
              <a:spcPct val="35000"/>
            </a:spcAft>
          </a:pPr>
          <a:r>
            <a:rPr lang="zh-CN" altLang="en-US"/>
            <a:t>流程调度</a:t>
          </a:r>
        </a:p>
      </dgm:t>
    </dgm:pt>
    <dgm:pt modelId="{519D859A-D16F-4E94-BBC6-F30E9B24184C}" type="parTrans" cxnId="{8C5996B9-9ECA-451A-BA56-8C26837D8372}">
      <dgm:prSet/>
      <dgm:spPr/>
      <dgm:t>
        <a:bodyPr/>
        <a:lstStyle/>
        <a:p>
          <a:endParaRPr lang="zh-CN" altLang="en-US"/>
        </a:p>
      </dgm:t>
    </dgm:pt>
    <dgm:pt modelId="{463C4BAB-8A08-44BA-A502-574368F34E22}" type="sibTrans" cxnId="{8C5996B9-9ECA-451A-BA56-8C26837D8372}">
      <dgm:prSet/>
      <dgm:spPr/>
      <dgm:t>
        <a:bodyPr/>
        <a:lstStyle/>
        <a:p>
          <a:endParaRPr lang="zh-CN" altLang="en-US"/>
        </a:p>
      </dgm:t>
    </dgm:pt>
    <dgm:pt modelId="{93A2989A-5C6A-4233-BEEC-881F85CC4E27}">
      <dgm:prSet phldrT="[文本]" phldr="0" custT="0"/>
      <dgm:spPr/>
      <dgm:t>
        <a:bodyPr vert="horz" wrap="square"/>
        <a:lstStyle/>
        <a:p>
          <a:pPr algn="l">
            <a:lnSpc>
              <a:spcPct val="100000"/>
            </a:lnSpc>
            <a:spcBef>
              <a:spcPct val="0"/>
            </a:spcBef>
            <a:spcAft>
              <a:spcPct val="35000"/>
            </a:spcAft>
          </a:pPr>
          <a:r>
            <a:rPr lang="en-US" altLang="zh-CN"/>
            <a:t>1</a:t>
          </a:r>
          <a:r>
            <a:rPr lang="zh-CN" altLang="en-US"/>
            <a:t>、任务调度</a:t>
          </a:r>
        </a:p>
        <a:p>
          <a:pPr algn="l">
            <a:lnSpc>
              <a:spcPct val="100000"/>
            </a:lnSpc>
            <a:spcBef>
              <a:spcPct val="0"/>
            </a:spcBef>
            <a:spcAft>
              <a:spcPct val="35000"/>
            </a:spcAft>
          </a:pPr>
          <a:r>
            <a:rPr lang="en-US" altLang="zh-CN"/>
            <a:t>2</a:t>
          </a:r>
          <a:r>
            <a:rPr lang="zh-CN" altLang="en-US"/>
            <a:t>、任务推送</a:t>
          </a:r>
        </a:p>
        <a:p>
          <a:pPr algn="l">
            <a:lnSpc>
              <a:spcPct val="100000"/>
            </a:lnSpc>
            <a:spcBef>
              <a:spcPct val="0"/>
            </a:spcBef>
            <a:spcAft>
              <a:spcPct val="35000"/>
            </a:spcAft>
          </a:pPr>
          <a:endParaRPr lang="zh-CN" altLang="en-US"/>
        </a:p>
      </dgm:t>
    </dgm:pt>
    <dgm:pt modelId="{E980230A-FBB4-4183-8C85-44230899E02F}" type="parTrans" cxnId="{E52CDD8E-6493-4664-9B77-4A1D2E48725C}">
      <dgm:prSet/>
      <dgm:spPr/>
      <dgm:t>
        <a:bodyPr/>
        <a:lstStyle/>
        <a:p>
          <a:endParaRPr lang="zh-CN" altLang="en-US"/>
        </a:p>
      </dgm:t>
    </dgm:pt>
    <dgm:pt modelId="{8AAE7478-C79F-4AC1-8E24-7A254E2B92A8}" type="sibTrans" cxnId="{E52CDD8E-6493-4664-9B77-4A1D2E48725C}">
      <dgm:prSet/>
      <dgm:spPr/>
      <dgm:t>
        <a:bodyPr/>
        <a:lstStyle/>
        <a:p>
          <a:endParaRPr lang="zh-CN" altLang="en-US"/>
        </a:p>
      </dgm:t>
    </dgm:pt>
    <dgm:pt modelId="{6E759916-2AC4-4B6D-8870-FC00B4A93D1F}">
      <dgm:prSet phldrT="[文本]" phldr="0" custT="0"/>
      <dgm:spPr/>
      <dgm:t>
        <a:bodyPr vert="horz" wrap="square"/>
        <a:lstStyle/>
        <a:p>
          <a:pPr>
            <a:lnSpc>
              <a:spcPct val="100000"/>
            </a:lnSpc>
            <a:spcBef>
              <a:spcPct val="0"/>
            </a:spcBef>
            <a:spcAft>
              <a:spcPct val="35000"/>
            </a:spcAft>
          </a:pPr>
          <a:r>
            <a:rPr lang="zh-CN" altLang="en-US"/>
            <a:t>仓管定制</a:t>
          </a:r>
        </a:p>
      </dgm:t>
    </dgm:pt>
    <dgm:pt modelId="{870531CC-B57A-47C7-969B-69312269923E}" type="parTrans" cxnId="{BFCFE430-5EC5-4D2A-B4C7-4691DFA33680}">
      <dgm:prSet/>
      <dgm:spPr/>
      <dgm:t>
        <a:bodyPr/>
        <a:lstStyle/>
        <a:p>
          <a:endParaRPr lang="zh-CN" altLang="en-US"/>
        </a:p>
      </dgm:t>
    </dgm:pt>
    <dgm:pt modelId="{185BD73C-EEE4-4F3B-BDD8-BFE028A15F6D}" type="sibTrans" cxnId="{BFCFE430-5EC5-4D2A-B4C7-4691DFA33680}">
      <dgm:prSet/>
      <dgm:spPr/>
      <dgm:t>
        <a:bodyPr/>
        <a:lstStyle/>
        <a:p>
          <a:endParaRPr lang="zh-CN" altLang="en-US"/>
        </a:p>
      </dgm:t>
    </dgm:pt>
    <dgm:pt modelId="{A707AFB1-E798-408A-844E-C215D8E8B2FC}">
      <dgm:prSet phldrT="[文本]" phldr="0" custT="0"/>
      <dgm:spPr/>
      <dgm:t>
        <a:bodyPr vert="horz" wrap="square"/>
        <a:lstStyle/>
        <a:p>
          <a:pPr algn="l">
            <a:lnSpc>
              <a:spcPct val="100000"/>
            </a:lnSpc>
            <a:spcBef>
              <a:spcPct val="0"/>
            </a:spcBef>
            <a:spcAft>
              <a:spcPct val="35000"/>
            </a:spcAft>
          </a:pPr>
          <a:r>
            <a:rPr lang="en-US" altLang="zh-CN"/>
            <a:t>1</a:t>
          </a:r>
          <a:r>
            <a:rPr lang="zh-CN" altLang="en-US"/>
            <a:t>、</a:t>
          </a:r>
          <a:r>
            <a:rPr lang="zh-CN"/>
            <a:t>垛位图</a:t>
          </a:r>
        </a:p>
        <a:p>
          <a:pPr algn="l">
            <a:lnSpc>
              <a:spcPct val="100000"/>
            </a:lnSpc>
            <a:spcBef>
              <a:spcPct val="0"/>
            </a:spcBef>
            <a:spcAft>
              <a:spcPct val="35000"/>
            </a:spcAft>
          </a:pPr>
          <a:r>
            <a:rPr lang="en-US" altLang="zh-CN"/>
            <a:t>2</a:t>
          </a:r>
          <a:r>
            <a:rPr lang="zh-CN" altLang="en-US"/>
            <a:t>、</a:t>
          </a:r>
          <a:r>
            <a:rPr lang="en-US" altLang="zh-CN"/>
            <a:t>NC</a:t>
          </a:r>
          <a:r>
            <a:rPr lang="zh-CN" altLang="en-US"/>
            <a:t>库存对接</a:t>
          </a:r>
        </a:p>
        <a:p>
          <a:pPr algn="l">
            <a:lnSpc>
              <a:spcPct val="100000"/>
            </a:lnSpc>
            <a:spcBef>
              <a:spcPct val="0"/>
            </a:spcBef>
            <a:spcAft>
              <a:spcPct val="35000"/>
            </a:spcAft>
          </a:pPr>
          <a:r>
            <a:rPr lang="en-US" altLang="zh-CN"/>
            <a:t>3</a:t>
          </a:r>
          <a:r>
            <a:rPr lang="zh-CN" altLang="en-US"/>
            <a:t>、垛位流水</a:t>
          </a:r>
        </a:p>
        <a:p>
          <a:pPr algn="l">
            <a:lnSpc>
              <a:spcPct val="100000"/>
            </a:lnSpc>
            <a:spcBef>
              <a:spcPct val="0"/>
            </a:spcBef>
            <a:spcAft>
              <a:spcPct val="35000"/>
            </a:spcAft>
          </a:pPr>
          <a:endParaRPr lang="zh-CN" altLang="en-US"/>
        </a:p>
      </dgm:t>
    </dgm:pt>
    <dgm:pt modelId="{5325D897-AC06-4F2B-97AF-7A293BE60ECF}" type="parTrans" cxnId="{31C622DC-19E9-49DD-BAEC-5CD3A6BCF26E}">
      <dgm:prSet/>
      <dgm:spPr/>
      <dgm:t>
        <a:bodyPr/>
        <a:lstStyle/>
        <a:p>
          <a:endParaRPr lang="zh-CN" altLang="en-US"/>
        </a:p>
      </dgm:t>
    </dgm:pt>
    <dgm:pt modelId="{0022B6D9-17F6-4972-910A-A8FA98F2844F}" type="sibTrans" cxnId="{31C622DC-19E9-49DD-BAEC-5CD3A6BCF26E}">
      <dgm:prSet/>
      <dgm:spPr/>
      <dgm:t>
        <a:bodyPr/>
        <a:lstStyle/>
        <a:p>
          <a:endParaRPr lang="zh-CN" altLang="en-US"/>
        </a:p>
      </dgm:t>
    </dgm:pt>
    <dgm:pt modelId="{BC02DE41-4B08-41C2-9DBE-AF69FD2668D5}">
      <dgm:prSet phldr="0" custT="0"/>
      <dgm:spPr/>
      <dgm:t>
        <a:bodyPr vert="horz" wrap="square"/>
        <a:lstStyle/>
        <a:p>
          <a:pPr>
            <a:lnSpc>
              <a:spcPct val="100000"/>
            </a:lnSpc>
            <a:spcBef>
              <a:spcPct val="0"/>
            </a:spcBef>
            <a:spcAft>
              <a:spcPct val="35000"/>
            </a:spcAft>
          </a:pPr>
          <a:r>
            <a:rPr lang="zh-CN"/>
            <a:t>接口管理</a:t>
          </a:r>
        </a:p>
      </dgm:t>
    </dgm:pt>
    <dgm:pt modelId="{695834DB-214A-4E01-9501-D66C3F7369BD}" type="parTrans" cxnId="{54B21C63-2F29-416C-BBD5-FFA73324C61A}">
      <dgm:prSet/>
      <dgm:spPr/>
    </dgm:pt>
    <dgm:pt modelId="{D80CFB27-7188-474F-B55A-A33D585B598D}" type="sibTrans" cxnId="{54B21C63-2F29-416C-BBD5-FFA73324C61A}">
      <dgm:prSet/>
      <dgm:spPr/>
    </dgm:pt>
    <dgm:pt modelId="{2FD6E19D-983D-4CF4-8BCF-B80C493C8B90}">
      <dgm:prSet phldr="0" custT="0"/>
      <dgm:spPr/>
      <dgm:t>
        <a:bodyPr vert="horz" wrap="square"/>
        <a:lstStyle/>
        <a:p>
          <a:pPr algn="l">
            <a:lnSpc>
              <a:spcPct val="100000"/>
            </a:lnSpc>
            <a:spcBef>
              <a:spcPct val="0"/>
            </a:spcBef>
            <a:spcAft>
              <a:spcPct val="15000"/>
            </a:spcAft>
          </a:pPr>
          <a:r>
            <a:rPr lang="en-US"/>
            <a:t>1</a:t>
          </a:r>
          <a:r>
            <a:rPr lang="zh-CN" altLang="en-US"/>
            <a:t>、</a:t>
          </a:r>
          <a:r>
            <a:rPr lang="en-US"/>
            <a:t>NC</a:t>
          </a:r>
          <a:r>
            <a:rPr lang="zh-CN" altLang="en-US"/>
            <a:t>接口</a:t>
          </a:r>
        </a:p>
        <a:p>
          <a:pPr algn="l">
            <a:lnSpc>
              <a:spcPct val="100000"/>
            </a:lnSpc>
            <a:spcBef>
              <a:spcPct val="0"/>
            </a:spcBef>
            <a:spcAft>
              <a:spcPct val="15000"/>
            </a:spcAft>
          </a:pPr>
          <a:r>
            <a:rPr lang="en-US" altLang="zh-CN"/>
            <a:t>2</a:t>
          </a:r>
          <a:r>
            <a:rPr lang="zh-CN" altLang="en-US"/>
            <a:t>、</a:t>
          </a:r>
          <a:r>
            <a:rPr lang="en-US" altLang="zh-CN"/>
            <a:t>Scada</a:t>
          </a:r>
          <a:r>
            <a:rPr lang="zh-CN" altLang="en-US"/>
            <a:t>接口</a:t>
          </a:r>
        </a:p>
        <a:p>
          <a:pPr algn="l">
            <a:lnSpc>
              <a:spcPct val="100000"/>
            </a:lnSpc>
            <a:spcBef>
              <a:spcPct val="0"/>
            </a:spcBef>
            <a:spcAft>
              <a:spcPct val="15000"/>
            </a:spcAft>
          </a:pPr>
          <a:r>
            <a:rPr lang="en-US" altLang="zh-CN"/>
            <a:t>3</a:t>
          </a:r>
          <a:r>
            <a:rPr lang="zh-CN" altLang="en-US"/>
            <a:t>、第三方物流</a:t>
          </a:r>
        </a:p>
        <a:p>
          <a:pPr algn="l">
            <a:lnSpc>
              <a:spcPct val="100000"/>
            </a:lnSpc>
            <a:spcBef>
              <a:spcPct val="0"/>
            </a:spcBef>
            <a:spcAft>
              <a:spcPct val="15000"/>
            </a:spcAft>
          </a:pPr>
          <a:endParaRPr lang="zh-CN" altLang="en-US"/>
        </a:p>
      </dgm:t>
    </dgm:pt>
    <dgm:pt modelId="{A7044A39-8CE9-4956-BFA3-1A18411B5275}" type="parTrans" cxnId="{C48A0B53-85BC-4546-B0C5-8C23083CEB3E}">
      <dgm:prSet/>
      <dgm:spPr/>
    </dgm:pt>
    <dgm:pt modelId="{D6E5C731-FEF4-46EC-9CF3-C27A29A028EA}" type="sibTrans" cxnId="{C48A0B53-85BC-4546-B0C5-8C23083CEB3E}">
      <dgm:prSet/>
      <dgm:spPr/>
    </dgm:pt>
    <dgm:pt modelId="{0517E805-86C3-4A14-8DED-97C5A8BDF5D7}" type="pres">
      <dgm:prSet presAssocID="{17CB0F26-B20C-462A-953E-AADCD98AB9EF}" presName="Name0" presStyleCnt="0">
        <dgm:presLayoutVars>
          <dgm:dir/>
        </dgm:presLayoutVars>
      </dgm:prSet>
      <dgm:spPr/>
      <dgm:t>
        <a:bodyPr/>
        <a:lstStyle/>
        <a:p>
          <a:endParaRPr lang="zh-CN" altLang="en-US"/>
        </a:p>
      </dgm:t>
    </dgm:pt>
    <dgm:pt modelId="{C62F88ED-1BA6-432A-A66B-28BA8C030EAA}" type="pres">
      <dgm:prSet presAssocID="{BF95A921-6CCF-4463-84E7-554081B28596}" presName="composite" presStyleCnt="0"/>
      <dgm:spPr/>
    </dgm:pt>
    <dgm:pt modelId="{B456D569-7540-4FBC-B90C-1770E4C61F86}" type="pres">
      <dgm:prSet presAssocID="{BF95A921-6CCF-4463-84E7-554081B28596}" presName="Accent" presStyleLbl="alignAcc1" presStyleIdx="0" presStyleCnt="4"/>
      <dgm:spPr/>
    </dgm:pt>
    <dgm:pt modelId="{C147CC18-9855-4B23-AB85-29005354F6EA}" type="pres">
      <dgm:prSet presAssocID="{BF95A921-6CCF-4463-84E7-554081B28596}" presName="Image" presStyleLbl="node1" presStyleIdx="0" presStyleCnt="4"/>
      <dgm:spPr>
        <a:blipFill>
          <a:blip xmlns:r="http://schemas.openxmlformats.org/officeDocument/2006/relationships" r:embed="rId1"/>
          <a:stretch>
            <a:fillRect/>
          </a:stretch>
        </a:blipFill>
      </dgm:spPr>
    </dgm:pt>
    <dgm:pt modelId="{DC4B2DEF-74DD-496C-AF32-DA01F181770E}" type="pres">
      <dgm:prSet presAssocID="{BF95A921-6CCF-4463-84E7-554081B28596}" presName="Child" presStyleLbl="revTx" presStyleIdx="0" presStyleCnt="4">
        <dgm:presLayoutVars>
          <dgm:bulletEnabled val="1"/>
        </dgm:presLayoutVars>
      </dgm:prSet>
      <dgm:spPr/>
      <dgm:t>
        <a:bodyPr/>
        <a:lstStyle/>
        <a:p>
          <a:endParaRPr lang="zh-CN" altLang="en-US"/>
        </a:p>
      </dgm:t>
    </dgm:pt>
    <dgm:pt modelId="{2BF1A3BA-F64E-4D02-87D4-0195CE60F7E0}" type="pres">
      <dgm:prSet presAssocID="{BF95A921-6CCF-4463-84E7-554081B28596}" presName="Parent" presStyleLbl="alignNode1" presStyleIdx="0" presStyleCnt="4">
        <dgm:presLayoutVars>
          <dgm:bulletEnabled val="1"/>
        </dgm:presLayoutVars>
      </dgm:prSet>
      <dgm:spPr/>
      <dgm:t>
        <a:bodyPr/>
        <a:lstStyle/>
        <a:p>
          <a:endParaRPr lang="zh-CN" altLang="en-US"/>
        </a:p>
      </dgm:t>
    </dgm:pt>
    <dgm:pt modelId="{06BE873A-DD35-4798-B110-7F4644FB5750}" type="pres">
      <dgm:prSet presAssocID="{871616FA-56D5-4743-9793-880032D75FE8}" presName="sibTrans" presStyleCnt="0"/>
      <dgm:spPr/>
    </dgm:pt>
    <dgm:pt modelId="{544D8C92-8EA4-4175-832F-248E42BFC451}" type="pres">
      <dgm:prSet presAssocID="{21949959-7EA9-480B-9D4B-F930105F401D}" presName="composite" presStyleCnt="0"/>
      <dgm:spPr/>
    </dgm:pt>
    <dgm:pt modelId="{B4B73ABF-C001-4FED-9860-0325D5EB9315}" type="pres">
      <dgm:prSet presAssocID="{21949959-7EA9-480B-9D4B-F930105F401D}" presName="Accent" presStyleLbl="alignAcc1" presStyleIdx="1" presStyleCnt="4"/>
      <dgm:spPr/>
    </dgm:pt>
    <dgm:pt modelId="{A7D5A95A-2A5D-4C0C-A49C-E19D86A6C873}" type="pres">
      <dgm:prSet presAssocID="{21949959-7EA9-480B-9D4B-F930105F401D}" presName="Image" presStyleLbl="node1" presStyleIdx="1" presStyleCnt="4"/>
      <dgm:spPr>
        <a:blipFill>
          <a:blip xmlns:r="http://schemas.openxmlformats.org/officeDocument/2006/relationships" r:embed="rId2"/>
          <a:stretch>
            <a:fillRect/>
          </a:stretch>
        </a:blipFill>
      </dgm:spPr>
    </dgm:pt>
    <dgm:pt modelId="{40C2921C-94EB-458F-95D9-66B7670CB658}" type="pres">
      <dgm:prSet presAssocID="{21949959-7EA9-480B-9D4B-F930105F401D}" presName="Child" presStyleLbl="revTx" presStyleIdx="1" presStyleCnt="4">
        <dgm:presLayoutVars>
          <dgm:bulletEnabled val="1"/>
        </dgm:presLayoutVars>
      </dgm:prSet>
      <dgm:spPr/>
      <dgm:t>
        <a:bodyPr/>
        <a:lstStyle/>
        <a:p>
          <a:endParaRPr lang="zh-CN" altLang="en-US"/>
        </a:p>
      </dgm:t>
    </dgm:pt>
    <dgm:pt modelId="{DC1EB6D8-D450-41B4-B10F-BCFA41C05E46}" type="pres">
      <dgm:prSet presAssocID="{21949959-7EA9-480B-9D4B-F930105F401D}" presName="Parent" presStyleLbl="alignNode1" presStyleIdx="1" presStyleCnt="4">
        <dgm:presLayoutVars>
          <dgm:bulletEnabled val="1"/>
        </dgm:presLayoutVars>
      </dgm:prSet>
      <dgm:spPr/>
      <dgm:t>
        <a:bodyPr/>
        <a:lstStyle/>
        <a:p>
          <a:endParaRPr lang="zh-CN" altLang="en-US"/>
        </a:p>
      </dgm:t>
    </dgm:pt>
    <dgm:pt modelId="{57DF1A79-64F2-4AD9-9165-2EF32AA41AED}" type="pres">
      <dgm:prSet presAssocID="{463C4BAB-8A08-44BA-A502-574368F34E22}" presName="sibTrans" presStyleCnt="0"/>
      <dgm:spPr/>
    </dgm:pt>
    <dgm:pt modelId="{24C7FC0A-6C39-4629-934B-2B6E588B2590}" type="pres">
      <dgm:prSet presAssocID="{6E759916-2AC4-4B6D-8870-FC00B4A93D1F}" presName="composite" presStyleCnt="0"/>
      <dgm:spPr/>
    </dgm:pt>
    <dgm:pt modelId="{CDE477EB-424B-401F-AADE-0A7E375B8FDE}" type="pres">
      <dgm:prSet presAssocID="{6E759916-2AC4-4B6D-8870-FC00B4A93D1F}" presName="Accent" presStyleLbl="alignAcc1" presStyleIdx="2" presStyleCnt="4"/>
      <dgm:spPr/>
    </dgm:pt>
    <dgm:pt modelId="{EDD9E1E6-7428-4508-9E84-A391C0390323}" type="pres">
      <dgm:prSet presAssocID="{6E759916-2AC4-4B6D-8870-FC00B4A93D1F}" presName="Image" presStyleLbl="node1" presStyleIdx="2" presStyleCnt="4"/>
      <dgm:spPr>
        <a:blipFill>
          <a:blip xmlns:r="http://schemas.openxmlformats.org/officeDocument/2006/relationships" r:embed="rId3"/>
          <a:stretch>
            <a:fillRect/>
          </a:stretch>
        </a:blipFill>
      </dgm:spPr>
    </dgm:pt>
    <dgm:pt modelId="{5D3AA986-71DC-478D-AE5A-AED8D39AF7B8}" type="pres">
      <dgm:prSet presAssocID="{6E759916-2AC4-4B6D-8870-FC00B4A93D1F}" presName="Child" presStyleLbl="revTx" presStyleIdx="2" presStyleCnt="4">
        <dgm:presLayoutVars>
          <dgm:bulletEnabled val="1"/>
        </dgm:presLayoutVars>
      </dgm:prSet>
      <dgm:spPr/>
      <dgm:t>
        <a:bodyPr/>
        <a:lstStyle/>
        <a:p>
          <a:endParaRPr lang="zh-CN" altLang="en-US"/>
        </a:p>
      </dgm:t>
    </dgm:pt>
    <dgm:pt modelId="{172218BC-30C4-44D0-AC2C-B197B98FFBE9}" type="pres">
      <dgm:prSet presAssocID="{6E759916-2AC4-4B6D-8870-FC00B4A93D1F}" presName="Parent" presStyleLbl="alignNode1" presStyleIdx="2" presStyleCnt="4">
        <dgm:presLayoutVars>
          <dgm:bulletEnabled val="1"/>
        </dgm:presLayoutVars>
      </dgm:prSet>
      <dgm:spPr/>
      <dgm:t>
        <a:bodyPr/>
        <a:lstStyle/>
        <a:p>
          <a:endParaRPr lang="zh-CN" altLang="en-US"/>
        </a:p>
      </dgm:t>
    </dgm:pt>
    <dgm:pt modelId="{07BD4EB4-DD85-4763-B5A4-2DA16DF7C842}" type="pres">
      <dgm:prSet presAssocID="{185BD73C-EEE4-4F3B-BDD8-BFE028A15F6D}" presName="sibTrans" presStyleCnt="0"/>
      <dgm:spPr/>
    </dgm:pt>
    <dgm:pt modelId="{8F0480BF-BC87-4423-B93E-4430ACAE53E5}" type="pres">
      <dgm:prSet presAssocID="{BC02DE41-4B08-41C2-9DBE-AF69FD2668D5}" presName="composite" presStyleCnt="0"/>
      <dgm:spPr/>
    </dgm:pt>
    <dgm:pt modelId="{095BDBF7-E054-44B8-B7D9-4DDC12AEAB2F}" type="pres">
      <dgm:prSet presAssocID="{BC02DE41-4B08-41C2-9DBE-AF69FD2668D5}" presName="Accent" presStyleLbl="alignAcc1" presStyleIdx="3" presStyleCnt="4"/>
      <dgm:spPr/>
    </dgm:pt>
    <dgm:pt modelId="{81CED5FC-CA96-4644-99C9-7E122807B8C9}" type="pres">
      <dgm:prSet presAssocID="{BC02DE41-4B08-41C2-9DBE-AF69FD2668D5}" presName="Image" presStyleLbl="node1" presStyleIdx="3" presStyleCnt="4"/>
      <dgm:spPr>
        <a:blipFill>
          <a:blip xmlns:r="http://schemas.openxmlformats.org/officeDocument/2006/relationships" r:embed="rId4"/>
          <a:stretch>
            <a:fillRect/>
          </a:stretch>
        </a:blipFill>
      </dgm:spPr>
    </dgm:pt>
    <dgm:pt modelId="{844D4849-849A-44AD-A2CC-AA70C1B12806}" type="pres">
      <dgm:prSet presAssocID="{BC02DE41-4B08-41C2-9DBE-AF69FD2668D5}" presName="Child" presStyleLbl="revTx" presStyleIdx="3" presStyleCnt="4">
        <dgm:presLayoutVars>
          <dgm:bulletEnabled val="1"/>
        </dgm:presLayoutVars>
      </dgm:prSet>
      <dgm:spPr/>
      <dgm:t>
        <a:bodyPr/>
        <a:lstStyle/>
        <a:p>
          <a:endParaRPr lang="zh-CN" altLang="en-US"/>
        </a:p>
      </dgm:t>
    </dgm:pt>
    <dgm:pt modelId="{CCE48B41-9132-47A5-AB8B-7B8A84964D5E}" type="pres">
      <dgm:prSet presAssocID="{BC02DE41-4B08-41C2-9DBE-AF69FD2668D5}" presName="Parent" presStyleLbl="alignNode1" presStyleIdx="3" presStyleCnt="4">
        <dgm:presLayoutVars>
          <dgm:bulletEnabled val="1"/>
        </dgm:presLayoutVars>
      </dgm:prSet>
      <dgm:spPr/>
      <dgm:t>
        <a:bodyPr/>
        <a:lstStyle/>
        <a:p>
          <a:endParaRPr lang="zh-CN" altLang="en-US"/>
        </a:p>
      </dgm:t>
    </dgm:pt>
  </dgm:ptLst>
  <dgm:cxnLst>
    <dgm:cxn modelId="{A8E5F1FB-03EA-427D-A0F4-92D5D13D6653}" type="presOf" srcId="{BF95A921-6CCF-4463-84E7-554081B28596}" destId="{2BF1A3BA-F64E-4D02-87D4-0195CE60F7E0}" srcOrd="0" destOrd="0" presId="urn:microsoft.com/office/officeart/2008/layout/TitlePictureLineup"/>
    <dgm:cxn modelId="{99A17340-2BD6-41C1-B4C0-DFE2BD2A5951}" type="presOf" srcId="{17CB0F26-B20C-462A-953E-AADCD98AB9EF}" destId="{0517E805-86C3-4A14-8DED-97C5A8BDF5D7}" srcOrd="0" destOrd="0" presId="urn:microsoft.com/office/officeart/2008/layout/TitlePictureLineup"/>
    <dgm:cxn modelId="{E52CDD8E-6493-4664-9B77-4A1D2E48725C}" srcId="{21949959-7EA9-480B-9D4B-F930105F401D}" destId="{93A2989A-5C6A-4233-BEEC-881F85CC4E27}" srcOrd="0" destOrd="0" parTransId="{E980230A-FBB4-4183-8C85-44230899E02F}" sibTransId="{8AAE7478-C79F-4AC1-8E24-7A254E2B92A8}"/>
    <dgm:cxn modelId="{47CEAE92-6DE4-41EF-AFE3-92EB6FFDE9CF}" srcId="{17CB0F26-B20C-462A-953E-AADCD98AB9EF}" destId="{BF95A921-6CCF-4463-84E7-554081B28596}" srcOrd="0" destOrd="0" parTransId="{B69B900A-919A-4CAE-916F-62A9D38FF976}" sibTransId="{871616FA-56D5-4743-9793-880032D75FE8}"/>
    <dgm:cxn modelId="{54B21C63-2F29-416C-BBD5-FFA73324C61A}" srcId="{17CB0F26-B20C-462A-953E-AADCD98AB9EF}" destId="{BC02DE41-4B08-41C2-9DBE-AF69FD2668D5}" srcOrd="3" destOrd="0" parTransId="{695834DB-214A-4E01-9501-D66C3F7369BD}" sibTransId="{D80CFB27-7188-474F-B55A-A33D585B598D}"/>
    <dgm:cxn modelId="{BFCFE430-5EC5-4D2A-B4C7-4691DFA33680}" srcId="{17CB0F26-B20C-462A-953E-AADCD98AB9EF}" destId="{6E759916-2AC4-4B6D-8870-FC00B4A93D1F}" srcOrd="2" destOrd="0" parTransId="{870531CC-B57A-47C7-969B-69312269923E}" sibTransId="{185BD73C-EEE4-4F3B-BDD8-BFE028A15F6D}"/>
    <dgm:cxn modelId="{E94D8063-C3CD-4E33-B34E-A660D20F0E4F}" type="presOf" srcId="{6E759916-2AC4-4B6D-8870-FC00B4A93D1F}" destId="{172218BC-30C4-44D0-AC2C-B197B98FFBE9}" srcOrd="0" destOrd="0" presId="urn:microsoft.com/office/officeart/2008/layout/TitlePictureLineup"/>
    <dgm:cxn modelId="{6DB0664A-BDC2-4D34-B8E4-FE515E1AE25D}" type="presOf" srcId="{BC02DE41-4B08-41C2-9DBE-AF69FD2668D5}" destId="{CCE48B41-9132-47A5-AB8B-7B8A84964D5E}" srcOrd="0" destOrd="0" presId="urn:microsoft.com/office/officeart/2008/layout/TitlePictureLineup"/>
    <dgm:cxn modelId="{BB308390-7F47-46B1-ACDA-A9C6B0BA603D}" type="presOf" srcId="{21949959-7EA9-480B-9D4B-F930105F401D}" destId="{DC1EB6D8-D450-41B4-B10F-BCFA41C05E46}" srcOrd="0" destOrd="0" presId="urn:microsoft.com/office/officeart/2008/layout/TitlePictureLineup"/>
    <dgm:cxn modelId="{E2EE5BC0-A262-4C2F-BDE4-D47D2FAD46AA}" type="presOf" srcId="{AB410D22-8F82-485D-828A-8690D25C1681}" destId="{DC4B2DEF-74DD-496C-AF32-DA01F181770E}" srcOrd="0" destOrd="0" presId="urn:microsoft.com/office/officeart/2008/layout/TitlePictureLineup"/>
    <dgm:cxn modelId="{D01827B3-024A-4A30-BE22-624F02F38516}" type="presOf" srcId="{2FD6E19D-983D-4CF4-8BCF-B80C493C8B90}" destId="{844D4849-849A-44AD-A2CC-AA70C1B12806}" srcOrd="0" destOrd="0" presId="urn:microsoft.com/office/officeart/2008/layout/TitlePictureLineup"/>
    <dgm:cxn modelId="{AE423056-6747-44F3-B924-333599EA5A2A}" type="presOf" srcId="{A707AFB1-E798-408A-844E-C215D8E8B2FC}" destId="{5D3AA986-71DC-478D-AE5A-AED8D39AF7B8}" srcOrd="0" destOrd="0" presId="urn:microsoft.com/office/officeart/2008/layout/TitlePictureLineup"/>
    <dgm:cxn modelId="{31C622DC-19E9-49DD-BAEC-5CD3A6BCF26E}" srcId="{6E759916-2AC4-4B6D-8870-FC00B4A93D1F}" destId="{A707AFB1-E798-408A-844E-C215D8E8B2FC}" srcOrd="0" destOrd="0" parTransId="{5325D897-AC06-4F2B-97AF-7A293BE60ECF}" sibTransId="{0022B6D9-17F6-4972-910A-A8FA98F2844F}"/>
    <dgm:cxn modelId="{C48A0B53-85BC-4546-B0C5-8C23083CEB3E}" srcId="{BC02DE41-4B08-41C2-9DBE-AF69FD2668D5}" destId="{2FD6E19D-983D-4CF4-8BCF-B80C493C8B90}" srcOrd="0" destOrd="0" parTransId="{A7044A39-8CE9-4956-BFA3-1A18411B5275}" sibTransId="{D6E5C731-FEF4-46EC-9CF3-C27A29A028EA}"/>
    <dgm:cxn modelId="{57D36DE6-2E68-4286-B595-1A0A41FDEA2C}" srcId="{BF95A921-6CCF-4463-84E7-554081B28596}" destId="{AB410D22-8F82-485D-828A-8690D25C1681}" srcOrd="0" destOrd="0" parTransId="{7288A66D-925C-4967-B4AB-869E143300F2}" sibTransId="{28628CD5-828C-4884-AA9E-36AF1896022B}"/>
    <dgm:cxn modelId="{8C5996B9-9ECA-451A-BA56-8C26837D8372}" srcId="{17CB0F26-B20C-462A-953E-AADCD98AB9EF}" destId="{21949959-7EA9-480B-9D4B-F930105F401D}" srcOrd="1" destOrd="0" parTransId="{519D859A-D16F-4E94-BBC6-F30E9B24184C}" sibTransId="{463C4BAB-8A08-44BA-A502-574368F34E22}"/>
    <dgm:cxn modelId="{DD0744A5-3E27-4F89-9A09-37BA948A5096}" type="presOf" srcId="{93A2989A-5C6A-4233-BEEC-881F85CC4E27}" destId="{40C2921C-94EB-458F-95D9-66B7670CB658}" srcOrd="0" destOrd="0" presId="urn:microsoft.com/office/officeart/2008/layout/TitlePictureLineup"/>
    <dgm:cxn modelId="{6EC45C4A-C881-4A93-B2BA-C349929F4FA9}" type="presParOf" srcId="{0517E805-86C3-4A14-8DED-97C5A8BDF5D7}" destId="{C62F88ED-1BA6-432A-A66B-28BA8C030EAA}" srcOrd="0" destOrd="0" presId="urn:microsoft.com/office/officeart/2008/layout/TitlePictureLineup"/>
    <dgm:cxn modelId="{307A8225-65BA-4FAF-B199-F424503F735A}" type="presParOf" srcId="{C62F88ED-1BA6-432A-A66B-28BA8C030EAA}" destId="{B456D569-7540-4FBC-B90C-1770E4C61F86}" srcOrd="0" destOrd="0" presId="urn:microsoft.com/office/officeart/2008/layout/TitlePictureLineup"/>
    <dgm:cxn modelId="{CEB72A07-CB1B-472B-91DA-EEC4A300FA5D}" type="presParOf" srcId="{C62F88ED-1BA6-432A-A66B-28BA8C030EAA}" destId="{C147CC18-9855-4B23-AB85-29005354F6EA}" srcOrd="1" destOrd="0" presId="urn:microsoft.com/office/officeart/2008/layout/TitlePictureLineup"/>
    <dgm:cxn modelId="{B6B089CC-C6C5-47ED-BC7B-82E00EF208CB}" type="presParOf" srcId="{C62F88ED-1BA6-432A-A66B-28BA8C030EAA}" destId="{DC4B2DEF-74DD-496C-AF32-DA01F181770E}" srcOrd="2" destOrd="0" presId="urn:microsoft.com/office/officeart/2008/layout/TitlePictureLineup"/>
    <dgm:cxn modelId="{42C1B4CC-F768-476A-BDAE-73C3856FC56B}" type="presParOf" srcId="{C62F88ED-1BA6-432A-A66B-28BA8C030EAA}" destId="{2BF1A3BA-F64E-4D02-87D4-0195CE60F7E0}" srcOrd="3" destOrd="0" presId="urn:microsoft.com/office/officeart/2008/layout/TitlePictureLineup"/>
    <dgm:cxn modelId="{C3DC001B-E6AE-4F69-A1F5-B585D1B45C79}" type="presParOf" srcId="{0517E805-86C3-4A14-8DED-97C5A8BDF5D7}" destId="{06BE873A-DD35-4798-B110-7F4644FB5750}" srcOrd="1" destOrd="0" presId="urn:microsoft.com/office/officeart/2008/layout/TitlePictureLineup"/>
    <dgm:cxn modelId="{74519384-449E-4C16-8057-19EE79E36A7B}" type="presParOf" srcId="{0517E805-86C3-4A14-8DED-97C5A8BDF5D7}" destId="{544D8C92-8EA4-4175-832F-248E42BFC451}" srcOrd="2" destOrd="0" presId="urn:microsoft.com/office/officeart/2008/layout/TitlePictureLineup"/>
    <dgm:cxn modelId="{A8163AB4-B231-4217-8A14-FEB01C979771}" type="presParOf" srcId="{544D8C92-8EA4-4175-832F-248E42BFC451}" destId="{B4B73ABF-C001-4FED-9860-0325D5EB9315}" srcOrd="0" destOrd="0" presId="urn:microsoft.com/office/officeart/2008/layout/TitlePictureLineup"/>
    <dgm:cxn modelId="{4559B31C-3513-418D-8587-06FC8C396DA5}" type="presParOf" srcId="{544D8C92-8EA4-4175-832F-248E42BFC451}" destId="{A7D5A95A-2A5D-4C0C-A49C-E19D86A6C873}" srcOrd="1" destOrd="0" presId="urn:microsoft.com/office/officeart/2008/layout/TitlePictureLineup"/>
    <dgm:cxn modelId="{0644846E-6754-4C07-8353-09CC035A37ED}" type="presParOf" srcId="{544D8C92-8EA4-4175-832F-248E42BFC451}" destId="{40C2921C-94EB-458F-95D9-66B7670CB658}" srcOrd="2" destOrd="0" presId="urn:microsoft.com/office/officeart/2008/layout/TitlePictureLineup"/>
    <dgm:cxn modelId="{2A171C31-BB2A-49F6-A6C3-AE3F2E0900C8}" type="presParOf" srcId="{544D8C92-8EA4-4175-832F-248E42BFC451}" destId="{DC1EB6D8-D450-41B4-B10F-BCFA41C05E46}" srcOrd="3" destOrd="0" presId="urn:microsoft.com/office/officeart/2008/layout/TitlePictureLineup"/>
    <dgm:cxn modelId="{ED5D5D0F-985F-42DC-8779-28BB560D8D92}" type="presParOf" srcId="{0517E805-86C3-4A14-8DED-97C5A8BDF5D7}" destId="{57DF1A79-64F2-4AD9-9165-2EF32AA41AED}" srcOrd="3" destOrd="0" presId="urn:microsoft.com/office/officeart/2008/layout/TitlePictureLineup"/>
    <dgm:cxn modelId="{451F3A7B-C497-4D06-860E-A2B4E2C2BFB2}" type="presParOf" srcId="{0517E805-86C3-4A14-8DED-97C5A8BDF5D7}" destId="{24C7FC0A-6C39-4629-934B-2B6E588B2590}" srcOrd="4" destOrd="0" presId="urn:microsoft.com/office/officeart/2008/layout/TitlePictureLineup"/>
    <dgm:cxn modelId="{18E4502B-27DC-4B26-83E2-032489ABCC45}" type="presParOf" srcId="{24C7FC0A-6C39-4629-934B-2B6E588B2590}" destId="{CDE477EB-424B-401F-AADE-0A7E375B8FDE}" srcOrd="0" destOrd="0" presId="urn:microsoft.com/office/officeart/2008/layout/TitlePictureLineup"/>
    <dgm:cxn modelId="{25C83B12-2DCD-46E9-909F-F325EFECCCE4}" type="presParOf" srcId="{24C7FC0A-6C39-4629-934B-2B6E588B2590}" destId="{EDD9E1E6-7428-4508-9E84-A391C0390323}" srcOrd="1" destOrd="0" presId="urn:microsoft.com/office/officeart/2008/layout/TitlePictureLineup"/>
    <dgm:cxn modelId="{C2597961-BE39-4463-8010-89ABF4744EC3}" type="presParOf" srcId="{24C7FC0A-6C39-4629-934B-2B6E588B2590}" destId="{5D3AA986-71DC-478D-AE5A-AED8D39AF7B8}" srcOrd="2" destOrd="0" presId="urn:microsoft.com/office/officeart/2008/layout/TitlePictureLineup"/>
    <dgm:cxn modelId="{D6EAF315-00B3-454D-9CCA-95EB1EC566AF}" type="presParOf" srcId="{24C7FC0A-6C39-4629-934B-2B6E588B2590}" destId="{172218BC-30C4-44D0-AC2C-B197B98FFBE9}" srcOrd="3" destOrd="0" presId="urn:microsoft.com/office/officeart/2008/layout/TitlePictureLineup"/>
    <dgm:cxn modelId="{1FDB828F-B11A-4BFC-9AD7-BB9C6BED5259}" type="presParOf" srcId="{0517E805-86C3-4A14-8DED-97C5A8BDF5D7}" destId="{07BD4EB4-DD85-4763-B5A4-2DA16DF7C842}" srcOrd="5" destOrd="0" presId="urn:microsoft.com/office/officeart/2008/layout/TitlePictureLineup"/>
    <dgm:cxn modelId="{1E0B9230-AA06-43A1-8FC8-68FD6346AFEA}" type="presParOf" srcId="{0517E805-86C3-4A14-8DED-97C5A8BDF5D7}" destId="{8F0480BF-BC87-4423-B93E-4430ACAE53E5}" srcOrd="6" destOrd="0" presId="urn:microsoft.com/office/officeart/2008/layout/TitlePictureLineup"/>
    <dgm:cxn modelId="{DDE7256B-57A5-43F9-986E-F292B6C6A184}" type="presParOf" srcId="{8F0480BF-BC87-4423-B93E-4430ACAE53E5}" destId="{095BDBF7-E054-44B8-B7D9-4DDC12AEAB2F}" srcOrd="0" destOrd="0" presId="urn:microsoft.com/office/officeart/2008/layout/TitlePictureLineup"/>
    <dgm:cxn modelId="{F272A6E1-900D-4604-8497-C001F85DAC31}" type="presParOf" srcId="{8F0480BF-BC87-4423-B93E-4430ACAE53E5}" destId="{81CED5FC-CA96-4644-99C9-7E122807B8C9}" srcOrd="1" destOrd="0" presId="urn:microsoft.com/office/officeart/2008/layout/TitlePictureLineup"/>
    <dgm:cxn modelId="{48BBADEC-BF6A-4338-B75E-82860D82AB45}" type="presParOf" srcId="{8F0480BF-BC87-4423-B93E-4430ACAE53E5}" destId="{844D4849-849A-44AD-A2CC-AA70C1B12806}" srcOrd="2" destOrd="0" presId="urn:microsoft.com/office/officeart/2008/layout/TitlePictureLineup"/>
    <dgm:cxn modelId="{E792316A-B7E6-4722-BC65-DB30C812D024}" type="presParOf" srcId="{8F0480BF-BC87-4423-B93E-4430ACAE53E5}" destId="{CCE48B41-9132-47A5-AB8B-7B8A84964D5E}" srcOrd="3" destOrd="0" presId="urn:microsoft.com/office/officeart/2008/layout/TitlePictureLineup"/>
  </dgm:cxnLst>
  <dgm:bg/>
  <dgm:whole/>
  <dgm:extLst>
    <a:ext uri="http://schemas.microsoft.com/office/drawing/2008/diagram">
      <dsp:dataModelExt xmlns:dsp="http://schemas.microsoft.com/office/drawing/2008/diagram" xmlns=""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ADB5165-29DA-40E4-8CF1-67AA1017F4DF}" type="doc">
      <dgm:prSet loTypeId="urn:microsoft.com/office/officeart/2009/layout/CircleArrowProcess" loCatId="process" qsTypeId="urn:microsoft.com/office/officeart/2005/8/quickstyle/simple5#3" qsCatId="simple" csTypeId="urn:microsoft.com/office/officeart/2005/8/colors/colorful5#1" csCatId="accent1" phldr="0"/>
      <dgm:spPr/>
      <dgm:t>
        <a:bodyPr/>
        <a:lstStyle/>
        <a:p>
          <a:endParaRPr lang="zh-CN" altLang="en-US"/>
        </a:p>
      </dgm:t>
    </dgm:pt>
    <dgm:pt modelId="{1F18B811-B6C4-4E9E-B75F-E68888D2B754}">
      <dgm:prSet phldrT="[文本]" phldr="0" custT="0"/>
      <dgm:spPr/>
      <dgm:t>
        <a:bodyPr vert="horz" wrap="square"/>
        <a:lstStyle/>
        <a:p>
          <a:pPr>
            <a:lnSpc>
              <a:spcPct val="100000"/>
            </a:lnSpc>
            <a:spcBef>
              <a:spcPct val="0"/>
            </a:spcBef>
            <a:spcAft>
              <a:spcPct val="35000"/>
            </a:spcAft>
          </a:pPr>
          <a:r>
            <a:rPr lang="zh-CN" altLang="en-US"/>
            <a:t>安卓</a:t>
          </a:r>
          <a:r>
            <a:rPr lang="en-US" altLang="zh-CN"/>
            <a:t>APP</a:t>
          </a:r>
        </a:p>
      </dgm:t>
    </dgm:pt>
    <dgm:pt modelId="{39F221A0-D930-4524-B286-5041480B8FA5}" type="parTrans" cxnId="{4D7EECBA-D78B-4211-B108-E9D8BFB30BD1}">
      <dgm:prSet/>
      <dgm:spPr/>
      <dgm:t>
        <a:bodyPr/>
        <a:lstStyle/>
        <a:p>
          <a:endParaRPr lang="zh-CN" altLang="en-US"/>
        </a:p>
      </dgm:t>
    </dgm:pt>
    <dgm:pt modelId="{808440FA-46F9-4FB5-9A52-0D4B96A1C329}" type="sibTrans" cxnId="{4D7EECBA-D78B-4211-B108-E9D8BFB30BD1}">
      <dgm:prSet/>
      <dgm:spPr/>
      <dgm:t>
        <a:bodyPr/>
        <a:lstStyle/>
        <a:p>
          <a:endParaRPr lang="zh-CN" altLang="en-US"/>
        </a:p>
      </dgm:t>
    </dgm:pt>
    <dgm:pt modelId="{0EC68BAA-45B4-43C2-A277-337EA6F9C30A}">
      <dgm:prSet phldrT="[文本]" phldr="0" custT="0"/>
      <dgm:spPr/>
      <dgm:t>
        <a:bodyPr vert="horz" wrap="square"/>
        <a:lstStyle/>
        <a:p>
          <a:pPr>
            <a:lnSpc>
              <a:spcPct val="100000"/>
            </a:lnSpc>
            <a:spcBef>
              <a:spcPct val="0"/>
            </a:spcBef>
            <a:spcAft>
              <a:spcPct val="35000"/>
            </a:spcAft>
          </a:pPr>
          <a:r>
            <a:rPr lang="zh-CN" altLang="en-US"/>
            <a:t>苹果</a:t>
          </a:r>
          <a:r>
            <a:rPr lang="en-US" altLang="zh-CN"/>
            <a:t>APP</a:t>
          </a:r>
        </a:p>
      </dgm:t>
    </dgm:pt>
    <dgm:pt modelId="{74E1C1F9-DBE5-45DE-ABCA-4EAB89E7BD46}" type="parTrans" cxnId="{999AA5FE-3FBA-428D-A1E3-64FB3DB77B34}">
      <dgm:prSet/>
      <dgm:spPr/>
      <dgm:t>
        <a:bodyPr/>
        <a:lstStyle/>
        <a:p>
          <a:endParaRPr lang="zh-CN" altLang="en-US"/>
        </a:p>
      </dgm:t>
    </dgm:pt>
    <dgm:pt modelId="{B14E47DD-7335-43B1-AA39-9A37DC959B2D}" type="sibTrans" cxnId="{999AA5FE-3FBA-428D-A1E3-64FB3DB77B34}">
      <dgm:prSet/>
      <dgm:spPr/>
      <dgm:t>
        <a:bodyPr/>
        <a:lstStyle/>
        <a:p>
          <a:endParaRPr lang="zh-CN" altLang="en-US"/>
        </a:p>
      </dgm:t>
    </dgm:pt>
    <dgm:pt modelId="{9191245A-08B2-492B-8F4C-F0BB23674A76}">
      <dgm:prSet phldrT="[文本]" phldr="0" custT="0"/>
      <dgm:spPr/>
      <dgm:t>
        <a:bodyPr vert="horz" wrap="square"/>
        <a:lstStyle/>
        <a:p>
          <a:pPr>
            <a:lnSpc>
              <a:spcPct val="100000"/>
            </a:lnSpc>
            <a:spcBef>
              <a:spcPct val="0"/>
            </a:spcBef>
            <a:spcAft>
              <a:spcPct val="35000"/>
            </a:spcAft>
          </a:pPr>
          <a:r>
            <a:rPr lang="zh-CN" altLang="en-US"/>
            <a:t>微信</a:t>
          </a:r>
        </a:p>
        <a:p>
          <a:pPr>
            <a:lnSpc>
              <a:spcPct val="100000"/>
            </a:lnSpc>
            <a:spcBef>
              <a:spcPct val="0"/>
            </a:spcBef>
            <a:spcAft>
              <a:spcPct val="35000"/>
            </a:spcAft>
          </a:pPr>
          <a:r>
            <a:rPr lang="zh-CN" altLang="en-US"/>
            <a:t>小程序</a:t>
          </a:r>
        </a:p>
      </dgm:t>
    </dgm:pt>
    <dgm:pt modelId="{88B912E5-FDBE-47AD-B6CC-5D82B19F2810}" type="parTrans" cxnId="{E398A3FE-C127-4E2F-B08C-858105683B3B}">
      <dgm:prSet/>
      <dgm:spPr/>
      <dgm:t>
        <a:bodyPr/>
        <a:lstStyle/>
        <a:p>
          <a:endParaRPr lang="zh-CN" altLang="en-US"/>
        </a:p>
      </dgm:t>
    </dgm:pt>
    <dgm:pt modelId="{BDF1CE3D-63BD-4B26-AEBD-1516CE58D66C}" type="sibTrans" cxnId="{E398A3FE-C127-4E2F-B08C-858105683B3B}">
      <dgm:prSet/>
      <dgm:spPr/>
      <dgm:t>
        <a:bodyPr/>
        <a:lstStyle/>
        <a:p>
          <a:endParaRPr lang="zh-CN" altLang="en-US"/>
        </a:p>
      </dgm:t>
    </dgm:pt>
    <dgm:pt modelId="{FC7D71FE-C5B8-49A0-8DAE-85BE5AE974BC}" type="pres">
      <dgm:prSet presAssocID="{3ADB5165-29DA-40E4-8CF1-67AA1017F4DF}" presName="Name0" presStyleCnt="0">
        <dgm:presLayoutVars>
          <dgm:chMax val="7"/>
          <dgm:chPref val="7"/>
          <dgm:dir/>
          <dgm:animLvl val="lvl"/>
        </dgm:presLayoutVars>
      </dgm:prSet>
      <dgm:spPr/>
      <dgm:t>
        <a:bodyPr/>
        <a:lstStyle/>
        <a:p>
          <a:endParaRPr lang="zh-CN" altLang="en-US"/>
        </a:p>
      </dgm:t>
    </dgm:pt>
    <dgm:pt modelId="{AECC728B-0484-4C16-8415-E924988BF362}" type="pres">
      <dgm:prSet presAssocID="{1F18B811-B6C4-4E9E-B75F-E68888D2B754}" presName="Accent1" presStyleCnt="0"/>
      <dgm:spPr/>
    </dgm:pt>
    <dgm:pt modelId="{2B58B044-31E5-4900-BEF2-0561C35E9287}" type="pres">
      <dgm:prSet presAssocID="{1F18B811-B6C4-4E9E-B75F-E68888D2B754}" presName="Accent" presStyleLbl="node1" presStyleIdx="0" presStyleCnt="3"/>
      <dgm:spPr/>
    </dgm:pt>
    <dgm:pt modelId="{868A1768-D971-44A0-9296-883AA6C351ED}" type="pres">
      <dgm:prSet presAssocID="{1F18B811-B6C4-4E9E-B75F-E68888D2B754}" presName="Parent1" presStyleLbl="revTx" presStyleIdx="0" presStyleCnt="3">
        <dgm:presLayoutVars>
          <dgm:chMax val="1"/>
          <dgm:chPref val="1"/>
          <dgm:bulletEnabled val="1"/>
        </dgm:presLayoutVars>
      </dgm:prSet>
      <dgm:spPr/>
      <dgm:t>
        <a:bodyPr/>
        <a:lstStyle/>
        <a:p>
          <a:endParaRPr lang="zh-CN" altLang="en-US"/>
        </a:p>
      </dgm:t>
    </dgm:pt>
    <dgm:pt modelId="{2C8DF182-23DB-4A36-BE33-8CDFC15EB7DF}" type="pres">
      <dgm:prSet presAssocID="{0EC68BAA-45B4-43C2-A277-337EA6F9C30A}" presName="Accent2" presStyleCnt="0"/>
      <dgm:spPr/>
    </dgm:pt>
    <dgm:pt modelId="{82F5C82C-3C8C-44AC-B495-DCAFE372B3B8}" type="pres">
      <dgm:prSet presAssocID="{0EC68BAA-45B4-43C2-A277-337EA6F9C30A}" presName="Accent" presStyleLbl="node1" presStyleIdx="1" presStyleCnt="3"/>
      <dgm:spPr/>
    </dgm:pt>
    <dgm:pt modelId="{A51B79B2-94EA-48E8-9F5B-CCC2F37FE992}" type="pres">
      <dgm:prSet presAssocID="{0EC68BAA-45B4-43C2-A277-337EA6F9C30A}" presName="Parent2" presStyleLbl="revTx" presStyleIdx="1" presStyleCnt="3">
        <dgm:presLayoutVars>
          <dgm:chMax val="1"/>
          <dgm:chPref val="1"/>
          <dgm:bulletEnabled val="1"/>
        </dgm:presLayoutVars>
      </dgm:prSet>
      <dgm:spPr/>
      <dgm:t>
        <a:bodyPr/>
        <a:lstStyle/>
        <a:p>
          <a:endParaRPr lang="zh-CN" altLang="en-US"/>
        </a:p>
      </dgm:t>
    </dgm:pt>
    <dgm:pt modelId="{C863CCF9-412A-484D-B839-E1C116F89683}" type="pres">
      <dgm:prSet presAssocID="{9191245A-08B2-492B-8F4C-F0BB23674A76}" presName="Accent3" presStyleCnt="0"/>
      <dgm:spPr/>
    </dgm:pt>
    <dgm:pt modelId="{D8B093BC-2378-41D5-BB68-CF2D7261907B}" type="pres">
      <dgm:prSet presAssocID="{9191245A-08B2-492B-8F4C-F0BB23674A76}" presName="Accent" presStyleLbl="node1" presStyleIdx="2" presStyleCnt="3"/>
      <dgm:spPr/>
    </dgm:pt>
    <dgm:pt modelId="{69052E6C-D2A5-4989-93EA-93D0C254E4EB}" type="pres">
      <dgm:prSet presAssocID="{9191245A-08B2-492B-8F4C-F0BB23674A76}" presName="Parent3" presStyleLbl="revTx" presStyleIdx="2" presStyleCnt="3">
        <dgm:presLayoutVars>
          <dgm:chMax val="1"/>
          <dgm:chPref val="1"/>
          <dgm:bulletEnabled val="1"/>
        </dgm:presLayoutVars>
      </dgm:prSet>
      <dgm:spPr/>
      <dgm:t>
        <a:bodyPr/>
        <a:lstStyle/>
        <a:p>
          <a:endParaRPr lang="zh-CN" altLang="en-US"/>
        </a:p>
      </dgm:t>
    </dgm:pt>
  </dgm:ptLst>
  <dgm:cxnLst>
    <dgm:cxn modelId="{716F03AF-AEF9-4752-B0C4-E5EB5E3EA68A}" type="presOf" srcId="{0EC68BAA-45B4-43C2-A277-337EA6F9C30A}" destId="{A51B79B2-94EA-48E8-9F5B-CCC2F37FE992}" srcOrd="0" destOrd="0" presId="urn:microsoft.com/office/officeart/2009/layout/CircleArrowProcess"/>
    <dgm:cxn modelId="{E398A3FE-C127-4E2F-B08C-858105683B3B}" srcId="{3ADB5165-29DA-40E4-8CF1-67AA1017F4DF}" destId="{9191245A-08B2-492B-8F4C-F0BB23674A76}" srcOrd="2" destOrd="0" parTransId="{88B912E5-FDBE-47AD-B6CC-5D82B19F2810}" sibTransId="{BDF1CE3D-63BD-4B26-AEBD-1516CE58D66C}"/>
    <dgm:cxn modelId="{E1362532-A9BE-44AF-987E-EFEE6ED82515}" type="presOf" srcId="{3ADB5165-29DA-40E4-8CF1-67AA1017F4DF}" destId="{FC7D71FE-C5B8-49A0-8DAE-85BE5AE974BC}" srcOrd="0" destOrd="0" presId="urn:microsoft.com/office/officeart/2009/layout/CircleArrowProcess"/>
    <dgm:cxn modelId="{D52DDDF9-DB1F-465F-87F0-6322C81AD33E}" type="presOf" srcId="{1F18B811-B6C4-4E9E-B75F-E68888D2B754}" destId="{868A1768-D971-44A0-9296-883AA6C351ED}" srcOrd="0" destOrd="0" presId="urn:microsoft.com/office/officeart/2009/layout/CircleArrowProcess"/>
    <dgm:cxn modelId="{999AA5FE-3FBA-428D-A1E3-64FB3DB77B34}" srcId="{3ADB5165-29DA-40E4-8CF1-67AA1017F4DF}" destId="{0EC68BAA-45B4-43C2-A277-337EA6F9C30A}" srcOrd="1" destOrd="0" parTransId="{74E1C1F9-DBE5-45DE-ABCA-4EAB89E7BD46}" sibTransId="{B14E47DD-7335-43B1-AA39-9A37DC959B2D}"/>
    <dgm:cxn modelId="{4D7EECBA-D78B-4211-B108-E9D8BFB30BD1}" srcId="{3ADB5165-29DA-40E4-8CF1-67AA1017F4DF}" destId="{1F18B811-B6C4-4E9E-B75F-E68888D2B754}" srcOrd="0" destOrd="0" parTransId="{39F221A0-D930-4524-B286-5041480B8FA5}" sibTransId="{808440FA-46F9-4FB5-9A52-0D4B96A1C329}"/>
    <dgm:cxn modelId="{B6F906B4-B948-4A7C-A5D9-E01132C6ED3B}" type="presOf" srcId="{9191245A-08B2-492B-8F4C-F0BB23674A76}" destId="{69052E6C-D2A5-4989-93EA-93D0C254E4EB}" srcOrd="0" destOrd="0" presId="urn:microsoft.com/office/officeart/2009/layout/CircleArrowProcess"/>
    <dgm:cxn modelId="{5D6AECEC-522D-4BB5-BE91-AB06BA89BBC8}" type="presParOf" srcId="{FC7D71FE-C5B8-49A0-8DAE-85BE5AE974BC}" destId="{AECC728B-0484-4C16-8415-E924988BF362}" srcOrd="0" destOrd="0" presId="urn:microsoft.com/office/officeart/2009/layout/CircleArrowProcess"/>
    <dgm:cxn modelId="{6BC7D256-6EE2-40DE-B593-E0683E2825F6}" type="presParOf" srcId="{AECC728B-0484-4C16-8415-E924988BF362}" destId="{2B58B044-31E5-4900-BEF2-0561C35E9287}" srcOrd="0" destOrd="0" presId="urn:microsoft.com/office/officeart/2009/layout/CircleArrowProcess"/>
    <dgm:cxn modelId="{7CC93859-8BE5-43A8-8ACA-BD71AF366B8E}" type="presParOf" srcId="{FC7D71FE-C5B8-49A0-8DAE-85BE5AE974BC}" destId="{868A1768-D971-44A0-9296-883AA6C351ED}" srcOrd="1" destOrd="0" presId="urn:microsoft.com/office/officeart/2009/layout/CircleArrowProcess"/>
    <dgm:cxn modelId="{09826438-9F40-4865-AD6E-25FFCC6DAE2A}" type="presParOf" srcId="{FC7D71FE-C5B8-49A0-8DAE-85BE5AE974BC}" destId="{2C8DF182-23DB-4A36-BE33-8CDFC15EB7DF}" srcOrd="2" destOrd="0" presId="urn:microsoft.com/office/officeart/2009/layout/CircleArrowProcess"/>
    <dgm:cxn modelId="{20D71E4C-E54F-4809-9534-B52F443D44F3}" type="presParOf" srcId="{2C8DF182-23DB-4A36-BE33-8CDFC15EB7DF}" destId="{82F5C82C-3C8C-44AC-B495-DCAFE372B3B8}" srcOrd="0" destOrd="0" presId="urn:microsoft.com/office/officeart/2009/layout/CircleArrowProcess"/>
    <dgm:cxn modelId="{F571AAA3-CFF5-40BF-9621-D98CB2AC78C2}" type="presParOf" srcId="{FC7D71FE-C5B8-49A0-8DAE-85BE5AE974BC}" destId="{A51B79B2-94EA-48E8-9F5B-CCC2F37FE992}" srcOrd="3" destOrd="0" presId="urn:microsoft.com/office/officeart/2009/layout/CircleArrowProcess"/>
    <dgm:cxn modelId="{B076C67E-85C1-49C9-A49A-9B9120D3C15E}" type="presParOf" srcId="{FC7D71FE-C5B8-49A0-8DAE-85BE5AE974BC}" destId="{C863CCF9-412A-484D-B839-E1C116F89683}" srcOrd="4" destOrd="0" presId="urn:microsoft.com/office/officeart/2009/layout/CircleArrowProcess"/>
    <dgm:cxn modelId="{31F8F404-68DA-4B17-9BCD-3737FAEEBA5F}" type="presParOf" srcId="{C863CCF9-412A-484D-B839-E1C116F89683}" destId="{D8B093BC-2378-41D5-BB68-CF2D7261907B}" srcOrd="0" destOrd="0" presId="urn:microsoft.com/office/officeart/2009/layout/CircleArrowProcess"/>
    <dgm:cxn modelId="{EC46E757-5543-45C6-9165-D910A2BC7301}" type="presParOf" srcId="{FC7D71FE-C5B8-49A0-8DAE-85BE5AE974BC}" destId="{69052E6C-D2A5-4989-93EA-93D0C254E4EB}" srcOrd="5" destOrd="0" presId="urn:microsoft.com/office/officeart/2009/layout/CircleArrowProcess"/>
  </dgm:cxnLst>
  <dgm:bg/>
  <dgm:whole/>
  <dgm:extLst>
    <a:ext uri="http://schemas.microsoft.com/office/drawing/2008/diagram">
      <dsp:dataModelExt xmlns:dsp="http://schemas.microsoft.com/office/drawing/2008/diagram" xmlns="" relId="rId1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ECC35F0-40B5-460D-A737-FC2ACF235663}" type="doc">
      <dgm:prSet loTypeId="urn:microsoft.com/office/officeart/2005/8/layout/radial2#1" loCatId="relationship" qsTypeId="urn:microsoft.com/office/officeart/2005/8/quickstyle/simple5#1" qsCatId="simple" csTypeId="urn:microsoft.com/office/officeart/2005/8/colors/accent0_3#1" csCatId="accent1" phldr="0"/>
      <dgm:spPr/>
      <dgm:t>
        <a:bodyPr/>
        <a:lstStyle/>
        <a:p>
          <a:endParaRPr lang="zh-CN" altLang="en-US"/>
        </a:p>
      </dgm:t>
    </dgm:pt>
    <dgm:pt modelId="{5517B846-E84C-4864-89B5-1273D93BC899}">
      <dgm:prSet phldrT="[文本]" phldr="0" custT="1"/>
      <dgm:spPr/>
      <dgm:t>
        <a:bodyPr vert="horz" wrap="square"/>
        <a:lstStyle/>
        <a:p>
          <a:pPr>
            <a:lnSpc>
              <a:spcPct val="100000"/>
            </a:lnSpc>
            <a:spcBef>
              <a:spcPct val="0"/>
            </a:spcBef>
            <a:spcAft>
              <a:spcPct val="35000"/>
            </a:spcAft>
          </a:pPr>
          <a:r>
            <a:rPr lang="zh-CN" altLang="en-US" sz="1000">
              <a:latin typeface="微软雅黑" panose="020B0503020204020204" charset="-122"/>
              <a:ea typeface="微软雅黑" panose="020B0503020204020204" charset="-122"/>
            </a:rPr>
            <a:t>产能监控</a:t>
          </a:r>
          <a:endParaRPr sz="1000">
            <a:latin typeface="微软雅黑" panose="020B0503020204020204" charset="-122"/>
            <a:ea typeface="微软雅黑" panose="020B0503020204020204" charset="-122"/>
          </a:endParaRPr>
        </a:p>
      </dgm:t>
    </dgm:pt>
    <dgm:pt modelId="{A2D4F7F4-4D7B-4483-B239-95405595478C}" type="parTrans" cxnId="{E8FE6013-80BF-409B-9A16-3E9998671B9B}">
      <dgm:prSet/>
      <dgm:spPr/>
      <dgm:t>
        <a:bodyPr/>
        <a:lstStyle/>
        <a:p>
          <a:endParaRPr lang="zh-CN" altLang="en-US"/>
        </a:p>
      </dgm:t>
    </dgm:pt>
    <dgm:pt modelId="{2B544C9C-8E05-42F5-9212-6599E4B2ECE4}" type="sibTrans" cxnId="{E8FE6013-80BF-409B-9A16-3E9998671B9B}">
      <dgm:prSet/>
      <dgm:spPr/>
      <dgm:t>
        <a:bodyPr/>
        <a:lstStyle/>
        <a:p>
          <a:endParaRPr lang="zh-CN" altLang="en-US"/>
        </a:p>
      </dgm:t>
    </dgm:pt>
    <dgm:pt modelId="{DCD7ECA2-2D44-4DD3-A485-E68F87783744}">
      <dgm:prSet phldrT="[文本]" phldr="0" custT="1"/>
      <dgm:spPr/>
      <dgm:t>
        <a:bodyPr vert="horz" wrap="square"/>
        <a:lstStyle/>
        <a:p>
          <a:pPr>
            <a:lnSpc>
              <a:spcPct val="100000"/>
            </a:lnSpc>
            <a:spcBef>
              <a:spcPct val="0"/>
            </a:spcBef>
            <a:spcAft>
              <a:spcPct val="15000"/>
            </a:spcAft>
          </a:pPr>
          <a:r>
            <a:rPr lang="en-US" altLang="zh-CN" sz="1000">
              <a:solidFill>
                <a:schemeClr val="tx1">
                  <a:lumMod val="65000"/>
                  <a:lumOff val="35000"/>
                </a:schemeClr>
              </a:solidFill>
              <a:latin typeface="微软雅黑" panose="020B0503020204020204" charset="-122"/>
              <a:ea typeface="微软雅黑" panose="020B0503020204020204" charset="-122"/>
            </a:rPr>
            <a:t> </a:t>
          </a:r>
          <a:r>
            <a:rPr lang="zh-CN" altLang="en-US" sz="1000">
              <a:solidFill>
                <a:schemeClr val="tx1">
                  <a:lumMod val="65000"/>
                  <a:lumOff val="35000"/>
                </a:schemeClr>
              </a:solidFill>
              <a:latin typeface="微软雅黑" panose="020B0503020204020204" charset="-122"/>
              <a:ea typeface="微软雅黑" panose="020B0503020204020204" charset="-122"/>
            </a:rPr>
            <a:t>实时产能</a:t>
          </a:r>
        </a:p>
      </dgm:t>
    </dgm:pt>
    <dgm:pt modelId="{01D15587-7CA2-411A-BE30-B5D76E9735EB}" type="parTrans" cxnId="{35F62588-CDC5-45EC-8E1C-74C6166E05A1}">
      <dgm:prSet/>
      <dgm:spPr/>
      <dgm:t>
        <a:bodyPr/>
        <a:lstStyle/>
        <a:p>
          <a:endParaRPr lang="zh-CN" altLang="en-US"/>
        </a:p>
      </dgm:t>
    </dgm:pt>
    <dgm:pt modelId="{D9EBDF9D-6177-42D1-A920-D45BC9B43FC5}" type="sibTrans" cxnId="{35F62588-CDC5-45EC-8E1C-74C6166E05A1}">
      <dgm:prSet/>
      <dgm:spPr/>
      <dgm:t>
        <a:bodyPr/>
        <a:lstStyle/>
        <a:p>
          <a:endParaRPr lang="zh-CN" altLang="en-US"/>
        </a:p>
      </dgm:t>
    </dgm:pt>
    <dgm:pt modelId="{41AD70B7-B971-4CE4-B441-205B778D2C1F}">
      <dgm:prSet phldr="0" custT="1"/>
      <dgm:spPr/>
      <dgm:t>
        <a:bodyPr vert="horz" wrap="square"/>
        <a:lstStyle/>
        <a:p>
          <a:pPr>
            <a:lnSpc>
              <a:spcPct val="100000"/>
            </a:lnSpc>
            <a:spcBef>
              <a:spcPct val="0"/>
            </a:spcBef>
            <a:spcAft>
              <a:spcPct val="15000"/>
            </a:spcAft>
          </a:pPr>
          <a:r>
            <a:rPr lang="zh-CN" altLang="en-US" sz="1000">
              <a:solidFill>
                <a:schemeClr val="tx1">
                  <a:lumMod val="65000"/>
                  <a:lumOff val="35000"/>
                </a:schemeClr>
              </a:solidFill>
              <a:latin typeface="微软雅黑" panose="020B0503020204020204" charset="-122"/>
              <a:ea typeface="微软雅黑" panose="020B0503020204020204" charset="-122"/>
            </a:rPr>
            <a:t> 累计产能</a:t>
          </a:r>
        </a:p>
      </dgm:t>
    </dgm:pt>
    <dgm:pt modelId="{6BF79642-5B65-4CFD-B2A0-239839DA822E}" type="parTrans" cxnId="{37A40DE5-E14F-4F93-97DA-E584DB3AF359}">
      <dgm:prSet/>
      <dgm:spPr/>
    </dgm:pt>
    <dgm:pt modelId="{618F8858-2FF8-4802-BF39-BD1EEFC91F15}" type="sibTrans" cxnId="{37A40DE5-E14F-4F93-97DA-E584DB3AF359}">
      <dgm:prSet/>
      <dgm:spPr/>
    </dgm:pt>
    <dgm:pt modelId="{E400A229-425E-4517-A4E8-259BA4F1D641}">
      <dgm:prSet phldrT="[文本]" phldr="0" custT="1"/>
      <dgm:spPr/>
      <dgm:t>
        <a:bodyPr vert="horz" wrap="square"/>
        <a:lstStyle/>
        <a:p>
          <a:pPr>
            <a:lnSpc>
              <a:spcPct val="100000"/>
            </a:lnSpc>
            <a:spcBef>
              <a:spcPct val="0"/>
            </a:spcBef>
            <a:spcAft>
              <a:spcPct val="35000"/>
            </a:spcAft>
          </a:pPr>
          <a:r>
            <a:rPr lang="zh-CN" altLang="en-US" sz="1000">
              <a:latin typeface="微软雅黑" panose="020B0503020204020204" charset="-122"/>
              <a:ea typeface="微软雅黑" panose="020B0503020204020204" charset="-122"/>
            </a:rPr>
            <a:t>计划情况</a:t>
          </a:r>
          <a:endParaRPr sz="1000">
            <a:latin typeface="微软雅黑" panose="020B0503020204020204" charset="-122"/>
            <a:ea typeface="微软雅黑" panose="020B0503020204020204" charset="-122"/>
          </a:endParaRPr>
        </a:p>
      </dgm:t>
    </dgm:pt>
    <dgm:pt modelId="{744BE3E2-E194-42E7-941A-C0F41144EE1E}" type="parTrans" cxnId="{1EC69CCF-9CDD-42B5-BC29-E2AE957DA1BB}">
      <dgm:prSet/>
      <dgm:spPr/>
      <dgm:t>
        <a:bodyPr/>
        <a:lstStyle/>
        <a:p>
          <a:endParaRPr lang="zh-CN" altLang="en-US"/>
        </a:p>
      </dgm:t>
    </dgm:pt>
    <dgm:pt modelId="{34CF2285-61E3-46B7-8454-DD4724942BE4}" type="sibTrans" cxnId="{1EC69CCF-9CDD-42B5-BC29-E2AE957DA1BB}">
      <dgm:prSet/>
      <dgm:spPr/>
      <dgm:t>
        <a:bodyPr/>
        <a:lstStyle/>
        <a:p>
          <a:endParaRPr lang="zh-CN" altLang="en-US"/>
        </a:p>
      </dgm:t>
    </dgm:pt>
    <dgm:pt modelId="{919B0E3A-CDEA-42FC-B66E-397405DAE14B}">
      <dgm:prSet phldrT="[文本]" phldr="0" custT="1"/>
      <dgm:spPr/>
      <dgm:t>
        <a:bodyPr vert="horz" wrap="square"/>
        <a:lstStyle/>
        <a:p>
          <a:pPr>
            <a:lnSpc>
              <a:spcPct val="100000"/>
            </a:lnSpc>
            <a:spcBef>
              <a:spcPct val="0"/>
            </a:spcBef>
            <a:spcAft>
              <a:spcPct val="15000"/>
            </a:spcAft>
          </a:pPr>
          <a:r>
            <a:rPr lang="en-US" altLang="zh-CN" sz="1000">
              <a:solidFill>
                <a:schemeClr val="tx1">
                  <a:lumMod val="65000"/>
                  <a:lumOff val="35000"/>
                </a:schemeClr>
              </a:solidFill>
              <a:latin typeface="微软雅黑" panose="020B0503020204020204" charset="-122"/>
              <a:ea typeface="微软雅黑" panose="020B0503020204020204" charset="-122"/>
            </a:rPr>
            <a:t> </a:t>
          </a:r>
          <a:r>
            <a:rPr lang="zh-CN" altLang="en-US" sz="1000">
              <a:solidFill>
                <a:schemeClr val="tx1">
                  <a:lumMod val="65000"/>
                  <a:lumOff val="35000"/>
                </a:schemeClr>
              </a:solidFill>
              <a:latin typeface="微软雅黑" panose="020B0503020204020204" charset="-122"/>
              <a:ea typeface="微软雅黑" panose="020B0503020204020204" charset="-122"/>
            </a:rPr>
            <a:t>计划完成</a:t>
          </a:r>
        </a:p>
      </dgm:t>
    </dgm:pt>
    <dgm:pt modelId="{765A7463-79A9-413A-8CAF-6C8736DF737E}" type="parTrans" cxnId="{0D88C027-52A0-4FF4-AFD1-2263AC745CF5}">
      <dgm:prSet/>
      <dgm:spPr/>
      <dgm:t>
        <a:bodyPr/>
        <a:lstStyle/>
        <a:p>
          <a:endParaRPr lang="zh-CN" altLang="en-US"/>
        </a:p>
      </dgm:t>
    </dgm:pt>
    <dgm:pt modelId="{80820266-7227-487E-A6BE-5F11438118AA}" type="sibTrans" cxnId="{0D88C027-52A0-4FF4-AFD1-2263AC745CF5}">
      <dgm:prSet/>
      <dgm:spPr/>
      <dgm:t>
        <a:bodyPr/>
        <a:lstStyle/>
        <a:p>
          <a:endParaRPr lang="zh-CN" altLang="en-US"/>
        </a:p>
      </dgm:t>
    </dgm:pt>
    <dgm:pt modelId="{52286646-94D8-469E-8305-3346AD938556}">
      <dgm:prSet phldr="0" custT="1"/>
      <dgm:spPr/>
      <dgm:t>
        <a:bodyPr vert="horz" wrap="square"/>
        <a:lstStyle/>
        <a:p>
          <a:pPr>
            <a:lnSpc>
              <a:spcPct val="100000"/>
            </a:lnSpc>
            <a:spcBef>
              <a:spcPct val="0"/>
            </a:spcBef>
            <a:spcAft>
              <a:spcPct val="15000"/>
            </a:spcAft>
          </a:pPr>
          <a:r>
            <a:rPr lang="zh-CN" altLang="en-US" sz="1000">
              <a:solidFill>
                <a:schemeClr val="tx1">
                  <a:lumMod val="65000"/>
                  <a:lumOff val="35000"/>
                </a:schemeClr>
              </a:solidFill>
              <a:latin typeface="微软雅黑" panose="020B0503020204020204" charset="-122"/>
              <a:ea typeface="微软雅黑" panose="020B0503020204020204" charset="-122"/>
            </a:rPr>
            <a:t> 产线排产</a:t>
          </a:r>
        </a:p>
      </dgm:t>
    </dgm:pt>
    <dgm:pt modelId="{63EB9FC6-2CA7-408A-B53D-4CEE326F2ECA}" type="parTrans" cxnId="{D72ABE87-90B9-4CD5-A721-87197BAF8DD9}">
      <dgm:prSet/>
      <dgm:spPr/>
    </dgm:pt>
    <dgm:pt modelId="{0BA502BC-6D82-4E24-A1DB-0D0BB01EC9E6}" type="sibTrans" cxnId="{D72ABE87-90B9-4CD5-A721-87197BAF8DD9}">
      <dgm:prSet/>
      <dgm:spPr/>
    </dgm:pt>
    <dgm:pt modelId="{E4931E8F-11B9-4A4A-B71C-F4F8CBF2A501}">
      <dgm:prSet phldrT="[文本]" phldr="0" custT="1"/>
      <dgm:spPr/>
      <dgm:t>
        <a:bodyPr vert="horz" wrap="square"/>
        <a:lstStyle/>
        <a:p>
          <a:pPr>
            <a:lnSpc>
              <a:spcPct val="100000"/>
            </a:lnSpc>
            <a:spcBef>
              <a:spcPct val="0"/>
            </a:spcBef>
            <a:spcAft>
              <a:spcPct val="35000"/>
            </a:spcAft>
          </a:pPr>
          <a:r>
            <a:rPr lang="zh-CN" altLang="en-US" sz="1000">
              <a:latin typeface="微软雅黑" panose="020B0503020204020204" charset="-122"/>
              <a:ea typeface="微软雅黑" panose="020B0503020204020204" charset="-122"/>
            </a:rPr>
            <a:t>仓库</a:t>
          </a:r>
        </a:p>
        <a:p>
          <a:pPr>
            <a:lnSpc>
              <a:spcPct val="100000"/>
            </a:lnSpc>
            <a:spcBef>
              <a:spcPct val="0"/>
            </a:spcBef>
            <a:spcAft>
              <a:spcPct val="35000"/>
            </a:spcAft>
          </a:pPr>
          <a:r>
            <a:rPr lang="zh-CN" altLang="en-US" sz="1000">
              <a:latin typeface="微软雅黑" panose="020B0503020204020204" charset="-122"/>
              <a:ea typeface="微软雅黑" panose="020B0503020204020204" charset="-122"/>
            </a:rPr>
            <a:t>情况</a:t>
          </a:r>
        </a:p>
      </dgm:t>
    </dgm:pt>
    <dgm:pt modelId="{A8B9A657-6E7B-4ED3-AB00-98E9F913A785}" type="parTrans" cxnId="{A3D62743-0758-421F-B3F7-B6CED6B3CFA1}">
      <dgm:prSet/>
      <dgm:spPr/>
      <dgm:t>
        <a:bodyPr/>
        <a:lstStyle/>
        <a:p>
          <a:endParaRPr lang="zh-CN" altLang="en-US"/>
        </a:p>
      </dgm:t>
    </dgm:pt>
    <dgm:pt modelId="{18A58144-A08A-4AA2-87B4-A1B3BEF9B79D}" type="sibTrans" cxnId="{A3D62743-0758-421F-B3F7-B6CED6B3CFA1}">
      <dgm:prSet/>
      <dgm:spPr/>
      <dgm:t>
        <a:bodyPr/>
        <a:lstStyle/>
        <a:p>
          <a:endParaRPr lang="zh-CN" altLang="en-US"/>
        </a:p>
      </dgm:t>
    </dgm:pt>
    <dgm:pt modelId="{361BA5B7-354B-4EAC-B26A-B7FD60556191}">
      <dgm:prSet phldrT="[文本]" phldr="0" custT="1"/>
      <dgm:spPr/>
      <dgm:t>
        <a:bodyPr vert="horz" wrap="square"/>
        <a:lstStyle/>
        <a:p>
          <a:pPr>
            <a:lnSpc>
              <a:spcPct val="100000"/>
            </a:lnSpc>
            <a:spcBef>
              <a:spcPct val="0"/>
            </a:spcBef>
            <a:spcAft>
              <a:spcPct val="15000"/>
            </a:spcAft>
          </a:pPr>
          <a:r>
            <a:rPr lang="en-US" altLang="zh-CN" sz="1000">
              <a:solidFill>
                <a:schemeClr val="tx1">
                  <a:lumMod val="65000"/>
                  <a:lumOff val="35000"/>
                </a:schemeClr>
              </a:solidFill>
              <a:latin typeface="微软雅黑" panose="020B0503020204020204" charset="-122"/>
              <a:ea typeface="微软雅黑" panose="020B0503020204020204" charset="-122"/>
            </a:rPr>
            <a:t> </a:t>
          </a:r>
          <a:r>
            <a:rPr lang="zh-CN" altLang="en-US" sz="1000">
              <a:solidFill>
                <a:schemeClr val="tx1">
                  <a:lumMod val="65000"/>
                  <a:lumOff val="35000"/>
                </a:schemeClr>
              </a:solidFill>
              <a:latin typeface="微软雅黑" panose="020B0503020204020204" charset="-122"/>
              <a:ea typeface="微软雅黑" panose="020B0503020204020204" charset="-122"/>
            </a:rPr>
            <a:t>仓库库存</a:t>
          </a:r>
        </a:p>
      </dgm:t>
    </dgm:pt>
    <dgm:pt modelId="{207C86C1-8D3B-40C5-9EDC-2EE4D5F386D1}" type="parTrans" cxnId="{F1064012-D046-488A-B30E-D165C768D15F}">
      <dgm:prSet/>
      <dgm:spPr/>
      <dgm:t>
        <a:bodyPr/>
        <a:lstStyle/>
        <a:p>
          <a:endParaRPr lang="zh-CN" altLang="en-US"/>
        </a:p>
      </dgm:t>
    </dgm:pt>
    <dgm:pt modelId="{E71CB000-DA61-41E3-8489-034910B917C4}" type="sibTrans" cxnId="{F1064012-D046-488A-B30E-D165C768D15F}">
      <dgm:prSet/>
      <dgm:spPr/>
      <dgm:t>
        <a:bodyPr/>
        <a:lstStyle/>
        <a:p>
          <a:endParaRPr lang="zh-CN" altLang="en-US"/>
        </a:p>
      </dgm:t>
    </dgm:pt>
    <dgm:pt modelId="{4C6CF937-1B92-43A3-85F7-4D8F458B6329}">
      <dgm:prSet phldr="0" custT="1"/>
      <dgm:spPr/>
      <dgm:t>
        <a:bodyPr vert="horz" wrap="square"/>
        <a:lstStyle/>
        <a:p>
          <a:pPr>
            <a:lnSpc>
              <a:spcPct val="100000"/>
            </a:lnSpc>
            <a:spcBef>
              <a:spcPct val="0"/>
            </a:spcBef>
            <a:spcAft>
              <a:spcPct val="15000"/>
            </a:spcAft>
          </a:pPr>
          <a:r>
            <a:rPr lang="zh-CN" altLang="en-US" sz="1000">
              <a:solidFill>
                <a:schemeClr val="tx1">
                  <a:lumMod val="65000"/>
                  <a:lumOff val="35000"/>
                </a:schemeClr>
              </a:solidFill>
              <a:latin typeface="微软雅黑" panose="020B0503020204020204" charset="-122"/>
              <a:ea typeface="微软雅黑" panose="020B0503020204020204" charset="-122"/>
            </a:rPr>
            <a:t> 仓库环境</a:t>
          </a:r>
        </a:p>
      </dgm:t>
    </dgm:pt>
    <dgm:pt modelId="{8830D6C0-A6F7-4747-9304-73C7439E4591}" type="parTrans" cxnId="{19DFD2BA-2101-4A44-8800-EF261D2DD182}">
      <dgm:prSet/>
      <dgm:spPr/>
    </dgm:pt>
    <dgm:pt modelId="{28BC7490-5D7C-42A3-9F09-3DDB82D24D3E}" type="sibTrans" cxnId="{19DFD2BA-2101-4A44-8800-EF261D2DD182}">
      <dgm:prSet/>
      <dgm:spPr/>
    </dgm:pt>
    <dgm:pt modelId="{10016943-B5BC-4CAC-A449-D4212961FFE7}">
      <dgm:prSet phldr="0" custT="1"/>
      <dgm:spPr/>
      <dgm:t>
        <a:bodyPr vert="horz" wrap="square"/>
        <a:lstStyle/>
        <a:p>
          <a:pPr>
            <a:lnSpc>
              <a:spcPct val="100000"/>
            </a:lnSpc>
            <a:spcBef>
              <a:spcPct val="0"/>
            </a:spcBef>
            <a:spcAft>
              <a:spcPct val="35000"/>
            </a:spcAft>
          </a:pPr>
          <a:r>
            <a:rPr lang="zh-CN" sz="1000">
              <a:latin typeface="微软雅黑" panose="020B0503020204020204" charset="-122"/>
              <a:ea typeface="微软雅黑" panose="020B0503020204020204" charset="-122"/>
            </a:rPr>
            <a:t>调度</a:t>
          </a:r>
        </a:p>
        <a:p>
          <a:pPr>
            <a:lnSpc>
              <a:spcPct val="100000"/>
            </a:lnSpc>
            <a:spcBef>
              <a:spcPct val="0"/>
            </a:spcBef>
            <a:spcAft>
              <a:spcPct val="35000"/>
            </a:spcAft>
          </a:pPr>
          <a:r>
            <a:rPr lang="zh-CN" sz="1000">
              <a:latin typeface="微软雅黑" panose="020B0503020204020204" charset="-122"/>
              <a:ea typeface="微软雅黑" panose="020B0503020204020204" charset="-122"/>
            </a:rPr>
            <a:t>情况</a:t>
          </a:r>
        </a:p>
      </dgm:t>
    </dgm:pt>
    <dgm:pt modelId="{B71A63F6-0486-478A-A0D4-AF26FEF3F8BC}" type="parTrans" cxnId="{AA8ACF93-CC3E-46B6-B371-75F893F1A4FB}">
      <dgm:prSet/>
      <dgm:spPr/>
    </dgm:pt>
    <dgm:pt modelId="{6DE1D91A-C18D-4618-8079-5CFADECB5C81}" type="sibTrans" cxnId="{AA8ACF93-CC3E-46B6-B371-75F893F1A4FB}">
      <dgm:prSet/>
      <dgm:spPr/>
    </dgm:pt>
    <dgm:pt modelId="{A02C7F4B-03C8-4F5F-A488-B4C80AE897BA}">
      <dgm:prSet phldr="0" custT="1"/>
      <dgm:spPr/>
      <dgm:t>
        <a:bodyPr vert="horz" wrap="square"/>
        <a:lstStyle/>
        <a:p>
          <a:pPr>
            <a:lnSpc>
              <a:spcPct val="100000"/>
            </a:lnSpc>
            <a:spcBef>
              <a:spcPct val="0"/>
            </a:spcBef>
            <a:spcAft>
              <a:spcPct val="15000"/>
            </a:spcAft>
          </a:pPr>
          <a:r>
            <a:rPr lang="en-US" altLang="zh-CN" sz="1000">
              <a:solidFill>
                <a:schemeClr val="tx1">
                  <a:lumMod val="65000"/>
                  <a:lumOff val="35000"/>
                </a:schemeClr>
              </a:solidFill>
              <a:latin typeface="微软雅黑" panose="020B0503020204020204" charset="-122"/>
              <a:ea typeface="微软雅黑" panose="020B0503020204020204" charset="-122"/>
            </a:rPr>
            <a:t> </a:t>
          </a:r>
          <a:r>
            <a:rPr lang="zh-CN" sz="1000">
              <a:solidFill>
                <a:schemeClr val="tx1">
                  <a:lumMod val="65000"/>
                  <a:lumOff val="35000"/>
                </a:schemeClr>
              </a:solidFill>
              <a:latin typeface="微软雅黑" panose="020B0503020204020204" charset="-122"/>
              <a:ea typeface="微软雅黑" panose="020B0503020204020204" charset="-122"/>
            </a:rPr>
            <a:t>车辆调度</a:t>
          </a:r>
        </a:p>
      </dgm:t>
    </dgm:pt>
    <dgm:pt modelId="{917FD4E3-9D9C-4BE2-A54F-F052349F2FFC}" type="parTrans" cxnId="{97AE2AB8-43A3-4487-B140-1A17988D4773}">
      <dgm:prSet/>
      <dgm:spPr/>
    </dgm:pt>
    <dgm:pt modelId="{FB12F3BB-ABF2-4186-AFFE-00D68874678D}" type="sibTrans" cxnId="{97AE2AB8-43A3-4487-B140-1A17988D4773}">
      <dgm:prSet/>
      <dgm:spPr/>
    </dgm:pt>
    <dgm:pt modelId="{DBC2E047-176E-4C4F-8C82-B3BA6664042F}">
      <dgm:prSet phldr="0" custT="1"/>
      <dgm:spPr/>
      <dgm:t>
        <a:bodyPr vert="horz" wrap="square"/>
        <a:lstStyle/>
        <a:p>
          <a:pPr>
            <a:lnSpc>
              <a:spcPct val="100000"/>
            </a:lnSpc>
            <a:spcBef>
              <a:spcPct val="0"/>
            </a:spcBef>
            <a:spcAft>
              <a:spcPct val="15000"/>
            </a:spcAft>
          </a:pPr>
          <a:r>
            <a:rPr lang="zh-CN" sz="1000">
              <a:solidFill>
                <a:schemeClr val="tx1">
                  <a:lumMod val="65000"/>
                  <a:lumOff val="35000"/>
                </a:schemeClr>
              </a:solidFill>
              <a:latin typeface="微软雅黑" panose="020B0503020204020204" charset="-122"/>
              <a:ea typeface="微软雅黑" panose="020B0503020204020204" charset="-122"/>
            </a:rPr>
            <a:t> 装卸货调度</a:t>
          </a:r>
        </a:p>
      </dgm:t>
    </dgm:pt>
    <dgm:pt modelId="{C0E7D1C5-B571-4640-A63E-38B492F18DB1}" type="parTrans" cxnId="{3378E7BB-BDC9-4D6D-8B03-F353CFE0705C}">
      <dgm:prSet/>
      <dgm:spPr/>
    </dgm:pt>
    <dgm:pt modelId="{617AD049-EC3D-4B22-8A31-E097447BF010}" type="sibTrans" cxnId="{3378E7BB-BDC9-4D6D-8B03-F353CFE0705C}">
      <dgm:prSet/>
      <dgm:spPr/>
    </dgm:pt>
    <dgm:pt modelId="{68BD68BC-1A6F-4897-AE58-D220871191CC}" type="pres">
      <dgm:prSet presAssocID="{CECC35F0-40B5-460D-A737-FC2ACF235663}" presName="composite" presStyleCnt="0">
        <dgm:presLayoutVars>
          <dgm:chMax val="5"/>
          <dgm:dir/>
          <dgm:animLvl val="ctr"/>
          <dgm:resizeHandles val="exact"/>
        </dgm:presLayoutVars>
      </dgm:prSet>
      <dgm:spPr/>
      <dgm:t>
        <a:bodyPr/>
        <a:lstStyle/>
        <a:p>
          <a:endParaRPr lang="zh-CN" altLang="en-US"/>
        </a:p>
      </dgm:t>
    </dgm:pt>
    <dgm:pt modelId="{DF7CCDCB-1FEF-446D-879C-7B573A150A85}" type="pres">
      <dgm:prSet presAssocID="{CECC35F0-40B5-460D-A737-FC2ACF235663}" presName="cycle" presStyleCnt="0"/>
      <dgm:spPr/>
    </dgm:pt>
    <dgm:pt modelId="{42504826-0B2E-42B2-89E0-6C444D015311}" type="pres">
      <dgm:prSet presAssocID="{CECC35F0-40B5-460D-A737-FC2ACF235663}" presName="centerShape" presStyleCnt="0"/>
      <dgm:spPr/>
      <dgm:t>
        <a:bodyPr/>
        <a:lstStyle/>
        <a:p>
          <a:endParaRPr lang="zh-CN" altLang="en-US"/>
        </a:p>
      </dgm:t>
    </dgm:pt>
    <dgm:pt modelId="{85032AF7-CC0A-43B1-ADBC-12E888570430}" type="pres">
      <dgm:prSet presAssocID="{CECC35F0-40B5-460D-A737-FC2ACF235663}" presName="connSite" presStyleLbl="node1" presStyleIdx="0" presStyleCnt="5"/>
      <dgm:spPr/>
    </dgm:pt>
    <dgm:pt modelId="{CE974068-7363-48BA-8A56-58FC71B522DC}" type="pres">
      <dgm:prSet presAssocID="{CECC35F0-40B5-460D-A737-FC2ACF235663}" presName="visible" presStyleLbl="node1" presStyleIdx="0" presStyleCnt="5"/>
      <dgm:spPr/>
    </dgm:pt>
    <dgm:pt modelId="{CFE719B1-FDDF-4968-9D26-52CE098EA344}" type="pres">
      <dgm:prSet presAssocID="{A2D4F7F4-4D7B-4483-B239-95405595478C}" presName="Name25" presStyleLbl="parChTrans1D1" presStyleIdx="0" presStyleCnt="4"/>
      <dgm:spPr/>
      <dgm:t>
        <a:bodyPr/>
        <a:lstStyle/>
        <a:p>
          <a:endParaRPr lang="zh-CN" altLang="en-US"/>
        </a:p>
      </dgm:t>
    </dgm:pt>
    <dgm:pt modelId="{269D1A46-C3B2-412B-A63B-90077459CAEC}" type="pres">
      <dgm:prSet presAssocID="{5517B846-E84C-4864-89B5-1273D93BC899}" presName="node" presStyleCnt="0"/>
      <dgm:spPr/>
    </dgm:pt>
    <dgm:pt modelId="{B9FD9A9B-F5B2-41C6-AA4C-23B98CB4FBF3}" type="pres">
      <dgm:prSet presAssocID="{5517B846-E84C-4864-89B5-1273D93BC899}" presName="parentNode" presStyleLbl="node1" presStyleIdx="1" presStyleCnt="5">
        <dgm:presLayoutVars>
          <dgm:chMax val="1"/>
          <dgm:bulletEnabled val="1"/>
        </dgm:presLayoutVars>
      </dgm:prSet>
      <dgm:spPr/>
      <dgm:t>
        <a:bodyPr/>
        <a:lstStyle/>
        <a:p>
          <a:endParaRPr lang="zh-CN" altLang="en-US"/>
        </a:p>
      </dgm:t>
    </dgm:pt>
    <dgm:pt modelId="{4B22126E-6F7A-4ADB-A489-ACBD46EA330A}" type="pres">
      <dgm:prSet presAssocID="{5517B846-E84C-4864-89B5-1273D93BC899}" presName="childNode" presStyleLbl="revTx" presStyleIdx="0" presStyleCnt="4">
        <dgm:presLayoutVars>
          <dgm:bulletEnabled val="1"/>
        </dgm:presLayoutVars>
      </dgm:prSet>
      <dgm:spPr/>
      <dgm:t>
        <a:bodyPr/>
        <a:lstStyle/>
        <a:p>
          <a:endParaRPr lang="zh-CN" altLang="en-US"/>
        </a:p>
      </dgm:t>
    </dgm:pt>
    <dgm:pt modelId="{DB5F8B40-7FFB-4BF2-AB97-4DD23BBB3CB3}" type="pres">
      <dgm:prSet presAssocID="{744BE3E2-E194-42E7-941A-C0F41144EE1E}" presName="Name25" presStyleLbl="parChTrans1D1" presStyleIdx="1" presStyleCnt="4"/>
      <dgm:spPr/>
      <dgm:t>
        <a:bodyPr/>
        <a:lstStyle/>
        <a:p>
          <a:endParaRPr lang="zh-CN" altLang="en-US"/>
        </a:p>
      </dgm:t>
    </dgm:pt>
    <dgm:pt modelId="{66D0D311-5AB8-4EC8-ABBC-B19EB1C7F0C4}" type="pres">
      <dgm:prSet presAssocID="{E400A229-425E-4517-A4E8-259BA4F1D641}" presName="node" presStyleCnt="0"/>
      <dgm:spPr/>
    </dgm:pt>
    <dgm:pt modelId="{8C52F264-3E24-4EC4-9000-82B4D521C9E0}" type="pres">
      <dgm:prSet presAssocID="{E400A229-425E-4517-A4E8-259BA4F1D641}" presName="parentNode" presStyleLbl="node1" presStyleIdx="2" presStyleCnt="5">
        <dgm:presLayoutVars>
          <dgm:chMax val="1"/>
          <dgm:bulletEnabled val="1"/>
        </dgm:presLayoutVars>
      </dgm:prSet>
      <dgm:spPr/>
      <dgm:t>
        <a:bodyPr/>
        <a:lstStyle/>
        <a:p>
          <a:endParaRPr lang="zh-CN" altLang="en-US"/>
        </a:p>
      </dgm:t>
    </dgm:pt>
    <dgm:pt modelId="{22A9452E-DB9D-4347-9D41-D29067BCCCC1}" type="pres">
      <dgm:prSet presAssocID="{E400A229-425E-4517-A4E8-259BA4F1D641}" presName="childNode" presStyleLbl="revTx" presStyleIdx="1" presStyleCnt="4">
        <dgm:presLayoutVars>
          <dgm:bulletEnabled val="1"/>
        </dgm:presLayoutVars>
      </dgm:prSet>
      <dgm:spPr/>
      <dgm:t>
        <a:bodyPr/>
        <a:lstStyle/>
        <a:p>
          <a:endParaRPr lang="zh-CN" altLang="en-US"/>
        </a:p>
      </dgm:t>
    </dgm:pt>
    <dgm:pt modelId="{863C0671-E2AB-40BD-AF6E-9FA09F369FF0}" type="pres">
      <dgm:prSet presAssocID="{A8B9A657-6E7B-4ED3-AB00-98E9F913A785}" presName="Name25" presStyleLbl="parChTrans1D1" presStyleIdx="2" presStyleCnt="4"/>
      <dgm:spPr/>
      <dgm:t>
        <a:bodyPr/>
        <a:lstStyle/>
        <a:p>
          <a:endParaRPr lang="zh-CN" altLang="en-US"/>
        </a:p>
      </dgm:t>
    </dgm:pt>
    <dgm:pt modelId="{A2B55D64-F506-4444-9F04-08EB2F045FE5}" type="pres">
      <dgm:prSet presAssocID="{E4931E8F-11B9-4A4A-B71C-F4F8CBF2A501}" presName="node" presStyleCnt="0"/>
      <dgm:spPr/>
    </dgm:pt>
    <dgm:pt modelId="{A4594B93-3116-410F-A9B6-83291B1F28AD}" type="pres">
      <dgm:prSet presAssocID="{E4931E8F-11B9-4A4A-B71C-F4F8CBF2A501}" presName="parentNode" presStyleLbl="node1" presStyleIdx="3" presStyleCnt="5">
        <dgm:presLayoutVars>
          <dgm:chMax val="1"/>
          <dgm:bulletEnabled val="1"/>
        </dgm:presLayoutVars>
      </dgm:prSet>
      <dgm:spPr/>
      <dgm:t>
        <a:bodyPr/>
        <a:lstStyle/>
        <a:p>
          <a:endParaRPr lang="zh-CN" altLang="en-US"/>
        </a:p>
      </dgm:t>
    </dgm:pt>
    <dgm:pt modelId="{A27E8F25-3FF6-4BDB-AC60-BAC2D7C34B3C}" type="pres">
      <dgm:prSet presAssocID="{E4931E8F-11B9-4A4A-B71C-F4F8CBF2A501}" presName="childNode" presStyleLbl="revTx" presStyleIdx="2" presStyleCnt="4">
        <dgm:presLayoutVars>
          <dgm:bulletEnabled val="1"/>
        </dgm:presLayoutVars>
      </dgm:prSet>
      <dgm:spPr/>
      <dgm:t>
        <a:bodyPr/>
        <a:lstStyle/>
        <a:p>
          <a:endParaRPr lang="zh-CN" altLang="en-US"/>
        </a:p>
      </dgm:t>
    </dgm:pt>
    <dgm:pt modelId="{90891246-447D-4B79-B9D4-AA634951E104}" type="pres">
      <dgm:prSet presAssocID="{B71A63F6-0486-478A-A0D4-AF26FEF3F8BC}" presName="Name25" presStyleLbl="parChTrans1D1" presStyleIdx="3" presStyleCnt="4"/>
      <dgm:spPr/>
    </dgm:pt>
    <dgm:pt modelId="{1D051CE0-589E-4ED7-AD64-B6669E175889}" type="pres">
      <dgm:prSet presAssocID="{10016943-B5BC-4CAC-A449-D4212961FFE7}" presName="node" presStyleCnt="0"/>
      <dgm:spPr/>
    </dgm:pt>
    <dgm:pt modelId="{6DCB2907-3C80-40B4-BA48-88CB4D9FF7C0}" type="pres">
      <dgm:prSet presAssocID="{10016943-B5BC-4CAC-A449-D4212961FFE7}" presName="parentNode" presStyleLbl="node1" presStyleIdx="4" presStyleCnt="5">
        <dgm:presLayoutVars>
          <dgm:chMax val="1"/>
          <dgm:bulletEnabled val="1"/>
        </dgm:presLayoutVars>
      </dgm:prSet>
      <dgm:spPr/>
      <dgm:t>
        <a:bodyPr/>
        <a:lstStyle/>
        <a:p>
          <a:endParaRPr lang="zh-CN" altLang="en-US"/>
        </a:p>
      </dgm:t>
    </dgm:pt>
    <dgm:pt modelId="{7634E4B9-B5C0-4136-BC91-96BF10CC9590}" type="pres">
      <dgm:prSet presAssocID="{10016943-B5BC-4CAC-A449-D4212961FFE7}" presName="childNode" presStyleLbl="revTx" presStyleIdx="3" presStyleCnt="4">
        <dgm:presLayoutVars>
          <dgm:bulletEnabled val="1"/>
        </dgm:presLayoutVars>
      </dgm:prSet>
      <dgm:spPr/>
      <dgm:t>
        <a:bodyPr/>
        <a:lstStyle/>
        <a:p>
          <a:endParaRPr lang="zh-CN" altLang="en-US"/>
        </a:p>
      </dgm:t>
    </dgm:pt>
  </dgm:ptLst>
  <dgm:cxnLst>
    <dgm:cxn modelId="{60E435C4-A57C-4E3C-8AA5-C5A7E43BA928}" type="presOf" srcId="{DCD7ECA2-2D44-4DD3-A485-E68F87783744}" destId="{4B22126E-6F7A-4ADB-A489-ACBD46EA330A}" srcOrd="0" destOrd="0" presId="urn:microsoft.com/office/officeart/2005/8/layout/radial2#1"/>
    <dgm:cxn modelId="{A367CF31-F61C-4963-80D0-5BEC44D42502}" type="presOf" srcId="{A8B9A657-6E7B-4ED3-AB00-98E9F913A785}" destId="{863C0671-E2AB-40BD-AF6E-9FA09F369FF0}" srcOrd="0" destOrd="0" presId="urn:microsoft.com/office/officeart/2005/8/layout/radial2#1"/>
    <dgm:cxn modelId="{19DFD2BA-2101-4A44-8800-EF261D2DD182}" srcId="{E4931E8F-11B9-4A4A-B71C-F4F8CBF2A501}" destId="{4C6CF937-1B92-43A3-85F7-4D8F458B6329}" srcOrd="1" destOrd="0" parTransId="{8830D6C0-A6F7-4747-9304-73C7439E4591}" sibTransId="{28BC7490-5D7C-42A3-9F09-3DDB82D24D3E}"/>
    <dgm:cxn modelId="{2087C99E-12C2-4608-8AFC-FE800C38B2B9}" type="presOf" srcId="{361BA5B7-354B-4EAC-B26A-B7FD60556191}" destId="{A27E8F25-3FF6-4BDB-AC60-BAC2D7C34B3C}" srcOrd="0" destOrd="0" presId="urn:microsoft.com/office/officeart/2005/8/layout/radial2#1"/>
    <dgm:cxn modelId="{F774AA92-7210-4BD9-A0CC-71F97E668CBC}" type="presOf" srcId="{E400A229-425E-4517-A4E8-259BA4F1D641}" destId="{8C52F264-3E24-4EC4-9000-82B4D521C9E0}" srcOrd="0" destOrd="0" presId="urn:microsoft.com/office/officeart/2005/8/layout/radial2#1"/>
    <dgm:cxn modelId="{35F62588-CDC5-45EC-8E1C-74C6166E05A1}" srcId="{5517B846-E84C-4864-89B5-1273D93BC899}" destId="{DCD7ECA2-2D44-4DD3-A485-E68F87783744}" srcOrd="0" destOrd="0" parTransId="{01D15587-7CA2-411A-BE30-B5D76E9735EB}" sibTransId="{D9EBDF9D-6177-42D1-A920-D45BC9B43FC5}"/>
    <dgm:cxn modelId="{AA8ACF93-CC3E-46B6-B371-75F893F1A4FB}" srcId="{CECC35F0-40B5-460D-A737-FC2ACF235663}" destId="{10016943-B5BC-4CAC-A449-D4212961FFE7}" srcOrd="3" destOrd="0" parTransId="{B71A63F6-0486-478A-A0D4-AF26FEF3F8BC}" sibTransId="{6DE1D91A-C18D-4618-8079-5CFADECB5C81}"/>
    <dgm:cxn modelId="{385716DE-510E-47CA-BAE1-28BDAD3F8E9D}" type="presOf" srcId="{41AD70B7-B971-4CE4-B441-205B778D2C1F}" destId="{4B22126E-6F7A-4ADB-A489-ACBD46EA330A}" srcOrd="0" destOrd="1" presId="urn:microsoft.com/office/officeart/2005/8/layout/radial2#1"/>
    <dgm:cxn modelId="{3378E7BB-BDC9-4D6D-8B03-F353CFE0705C}" srcId="{10016943-B5BC-4CAC-A449-D4212961FFE7}" destId="{DBC2E047-176E-4C4F-8C82-B3BA6664042F}" srcOrd="1" destOrd="0" parTransId="{C0E7D1C5-B571-4640-A63E-38B492F18DB1}" sibTransId="{617AD049-EC3D-4B22-8A31-E097447BF010}"/>
    <dgm:cxn modelId="{D85EC96C-FABC-45FB-B748-F546B677A79C}" type="presOf" srcId="{744BE3E2-E194-42E7-941A-C0F41144EE1E}" destId="{DB5F8B40-7FFB-4BF2-AB97-4DD23BBB3CB3}" srcOrd="0" destOrd="0" presId="urn:microsoft.com/office/officeart/2005/8/layout/radial2#1"/>
    <dgm:cxn modelId="{1C4C4E40-C1E3-45A1-9375-7036799E2F88}" type="presOf" srcId="{A02C7F4B-03C8-4F5F-A488-B4C80AE897BA}" destId="{7634E4B9-B5C0-4136-BC91-96BF10CC9590}" srcOrd="0" destOrd="0" presId="urn:microsoft.com/office/officeart/2005/8/layout/radial2#1"/>
    <dgm:cxn modelId="{D08874A0-3B6A-4728-A93A-36D1AE088298}" type="presOf" srcId="{919B0E3A-CDEA-42FC-B66E-397405DAE14B}" destId="{22A9452E-DB9D-4347-9D41-D29067BCCCC1}" srcOrd="0" destOrd="0" presId="urn:microsoft.com/office/officeart/2005/8/layout/radial2#1"/>
    <dgm:cxn modelId="{0D88C027-52A0-4FF4-AFD1-2263AC745CF5}" srcId="{E400A229-425E-4517-A4E8-259BA4F1D641}" destId="{919B0E3A-CDEA-42FC-B66E-397405DAE14B}" srcOrd="0" destOrd="0" parTransId="{765A7463-79A9-413A-8CAF-6C8736DF737E}" sibTransId="{80820266-7227-487E-A6BE-5F11438118AA}"/>
    <dgm:cxn modelId="{E8FE6013-80BF-409B-9A16-3E9998671B9B}" srcId="{CECC35F0-40B5-460D-A737-FC2ACF235663}" destId="{5517B846-E84C-4864-89B5-1273D93BC899}" srcOrd="0" destOrd="0" parTransId="{A2D4F7F4-4D7B-4483-B239-95405595478C}" sibTransId="{2B544C9C-8E05-42F5-9212-6599E4B2ECE4}"/>
    <dgm:cxn modelId="{CBE4E6C9-587D-42DE-B786-633491E9DF57}" type="presOf" srcId="{A2D4F7F4-4D7B-4483-B239-95405595478C}" destId="{CFE719B1-FDDF-4968-9D26-52CE098EA344}" srcOrd="0" destOrd="0" presId="urn:microsoft.com/office/officeart/2005/8/layout/radial2#1"/>
    <dgm:cxn modelId="{1EC69CCF-9CDD-42B5-BC29-E2AE957DA1BB}" srcId="{CECC35F0-40B5-460D-A737-FC2ACF235663}" destId="{E400A229-425E-4517-A4E8-259BA4F1D641}" srcOrd="1" destOrd="0" parTransId="{744BE3E2-E194-42E7-941A-C0F41144EE1E}" sibTransId="{34CF2285-61E3-46B7-8454-DD4724942BE4}"/>
    <dgm:cxn modelId="{97AE2AB8-43A3-4487-B140-1A17988D4773}" srcId="{10016943-B5BC-4CAC-A449-D4212961FFE7}" destId="{A02C7F4B-03C8-4F5F-A488-B4C80AE897BA}" srcOrd="0" destOrd="0" parTransId="{917FD4E3-9D9C-4BE2-A54F-F052349F2FFC}" sibTransId="{FB12F3BB-ABF2-4186-AFFE-00D68874678D}"/>
    <dgm:cxn modelId="{4E80522D-0C62-4255-BD52-E80EC5D4816D}" type="presOf" srcId="{E4931E8F-11B9-4A4A-B71C-F4F8CBF2A501}" destId="{A4594B93-3116-410F-A9B6-83291B1F28AD}" srcOrd="0" destOrd="0" presId="urn:microsoft.com/office/officeart/2005/8/layout/radial2#1"/>
    <dgm:cxn modelId="{F1064012-D046-488A-B30E-D165C768D15F}" srcId="{E4931E8F-11B9-4A4A-B71C-F4F8CBF2A501}" destId="{361BA5B7-354B-4EAC-B26A-B7FD60556191}" srcOrd="0" destOrd="0" parTransId="{207C86C1-8D3B-40C5-9EDC-2EE4D5F386D1}" sibTransId="{E71CB000-DA61-41E3-8489-034910B917C4}"/>
    <dgm:cxn modelId="{F0BC3CC7-2CC8-4EA7-957B-AF7978451CDD}" type="presOf" srcId="{CECC35F0-40B5-460D-A737-FC2ACF235663}" destId="{68BD68BC-1A6F-4897-AE58-D220871191CC}" srcOrd="0" destOrd="0" presId="urn:microsoft.com/office/officeart/2005/8/layout/radial2#1"/>
    <dgm:cxn modelId="{D6294E15-39E2-4BBE-9E31-44B96429FFA9}" type="presOf" srcId="{DBC2E047-176E-4C4F-8C82-B3BA6664042F}" destId="{7634E4B9-B5C0-4136-BC91-96BF10CC9590}" srcOrd="0" destOrd="1" presId="urn:microsoft.com/office/officeart/2005/8/layout/radial2#1"/>
    <dgm:cxn modelId="{A544F691-D300-48BF-8FE0-656D9F4495AA}" type="presOf" srcId="{B71A63F6-0486-478A-A0D4-AF26FEF3F8BC}" destId="{90891246-447D-4B79-B9D4-AA634951E104}" srcOrd="0" destOrd="0" presId="urn:microsoft.com/office/officeart/2005/8/layout/radial2#1"/>
    <dgm:cxn modelId="{8101D970-8134-40ED-AB5C-9DD170D86094}" type="presOf" srcId="{52286646-94D8-469E-8305-3346AD938556}" destId="{22A9452E-DB9D-4347-9D41-D29067BCCCC1}" srcOrd="0" destOrd="1" presId="urn:microsoft.com/office/officeart/2005/8/layout/radial2#1"/>
    <dgm:cxn modelId="{37A40DE5-E14F-4F93-97DA-E584DB3AF359}" srcId="{5517B846-E84C-4864-89B5-1273D93BC899}" destId="{41AD70B7-B971-4CE4-B441-205B778D2C1F}" srcOrd="1" destOrd="0" parTransId="{6BF79642-5B65-4CFD-B2A0-239839DA822E}" sibTransId="{618F8858-2FF8-4802-BF39-BD1EEFC91F15}"/>
    <dgm:cxn modelId="{B087CFEF-E660-4AD6-9304-84980B38288B}" type="presOf" srcId="{10016943-B5BC-4CAC-A449-D4212961FFE7}" destId="{6DCB2907-3C80-40B4-BA48-88CB4D9FF7C0}" srcOrd="0" destOrd="0" presId="urn:microsoft.com/office/officeart/2005/8/layout/radial2#1"/>
    <dgm:cxn modelId="{A3D62743-0758-421F-B3F7-B6CED6B3CFA1}" srcId="{CECC35F0-40B5-460D-A737-FC2ACF235663}" destId="{E4931E8F-11B9-4A4A-B71C-F4F8CBF2A501}" srcOrd="2" destOrd="0" parTransId="{A8B9A657-6E7B-4ED3-AB00-98E9F913A785}" sibTransId="{18A58144-A08A-4AA2-87B4-A1B3BEF9B79D}"/>
    <dgm:cxn modelId="{0DE74F89-F83F-4423-A3A7-B8A4B98E87A8}" type="presOf" srcId="{5517B846-E84C-4864-89B5-1273D93BC899}" destId="{B9FD9A9B-F5B2-41C6-AA4C-23B98CB4FBF3}" srcOrd="0" destOrd="0" presId="urn:microsoft.com/office/officeart/2005/8/layout/radial2#1"/>
    <dgm:cxn modelId="{AFE6D29B-F05B-4B45-8F41-9CD42A9582FC}" type="presOf" srcId="{4C6CF937-1B92-43A3-85F7-4D8F458B6329}" destId="{A27E8F25-3FF6-4BDB-AC60-BAC2D7C34B3C}" srcOrd="0" destOrd="1" presId="urn:microsoft.com/office/officeart/2005/8/layout/radial2#1"/>
    <dgm:cxn modelId="{D72ABE87-90B9-4CD5-A721-87197BAF8DD9}" srcId="{E400A229-425E-4517-A4E8-259BA4F1D641}" destId="{52286646-94D8-469E-8305-3346AD938556}" srcOrd="1" destOrd="0" parTransId="{63EB9FC6-2CA7-408A-B53D-4CEE326F2ECA}" sibTransId="{0BA502BC-6D82-4E24-A1DB-0D0BB01EC9E6}"/>
    <dgm:cxn modelId="{19F6FFFB-2DB0-48CE-8AF7-FE7FC968FDA5}" type="presParOf" srcId="{68BD68BC-1A6F-4897-AE58-D220871191CC}" destId="{DF7CCDCB-1FEF-446D-879C-7B573A150A85}" srcOrd="0" destOrd="0" presId="urn:microsoft.com/office/officeart/2005/8/layout/radial2#1"/>
    <dgm:cxn modelId="{8B0D5988-CBC0-4685-AD6A-7D23A493D8FE}" type="presParOf" srcId="{DF7CCDCB-1FEF-446D-879C-7B573A150A85}" destId="{42504826-0B2E-42B2-89E0-6C444D015311}" srcOrd="0" destOrd="0" presId="urn:microsoft.com/office/officeart/2005/8/layout/radial2#1"/>
    <dgm:cxn modelId="{64C67781-9243-4E1E-919C-1594487CC1D8}" type="presParOf" srcId="{42504826-0B2E-42B2-89E0-6C444D015311}" destId="{85032AF7-CC0A-43B1-ADBC-12E888570430}" srcOrd="0" destOrd="0" presId="urn:microsoft.com/office/officeart/2005/8/layout/radial2#1"/>
    <dgm:cxn modelId="{4678F126-585E-49A5-A325-57F7879A91F4}" type="presParOf" srcId="{42504826-0B2E-42B2-89E0-6C444D015311}" destId="{CE974068-7363-48BA-8A56-58FC71B522DC}" srcOrd="1" destOrd="0" presId="urn:microsoft.com/office/officeart/2005/8/layout/radial2#1"/>
    <dgm:cxn modelId="{4A30E166-093E-43F6-9E9A-C8654FC11BB8}" type="presParOf" srcId="{DF7CCDCB-1FEF-446D-879C-7B573A150A85}" destId="{CFE719B1-FDDF-4968-9D26-52CE098EA344}" srcOrd="1" destOrd="0" presId="urn:microsoft.com/office/officeart/2005/8/layout/radial2#1"/>
    <dgm:cxn modelId="{76B00E66-54BD-44B2-87EB-313DD74F5672}" type="presParOf" srcId="{DF7CCDCB-1FEF-446D-879C-7B573A150A85}" destId="{269D1A46-C3B2-412B-A63B-90077459CAEC}" srcOrd="2" destOrd="0" presId="urn:microsoft.com/office/officeart/2005/8/layout/radial2#1"/>
    <dgm:cxn modelId="{A521BC5E-22D6-478E-BC66-5B798534A254}" type="presParOf" srcId="{269D1A46-C3B2-412B-A63B-90077459CAEC}" destId="{B9FD9A9B-F5B2-41C6-AA4C-23B98CB4FBF3}" srcOrd="0" destOrd="0" presId="urn:microsoft.com/office/officeart/2005/8/layout/radial2#1"/>
    <dgm:cxn modelId="{A91D9D4B-D8D1-41BF-A714-90FEE356E455}" type="presParOf" srcId="{269D1A46-C3B2-412B-A63B-90077459CAEC}" destId="{4B22126E-6F7A-4ADB-A489-ACBD46EA330A}" srcOrd="1" destOrd="0" presId="urn:microsoft.com/office/officeart/2005/8/layout/radial2#1"/>
    <dgm:cxn modelId="{C65B4170-4066-4A6C-85BA-2698B25E76E4}" type="presParOf" srcId="{DF7CCDCB-1FEF-446D-879C-7B573A150A85}" destId="{DB5F8B40-7FFB-4BF2-AB97-4DD23BBB3CB3}" srcOrd="3" destOrd="0" presId="urn:microsoft.com/office/officeart/2005/8/layout/radial2#1"/>
    <dgm:cxn modelId="{28A94082-81F5-4898-8273-B1DA2A40EF8B}" type="presParOf" srcId="{DF7CCDCB-1FEF-446D-879C-7B573A150A85}" destId="{66D0D311-5AB8-4EC8-ABBC-B19EB1C7F0C4}" srcOrd="4" destOrd="0" presId="urn:microsoft.com/office/officeart/2005/8/layout/radial2#1"/>
    <dgm:cxn modelId="{6DC37EB1-E159-4045-8165-03DAA27B7C2C}" type="presParOf" srcId="{66D0D311-5AB8-4EC8-ABBC-B19EB1C7F0C4}" destId="{8C52F264-3E24-4EC4-9000-82B4D521C9E0}" srcOrd="0" destOrd="0" presId="urn:microsoft.com/office/officeart/2005/8/layout/radial2#1"/>
    <dgm:cxn modelId="{90EA5504-FDAE-4CFD-9780-157788F33E25}" type="presParOf" srcId="{66D0D311-5AB8-4EC8-ABBC-B19EB1C7F0C4}" destId="{22A9452E-DB9D-4347-9D41-D29067BCCCC1}" srcOrd="1" destOrd="0" presId="urn:microsoft.com/office/officeart/2005/8/layout/radial2#1"/>
    <dgm:cxn modelId="{0ED0D3AE-A400-466E-9D7F-D56498BAD966}" type="presParOf" srcId="{DF7CCDCB-1FEF-446D-879C-7B573A150A85}" destId="{863C0671-E2AB-40BD-AF6E-9FA09F369FF0}" srcOrd="5" destOrd="0" presId="urn:microsoft.com/office/officeart/2005/8/layout/radial2#1"/>
    <dgm:cxn modelId="{B24A823A-BF92-479C-8C88-2C6BFE61F7D1}" type="presParOf" srcId="{DF7CCDCB-1FEF-446D-879C-7B573A150A85}" destId="{A2B55D64-F506-4444-9F04-08EB2F045FE5}" srcOrd="6" destOrd="0" presId="urn:microsoft.com/office/officeart/2005/8/layout/radial2#1"/>
    <dgm:cxn modelId="{0629AC26-313A-434A-96B0-BE510D222425}" type="presParOf" srcId="{A2B55D64-F506-4444-9F04-08EB2F045FE5}" destId="{A4594B93-3116-410F-A9B6-83291B1F28AD}" srcOrd="0" destOrd="0" presId="urn:microsoft.com/office/officeart/2005/8/layout/radial2#1"/>
    <dgm:cxn modelId="{366739A9-E004-49AC-BBFB-6AFDA8D3C0CA}" type="presParOf" srcId="{A2B55D64-F506-4444-9F04-08EB2F045FE5}" destId="{A27E8F25-3FF6-4BDB-AC60-BAC2D7C34B3C}" srcOrd="1" destOrd="0" presId="urn:microsoft.com/office/officeart/2005/8/layout/radial2#1"/>
    <dgm:cxn modelId="{FD113E64-4381-48D9-85B9-82B2D1B03E50}" type="presParOf" srcId="{DF7CCDCB-1FEF-446D-879C-7B573A150A85}" destId="{90891246-447D-4B79-B9D4-AA634951E104}" srcOrd="7" destOrd="0" presId="urn:microsoft.com/office/officeart/2005/8/layout/radial2#1"/>
    <dgm:cxn modelId="{2852D8EC-0845-4E41-B8B0-AAB8C540918D}" type="presParOf" srcId="{DF7CCDCB-1FEF-446D-879C-7B573A150A85}" destId="{1D051CE0-589E-4ED7-AD64-B6669E175889}" srcOrd="8" destOrd="0" presId="urn:microsoft.com/office/officeart/2005/8/layout/radial2#1"/>
    <dgm:cxn modelId="{44238284-BCC9-4971-B15D-63B3E2F4D2EE}" type="presParOf" srcId="{1D051CE0-589E-4ED7-AD64-B6669E175889}" destId="{6DCB2907-3C80-40B4-BA48-88CB4D9FF7C0}" srcOrd="0" destOrd="0" presId="urn:microsoft.com/office/officeart/2005/8/layout/radial2#1"/>
    <dgm:cxn modelId="{0C611ECE-D1F5-4956-A6D9-3C6A31314286}" type="presParOf" srcId="{1D051CE0-589E-4ED7-AD64-B6669E175889}" destId="{7634E4B9-B5C0-4136-BC91-96BF10CC9590}" srcOrd="1" destOrd="0" presId="urn:microsoft.com/office/officeart/2005/8/layout/radial2#1"/>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3301A21-906D-4AC6-961E-C206F7BEB902}" type="doc">
      <dgm:prSet loTypeId="urn:microsoft.com/office/officeart/2008/layout/RadialCluster" loCatId="relationship" qsTypeId="urn:microsoft.com/office/officeart/2005/8/quickstyle/simple1#2" qsCatId="simple" csTypeId="urn:microsoft.com/office/officeart/2005/8/colors/accent1_2#4" csCatId="accent1" phldr="0"/>
      <dgm:spPr/>
      <dgm:t>
        <a:bodyPr/>
        <a:lstStyle/>
        <a:p>
          <a:endParaRPr lang="zh-CN" altLang="en-US"/>
        </a:p>
      </dgm:t>
    </dgm:pt>
    <dgm:pt modelId="{2D14C672-9146-47EB-A1B3-5C78646C9089}">
      <dgm:prSet phldrT="[文本]" phldr="0" custT="0"/>
      <dgm:spPr/>
      <dgm:t>
        <a:bodyPr vert="horz" wrap="square"/>
        <a:lstStyle/>
        <a:p>
          <a:pPr>
            <a:lnSpc>
              <a:spcPct val="100000"/>
            </a:lnSpc>
            <a:spcBef>
              <a:spcPct val="0"/>
            </a:spcBef>
            <a:spcAft>
              <a:spcPct val="35000"/>
            </a:spcAft>
          </a:pPr>
          <a:r>
            <a:rPr lang="zh-CN" altLang="en-US"/>
            <a:t>加工管理系统</a:t>
          </a:r>
        </a:p>
      </dgm:t>
    </dgm:pt>
    <dgm:pt modelId="{B2C1AC3C-C432-4902-BB5E-B0F7F333B9A3}" type="parTrans" cxnId="{017A138C-E2CD-4830-8EFB-AFFD6283CCDD}">
      <dgm:prSet/>
      <dgm:spPr/>
      <dgm:t>
        <a:bodyPr/>
        <a:lstStyle/>
        <a:p>
          <a:endParaRPr lang="zh-CN" altLang="en-US"/>
        </a:p>
      </dgm:t>
    </dgm:pt>
    <dgm:pt modelId="{9965C3B9-B8E6-48DF-9F1F-7F7DD5C82F45}" type="sibTrans" cxnId="{017A138C-E2CD-4830-8EFB-AFFD6283CCDD}">
      <dgm:prSet/>
      <dgm:spPr/>
      <dgm:t>
        <a:bodyPr/>
        <a:lstStyle/>
        <a:p>
          <a:endParaRPr lang="zh-CN" altLang="en-US"/>
        </a:p>
      </dgm:t>
    </dgm:pt>
    <dgm:pt modelId="{30EA4024-5A74-40B5-ABD6-B348D5D3D89F}">
      <dgm:prSet phldrT="[文本]" phldr="0" custT="0"/>
      <dgm:spPr/>
      <dgm:t>
        <a:bodyPr vert="horz" wrap="square"/>
        <a:lstStyle/>
        <a:p>
          <a:pPr>
            <a:lnSpc>
              <a:spcPct val="100000"/>
            </a:lnSpc>
            <a:spcBef>
              <a:spcPct val="0"/>
            </a:spcBef>
            <a:spcAft>
              <a:spcPct val="35000"/>
            </a:spcAft>
          </a:pPr>
          <a:r>
            <a:rPr lang="zh-CN" altLang="en-US"/>
            <a:t>现场</a:t>
          </a:r>
        </a:p>
        <a:p>
          <a:pPr>
            <a:lnSpc>
              <a:spcPct val="100000"/>
            </a:lnSpc>
            <a:spcBef>
              <a:spcPct val="0"/>
            </a:spcBef>
            <a:spcAft>
              <a:spcPct val="35000"/>
            </a:spcAft>
          </a:pPr>
          <a:r>
            <a:rPr lang="zh-CN" altLang="en-US"/>
            <a:t>终端</a:t>
          </a:r>
        </a:p>
      </dgm:t>
    </dgm:pt>
    <dgm:pt modelId="{DBCA849D-F3DD-465C-B7B4-0F888E8C1DF5}" type="parTrans" cxnId="{4997EDA2-A93E-4997-B070-079B2B9F034F}">
      <dgm:prSet/>
      <dgm:spPr/>
      <dgm:t>
        <a:bodyPr/>
        <a:lstStyle/>
        <a:p>
          <a:endParaRPr lang="zh-CN" altLang="en-US"/>
        </a:p>
      </dgm:t>
    </dgm:pt>
    <dgm:pt modelId="{A6DCE076-FC36-499D-9023-CAA96F4E1762}" type="sibTrans" cxnId="{4997EDA2-A93E-4997-B070-079B2B9F034F}">
      <dgm:prSet/>
      <dgm:spPr/>
      <dgm:t>
        <a:bodyPr/>
        <a:lstStyle/>
        <a:p>
          <a:endParaRPr lang="zh-CN" altLang="en-US"/>
        </a:p>
      </dgm:t>
    </dgm:pt>
    <dgm:pt modelId="{E3010FA0-6266-4186-8196-674ECAD450A7}">
      <dgm:prSet phldrT="[文本]" phldr="0" custT="0"/>
      <dgm:spPr/>
      <dgm:t>
        <a:bodyPr vert="horz" wrap="square"/>
        <a:lstStyle/>
        <a:p>
          <a:pPr>
            <a:lnSpc>
              <a:spcPct val="100000"/>
            </a:lnSpc>
            <a:spcBef>
              <a:spcPct val="0"/>
            </a:spcBef>
            <a:spcAft>
              <a:spcPct val="35000"/>
            </a:spcAft>
          </a:pPr>
          <a:r>
            <a:rPr lang="en-US" altLang="zh-CN"/>
            <a:t>Mes</a:t>
          </a:r>
        </a:p>
        <a:p>
          <a:pPr>
            <a:lnSpc>
              <a:spcPct val="100000"/>
            </a:lnSpc>
            <a:spcBef>
              <a:spcPct val="0"/>
            </a:spcBef>
            <a:spcAft>
              <a:spcPct val="35000"/>
            </a:spcAft>
          </a:pPr>
          <a:r>
            <a:rPr lang="zh-CN" altLang="en-US"/>
            <a:t>系统</a:t>
          </a:r>
        </a:p>
      </dgm:t>
    </dgm:pt>
    <dgm:pt modelId="{B962716B-562E-4D54-8A82-321D3A2037EA}" type="parTrans" cxnId="{371C4A62-F48F-4826-A67A-2B3C7357AC30}">
      <dgm:prSet/>
      <dgm:spPr/>
      <dgm:t>
        <a:bodyPr/>
        <a:lstStyle/>
        <a:p>
          <a:endParaRPr lang="zh-CN" altLang="en-US"/>
        </a:p>
      </dgm:t>
    </dgm:pt>
    <dgm:pt modelId="{7CCE576C-2622-47C1-B80E-1AB971C70FF4}" type="sibTrans" cxnId="{371C4A62-F48F-4826-A67A-2B3C7357AC30}">
      <dgm:prSet/>
      <dgm:spPr/>
      <dgm:t>
        <a:bodyPr/>
        <a:lstStyle/>
        <a:p>
          <a:endParaRPr lang="zh-CN" altLang="en-US"/>
        </a:p>
      </dgm:t>
    </dgm:pt>
    <dgm:pt modelId="{3DCAE548-F1DD-4586-986C-330B578BCF0F}">
      <dgm:prSet phldrT="[文本]" phldr="0" custT="0"/>
      <dgm:spPr/>
      <dgm:t>
        <a:bodyPr vert="horz" wrap="square"/>
        <a:lstStyle/>
        <a:p>
          <a:pPr>
            <a:lnSpc>
              <a:spcPct val="100000"/>
            </a:lnSpc>
            <a:spcBef>
              <a:spcPct val="0"/>
            </a:spcBef>
            <a:spcAft>
              <a:spcPct val="35000"/>
            </a:spcAft>
          </a:pPr>
          <a:r>
            <a:rPr lang="en-US" altLang="zh-CN"/>
            <a:t>Scada</a:t>
          </a:r>
        </a:p>
        <a:p>
          <a:pPr>
            <a:lnSpc>
              <a:spcPct val="100000"/>
            </a:lnSpc>
            <a:spcBef>
              <a:spcPct val="0"/>
            </a:spcBef>
            <a:spcAft>
              <a:spcPct val="35000"/>
            </a:spcAft>
          </a:pPr>
          <a:r>
            <a:rPr lang="zh-CN" altLang="en-US"/>
            <a:t>系统</a:t>
          </a:r>
        </a:p>
      </dgm:t>
    </dgm:pt>
    <dgm:pt modelId="{073D923E-047D-4586-8A75-095147CDB16C}" type="parTrans" cxnId="{9454387C-5439-49B1-8D2F-9C34844F0E26}">
      <dgm:prSet/>
      <dgm:spPr/>
      <dgm:t>
        <a:bodyPr/>
        <a:lstStyle/>
        <a:p>
          <a:endParaRPr lang="zh-CN" altLang="en-US"/>
        </a:p>
      </dgm:t>
    </dgm:pt>
    <dgm:pt modelId="{86E7D5D2-4388-461A-BB8B-4F36C776EB29}" type="sibTrans" cxnId="{9454387C-5439-49B1-8D2F-9C34844F0E26}">
      <dgm:prSet/>
      <dgm:spPr/>
      <dgm:t>
        <a:bodyPr/>
        <a:lstStyle/>
        <a:p>
          <a:endParaRPr lang="zh-CN" altLang="en-US"/>
        </a:p>
      </dgm:t>
    </dgm:pt>
    <dgm:pt modelId="{75073B69-45F5-4D22-8727-467A1FA8D00A}" type="pres">
      <dgm:prSet presAssocID="{E3301A21-906D-4AC6-961E-C206F7BEB902}" presName="Name0" presStyleCnt="0">
        <dgm:presLayoutVars>
          <dgm:chMax val="1"/>
          <dgm:chPref val="1"/>
          <dgm:dir/>
          <dgm:animOne val="branch"/>
          <dgm:animLvl val="lvl"/>
        </dgm:presLayoutVars>
      </dgm:prSet>
      <dgm:spPr/>
      <dgm:t>
        <a:bodyPr/>
        <a:lstStyle/>
        <a:p>
          <a:endParaRPr lang="zh-CN" altLang="en-US"/>
        </a:p>
      </dgm:t>
    </dgm:pt>
    <dgm:pt modelId="{50CD979E-A5B7-4805-B637-33C868124383}" type="pres">
      <dgm:prSet presAssocID="{2D14C672-9146-47EB-A1B3-5C78646C9089}" presName="singleCycle" presStyleCnt="0"/>
      <dgm:spPr/>
    </dgm:pt>
    <dgm:pt modelId="{AE9041A0-C26E-4510-B34C-136E9FAA86EF}" type="pres">
      <dgm:prSet presAssocID="{2D14C672-9146-47EB-A1B3-5C78646C9089}" presName="singleCenter" presStyleLbl="node1" presStyleIdx="0" presStyleCnt="4">
        <dgm:presLayoutVars>
          <dgm:chMax val="7"/>
          <dgm:chPref val="7"/>
        </dgm:presLayoutVars>
      </dgm:prSet>
      <dgm:spPr/>
      <dgm:t>
        <a:bodyPr/>
        <a:lstStyle/>
        <a:p>
          <a:endParaRPr lang="zh-CN" altLang="en-US"/>
        </a:p>
      </dgm:t>
    </dgm:pt>
    <dgm:pt modelId="{1AA0B0C8-CC00-49AB-8794-25D3DC091D70}" type="pres">
      <dgm:prSet presAssocID="{DBCA849D-F3DD-465C-B7B4-0F888E8C1DF5}" presName="Name56" presStyleLbl="parChTrans1D2" presStyleIdx="0" presStyleCnt="3"/>
      <dgm:spPr/>
      <dgm:t>
        <a:bodyPr/>
        <a:lstStyle/>
        <a:p>
          <a:endParaRPr lang="zh-CN" altLang="en-US"/>
        </a:p>
      </dgm:t>
    </dgm:pt>
    <dgm:pt modelId="{03EF0E3D-160B-4FC3-9CA3-5AD3CB34FC25}" type="pres">
      <dgm:prSet presAssocID="{30EA4024-5A74-40B5-ABD6-B348D5D3D89F}" presName="text0" presStyleLbl="node1" presStyleIdx="1" presStyleCnt="4">
        <dgm:presLayoutVars>
          <dgm:bulletEnabled val="1"/>
        </dgm:presLayoutVars>
      </dgm:prSet>
      <dgm:spPr/>
      <dgm:t>
        <a:bodyPr/>
        <a:lstStyle/>
        <a:p>
          <a:endParaRPr lang="zh-CN" altLang="en-US"/>
        </a:p>
      </dgm:t>
    </dgm:pt>
    <dgm:pt modelId="{23CEBA6F-BDD8-4458-A508-9223A9F35EF8}" type="pres">
      <dgm:prSet presAssocID="{B962716B-562E-4D54-8A82-321D3A2037EA}" presName="Name56" presStyleLbl="parChTrans1D2" presStyleIdx="1" presStyleCnt="3"/>
      <dgm:spPr/>
      <dgm:t>
        <a:bodyPr/>
        <a:lstStyle/>
        <a:p>
          <a:endParaRPr lang="zh-CN" altLang="en-US"/>
        </a:p>
      </dgm:t>
    </dgm:pt>
    <dgm:pt modelId="{23F432BB-2935-4C7B-B571-2A2B0E781546}" type="pres">
      <dgm:prSet presAssocID="{E3010FA0-6266-4186-8196-674ECAD450A7}" presName="text0" presStyleLbl="node1" presStyleIdx="2" presStyleCnt="4">
        <dgm:presLayoutVars>
          <dgm:bulletEnabled val="1"/>
        </dgm:presLayoutVars>
      </dgm:prSet>
      <dgm:spPr/>
      <dgm:t>
        <a:bodyPr/>
        <a:lstStyle/>
        <a:p>
          <a:endParaRPr lang="zh-CN" altLang="en-US"/>
        </a:p>
      </dgm:t>
    </dgm:pt>
    <dgm:pt modelId="{1C260F5A-9F65-4B64-BCB2-3674249DD6D6}" type="pres">
      <dgm:prSet presAssocID="{073D923E-047D-4586-8A75-095147CDB16C}" presName="Name56" presStyleLbl="parChTrans1D2" presStyleIdx="2" presStyleCnt="3"/>
      <dgm:spPr/>
      <dgm:t>
        <a:bodyPr/>
        <a:lstStyle/>
        <a:p>
          <a:endParaRPr lang="zh-CN" altLang="en-US"/>
        </a:p>
      </dgm:t>
    </dgm:pt>
    <dgm:pt modelId="{CE286D9C-C3A9-470B-A654-754E4C1E02C9}" type="pres">
      <dgm:prSet presAssocID="{3DCAE548-F1DD-4586-986C-330B578BCF0F}" presName="text0" presStyleLbl="node1" presStyleIdx="3" presStyleCnt="4">
        <dgm:presLayoutVars>
          <dgm:bulletEnabled val="1"/>
        </dgm:presLayoutVars>
      </dgm:prSet>
      <dgm:spPr/>
      <dgm:t>
        <a:bodyPr/>
        <a:lstStyle/>
        <a:p>
          <a:endParaRPr lang="zh-CN" altLang="en-US"/>
        </a:p>
      </dgm:t>
    </dgm:pt>
  </dgm:ptLst>
  <dgm:cxnLst>
    <dgm:cxn modelId="{9454387C-5439-49B1-8D2F-9C34844F0E26}" srcId="{2D14C672-9146-47EB-A1B3-5C78646C9089}" destId="{3DCAE548-F1DD-4586-986C-330B578BCF0F}" srcOrd="2" destOrd="0" parTransId="{073D923E-047D-4586-8A75-095147CDB16C}" sibTransId="{86E7D5D2-4388-461A-BB8B-4F36C776EB29}"/>
    <dgm:cxn modelId="{A2DC6BD2-5382-4FDE-BE73-6ACBE0139116}" type="presOf" srcId="{3DCAE548-F1DD-4586-986C-330B578BCF0F}" destId="{CE286D9C-C3A9-470B-A654-754E4C1E02C9}" srcOrd="0" destOrd="0" presId="urn:microsoft.com/office/officeart/2008/layout/RadialCluster"/>
    <dgm:cxn modelId="{371C4A62-F48F-4826-A67A-2B3C7357AC30}" srcId="{2D14C672-9146-47EB-A1B3-5C78646C9089}" destId="{E3010FA0-6266-4186-8196-674ECAD450A7}" srcOrd="1" destOrd="0" parTransId="{B962716B-562E-4D54-8A82-321D3A2037EA}" sibTransId="{7CCE576C-2622-47C1-B80E-1AB971C70FF4}"/>
    <dgm:cxn modelId="{B4B27911-C2AA-4058-A2AB-3428A4AB9729}" type="presOf" srcId="{2D14C672-9146-47EB-A1B3-5C78646C9089}" destId="{AE9041A0-C26E-4510-B34C-136E9FAA86EF}" srcOrd="0" destOrd="0" presId="urn:microsoft.com/office/officeart/2008/layout/RadialCluster"/>
    <dgm:cxn modelId="{017A138C-E2CD-4830-8EFB-AFFD6283CCDD}" srcId="{E3301A21-906D-4AC6-961E-C206F7BEB902}" destId="{2D14C672-9146-47EB-A1B3-5C78646C9089}" srcOrd="0" destOrd="0" parTransId="{B2C1AC3C-C432-4902-BB5E-B0F7F333B9A3}" sibTransId="{9965C3B9-B8E6-48DF-9F1F-7F7DD5C82F45}"/>
    <dgm:cxn modelId="{E678A2D9-72B7-4F07-AA2B-5F7E941A372E}" type="presOf" srcId="{E3301A21-906D-4AC6-961E-C206F7BEB902}" destId="{75073B69-45F5-4D22-8727-467A1FA8D00A}" srcOrd="0" destOrd="0" presId="urn:microsoft.com/office/officeart/2008/layout/RadialCluster"/>
    <dgm:cxn modelId="{4997EDA2-A93E-4997-B070-079B2B9F034F}" srcId="{2D14C672-9146-47EB-A1B3-5C78646C9089}" destId="{30EA4024-5A74-40B5-ABD6-B348D5D3D89F}" srcOrd="0" destOrd="0" parTransId="{DBCA849D-F3DD-465C-B7B4-0F888E8C1DF5}" sibTransId="{A6DCE076-FC36-499D-9023-CAA96F4E1762}"/>
    <dgm:cxn modelId="{33AFD006-CC04-462E-9D47-C8A687AECE96}" type="presOf" srcId="{073D923E-047D-4586-8A75-095147CDB16C}" destId="{1C260F5A-9F65-4B64-BCB2-3674249DD6D6}" srcOrd="0" destOrd="0" presId="urn:microsoft.com/office/officeart/2008/layout/RadialCluster"/>
    <dgm:cxn modelId="{1085D51B-67A0-4BAC-9A23-B4D81A5FC16A}" type="presOf" srcId="{DBCA849D-F3DD-465C-B7B4-0F888E8C1DF5}" destId="{1AA0B0C8-CC00-49AB-8794-25D3DC091D70}" srcOrd="0" destOrd="0" presId="urn:microsoft.com/office/officeart/2008/layout/RadialCluster"/>
    <dgm:cxn modelId="{12CF0DFC-7167-4343-8362-2069E6E3B1E0}" type="presOf" srcId="{E3010FA0-6266-4186-8196-674ECAD450A7}" destId="{23F432BB-2935-4C7B-B571-2A2B0E781546}" srcOrd="0" destOrd="0" presId="urn:microsoft.com/office/officeart/2008/layout/RadialCluster"/>
    <dgm:cxn modelId="{0CB8E24C-D507-42F2-8110-CA9B0B9D8A1B}" type="presOf" srcId="{B962716B-562E-4D54-8A82-321D3A2037EA}" destId="{23CEBA6F-BDD8-4458-A508-9223A9F35EF8}" srcOrd="0" destOrd="0" presId="urn:microsoft.com/office/officeart/2008/layout/RadialCluster"/>
    <dgm:cxn modelId="{0E098C3F-6412-459A-B78F-DBE8F347078D}" type="presOf" srcId="{30EA4024-5A74-40B5-ABD6-B348D5D3D89F}" destId="{03EF0E3D-160B-4FC3-9CA3-5AD3CB34FC25}" srcOrd="0" destOrd="0" presId="urn:microsoft.com/office/officeart/2008/layout/RadialCluster"/>
    <dgm:cxn modelId="{24037FED-3ECD-4ACF-B304-BA994035BC01}" type="presParOf" srcId="{75073B69-45F5-4D22-8727-467A1FA8D00A}" destId="{50CD979E-A5B7-4805-B637-33C868124383}" srcOrd="0" destOrd="0" presId="urn:microsoft.com/office/officeart/2008/layout/RadialCluster"/>
    <dgm:cxn modelId="{96379ABC-64C7-4415-A456-6ED08B11D0EC}" type="presParOf" srcId="{50CD979E-A5B7-4805-B637-33C868124383}" destId="{AE9041A0-C26E-4510-B34C-136E9FAA86EF}" srcOrd="0" destOrd="0" presId="urn:microsoft.com/office/officeart/2008/layout/RadialCluster"/>
    <dgm:cxn modelId="{2A9E4BF8-C995-4DED-AE51-6A541544AD04}" type="presParOf" srcId="{50CD979E-A5B7-4805-B637-33C868124383}" destId="{1AA0B0C8-CC00-49AB-8794-25D3DC091D70}" srcOrd="1" destOrd="0" presId="urn:microsoft.com/office/officeart/2008/layout/RadialCluster"/>
    <dgm:cxn modelId="{96F67F63-6B69-4C50-9A50-2A6D67E58EEB}" type="presParOf" srcId="{50CD979E-A5B7-4805-B637-33C868124383}" destId="{03EF0E3D-160B-4FC3-9CA3-5AD3CB34FC25}" srcOrd="2" destOrd="0" presId="urn:microsoft.com/office/officeart/2008/layout/RadialCluster"/>
    <dgm:cxn modelId="{8EF1E3DA-760D-416B-A8FA-218FDCCF17D2}" type="presParOf" srcId="{50CD979E-A5B7-4805-B637-33C868124383}" destId="{23CEBA6F-BDD8-4458-A508-9223A9F35EF8}" srcOrd="3" destOrd="0" presId="urn:microsoft.com/office/officeart/2008/layout/RadialCluster"/>
    <dgm:cxn modelId="{94C26C23-4BB6-4521-B327-C50A35055519}" type="presParOf" srcId="{50CD979E-A5B7-4805-B637-33C868124383}" destId="{23F432BB-2935-4C7B-B571-2A2B0E781546}" srcOrd="4" destOrd="0" presId="urn:microsoft.com/office/officeart/2008/layout/RadialCluster"/>
    <dgm:cxn modelId="{3DD6961D-1B3E-4FF6-8580-3C45358077C2}" type="presParOf" srcId="{50CD979E-A5B7-4805-B637-33C868124383}" destId="{1C260F5A-9F65-4B64-BCB2-3674249DD6D6}" srcOrd="5" destOrd="0" presId="urn:microsoft.com/office/officeart/2008/layout/RadialCluster"/>
    <dgm:cxn modelId="{384CA11A-ED08-4D6C-83AD-2FBE7D3AAFDB}" type="presParOf" srcId="{50CD979E-A5B7-4805-B637-33C868124383}" destId="{CE286D9C-C3A9-470B-A654-754E4C1E02C9}" srcOrd="6" destOrd="0" presId="urn:microsoft.com/office/officeart/2008/layout/RadialCluster"/>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01C80C4-3C37-4B06-AC2A-25F05322FDE0}" type="doc">
      <dgm:prSet loTypeId="urn:microsoft.com/office/officeart/2005/8/layout/list1#1" loCatId="list" qsTypeId="urn:microsoft.com/office/officeart/2005/8/quickstyle/simple5#4" qsCatId="simple" csTypeId="urn:microsoft.com/office/officeart/2005/8/colors/accent1_2#5" csCatId="accent1" phldr="0"/>
      <dgm:spPr/>
      <dgm:t>
        <a:bodyPr/>
        <a:lstStyle/>
        <a:p>
          <a:endParaRPr lang="zh-CN" altLang="en-US"/>
        </a:p>
      </dgm:t>
    </dgm:pt>
    <dgm:pt modelId="{79F64CC5-B0A0-473A-A647-A8DB6562D23B}">
      <dgm:prSet phldrT="[文本]" phldr="0" custT="0"/>
      <dgm:spPr/>
      <dgm:t>
        <a:bodyPr vert="horz" wrap="square"/>
        <a:lstStyle/>
        <a:p>
          <a:pPr>
            <a:lnSpc>
              <a:spcPct val="100000"/>
            </a:lnSpc>
            <a:spcBef>
              <a:spcPct val="0"/>
            </a:spcBef>
            <a:spcAft>
              <a:spcPct val="35000"/>
            </a:spcAft>
          </a:pPr>
          <a:r>
            <a:rPr lang="en-US" altLang="zh-CN"/>
            <a:t>Scada</a:t>
          </a:r>
          <a:r>
            <a:rPr lang="zh-CN" altLang="en-US"/>
            <a:t>系统</a:t>
          </a:r>
        </a:p>
      </dgm:t>
    </dgm:pt>
    <dgm:pt modelId="{702F6268-E14C-45D5-8115-297DAA4B759C}" type="parTrans" cxnId="{DD968563-4E08-4D04-959B-F739956A4C64}">
      <dgm:prSet/>
      <dgm:spPr/>
      <dgm:t>
        <a:bodyPr/>
        <a:lstStyle/>
        <a:p>
          <a:endParaRPr lang="zh-CN" altLang="en-US"/>
        </a:p>
      </dgm:t>
    </dgm:pt>
    <dgm:pt modelId="{981E424B-A63B-4DF7-BC97-1D5B2B7044B1}" type="sibTrans" cxnId="{DD968563-4E08-4D04-959B-F739956A4C64}">
      <dgm:prSet/>
      <dgm:spPr/>
      <dgm:t>
        <a:bodyPr/>
        <a:lstStyle/>
        <a:p>
          <a:endParaRPr lang="zh-CN" altLang="en-US"/>
        </a:p>
      </dgm:t>
    </dgm:pt>
    <dgm:pt modelId="{40AC731B-F4FF-4CB0-AAF2-36580FC28139}">
      <dgm:prSet phldr="0" custT="0"/>
      <dgm:spPr/>
      <dgm:t>
        <a:bodyPr vert="horz" wrap="square"/>
        <a:lstStyle/>
        <a:p>
          <a:pPr>
            <a:lnSpc>
              <a:spcPct val="100000"/>
            </a:lnSpc>
            <a:spcBef>
              <a:spcPct val="0"/>
            </a:spcBef>
            <a:spcAft>
              <a:spcPct val="15000"/>
            </a:spcAft>
          </a:pPr>
          <a:r>
            <a:rPr lang="zh-CN"/>
            <a:t>产线集控系统</a:t>
          </a:r>
        </a:p>
      </dgm:t>
    </dgm:pt>
    <dgm:pt modelId="{20278B15-820E-4AC1-B852-1195A55496A8}" type="parTrans" cxnId="{8BA4C280-DE95-444F-BC09-5D768B0C4FD8}">
      <dgm:prSet/>
      <dgm:spPr/>
    </dgm:pt>
    <dgm:pt modelId="{1EB455C7-5869-47A5-B21C-D0FAA1EF3CCA}" type="sibTrans" cxnId="{8BA4C280-DE95-444F-BC09-5D768B0C4FD8}">
      <dgm:prSet/>
      <dgm:spPr/>
    </dgm:pt>
    <dgm:pt modelId="{597578B0-3BA1-4C20-A3B2-6296F96B0FA3}">
      <dgm:prSet phldr="0" custT="0"/>
      <dgm:spPr/>
      <dgm:t>
        <a:bodyPr vert="horz" wrap="square"/>
        <a:lstStyle/>
        <a:p>
          <a:pPr>
            <a:lnSpc>
              <a:spcPct val="100000"/>
            </a:lnSpc>
            <a:spcBef>
              <a:spcPct val="0"/>
            </a:spcBef>
            <a:spcAft>
              <a:spcPct val="15000"/>
            </a:spcAft>
          </a:pPr>
          <a:r>
            <a:rPr lang="zh-CN"/>
            <a:t>管理产线运行</a:t>
          </a:r>
        </a:p>
      </dgm:t>
    </dgm:pt>
    <dgm:pt modelId="{58380C8D-823E-4979-86B6-74257F7B79CB}" type="parTrans" cxnId="{DCB4F779-DD1B-49D9-ABAF-CC6D97E09922}">
      <dgm:prSet/>
      <dgm:spPr/>
    </dgm:pt>
    <dgm:pt modelId="{E99E8C87-93BF-4B19-85BB-D870197ECA37}" type="sibTrans" cxnId="{DCB4F779-DD1B-49D9-ABAF-CC6D97E09922}">
      <dgm:prSet/>
      <dgm:spPr/>
    </dgm:pt>
    <dgm:pt modelId="{443B9356-2358-4E3F-8B01-F1C0001505F2}">
      <dgm:prSet phldr="0" custT="0"/>
      <dgm:spPr/>
      <dgm:t>
        <a:bodyPr vert="horz" wrap="square"/>
        <a:lstStyle/>
        <a:p>
          <a:pPr>
            <a:lnSpc>
              <a:spcPct val="100000"/>
            </a:lnSpc>
            <a:spcBef>
              <a:spcPct val="0"/>
            </a:spcBef>
            <a:spcAft>
              <a:spcPct val="15000"/>
            </a:spcAft>
          </a:pPr>
          <a:r>
            <a:rPr lang="zh-CN"/>
            <a:t>采集产线数据</a:t>
          </a:r>
        </a:p>
      </dgm:t>
    </dgm:pt>
    <dgm:pt modelId="{DAFFF1B9-4854-4EF6-A500-1573C5237378}" type="parTrans" cxnId="{92860934-2EDA-4AE6-BBCB-57CC62E37CD0}">
      <dgm:prSet/>
      <dgm:spPr/>
    </dgm:pt>
    <dgm:pt modelId="{FCF54C55-990E-416C-9E7B-FC8F82D1865A}" type="sibTrans" cxnId="{92860934-2EDA-4AE6-BBCB-57CC62E37CD0}">
      <dgm:prSet/>
      <dgm:spPr/>
    </dgm:pt>
    <dgm:pt modelId="{D4AB1542-9F74-4E45-B615-57F5DFDC43EE}">
      <dgm:prSet phldrT="[文本]" phldr="0" custT="0"/>
      <dgm:spPr/>
      <dgm:t>
        <a:bodyPr vert="horz" wrap="square"/>
        <a:lstStyle/>
        <a:p>
          <a:pPr>
            <a:lnSpc>
              <a:spcPct val="100000"/>
            </a:lnSpc>
            <a:spcBef>
              <a:spcPct val="0"/>
            </a:spcBef>
            <a:spcAft>
              <a:spcPct val="35000"/>
            </a:spcAft>
          </a:pPr>
          <a:r>
            <a:rPr lang="en-US" altLang="zh-CN"/>
            <a:t>Mes</a:t>
          </a:r>
          <a:r>
            <a:rPr lang="zh-CN" altLang="en-US"/>
            <a:t>系统</a:t>
          </a:r>
        </a:p>
      </dgm:t>
    </dgm:pt>
    <dgm:pt modelId="{DCA1BD93-FD98-4A06-8ECE-28E6935BECED}" type="parTrans" cxnId="{14A2563F-2D5F-4417-AE87-A07820FC5EC1}">
      <dgm:prSet/>
      <dgm:spPr/>
      <dgm:t>
        <a:bodyPr/>
        <a:lstStyle/>
        <a:p>
          <a:endParaRPr lang="zh-CN" altLang="en-US"/>
        </a:p>
      </dgm:t>
    </dgm:pt>
    <dgm:pt modelId="{69748832-ECC5-4F63-A6AC-8504A7E906B9}" type="sibTrans" cxnId="{14A2563F-2D5F-4417-AE87-A07820FC5EC1}">
      <dgm:prSet/>
      <dgm:spPr/>
      <dgm:t>
        <a:bodyPr/>
        <a:lstStyle/>
        <a:p>
          <a:endParaRPr lang="zh-CN" altLang="en-US"/>
        </a:p>
      </dgm:t>
    </dgm:pt>
    <dgm:pt modelId="{3619D0E2-A6FB-4EFA-B2C1-CA92EDA91F38}">
      <dgm:prSet phldr="0" custT="0"/>
      <dgm:spPr/>
      <dgm:t>
        <a:bodyPr vert="horz" wrap="square"/>
        <a:lstStyle/>
        <a:p>
          <a:pPr>
            <a:lnSpc>
              <a:spcPct val="100000"/>
            </a:lnSpc>
            <a:spcBef>
              <a:spcPct val="0"/>
            </a:spcBef>
            <a:spcAft>
              <a:spcPct val="15000"/>
            </a:spcAft>
          </a:pPr>
          <a:r>
            <a:rPr lang="zh-CN"/>
            <a:t>加工信息获取</a:t>
          </a:r>
        </a:p>
      </dgm:t>
    </dgm:pt>
    <dgm:pt modelId="{7B0104C7-95CE-4EF8-AAD8-8945C6868A9C}" type="parTrans" cxnId="{42CC58EB-A55B-485E-8552-7A2C7DCF9884}">
      <dgm:prSet/>
      <dgm:spPr/>
    </dgm:pt>
    <dgm:pt modelId="{7EDEEC56-8CDC-461D-8EBA-F44CC4E640C6}" type="sibTrans" cxnId="{42CC58EB-A55B-485E-8552-7A2C7DCF9884}">
      <dgm:prSet/>
      <dgm:spPr/>
    </dgm:pt>
    <dgm:pt modelId="{B3F248F2-07EF-4314-BEC2-9AE592D01956}">
      <dgm:prSet phldr="0" custT="0"/>
      <dgm:spPr/>
      <dgm:t>
        <a:bodyPr vert="horz" wrap="square"/>
        <a:lstStyle/>
        <a:p>
          <a:pPr>
            <a:lnSpc>
              <a:spcPct val="100000"/>
            </a:lnSpc>
            <a:spcBef>
              <a:spcPct val="0"/>
            </a:spcBef>
            <a:spcAft>
              <a:spcPct val="15000"/>
            </a:spcAft>
          </a:pPr>
          <a:r>
            <a:rPr lang="zh-CN"/>
            <a:t>计划匹配管理</a:t>
          </a:r>
        </a:p>
      </dgm:t>
    </dgm:pt>
    <dgm:pt modelId="{70AC4669-8ACC-4A27-B802-5798AEA7747D}" type="parTrans" cxnId="{1995E545-DC50-455F-9EAB-C75782AD51E1}">
      <dgm:prSet/>
      <dgm:spPr/>
    </dgm:pt>
    <dgm:pt modelId="{DC3922DD-C62F-4BFB-BA8E-0787B7E1CDF1}" type="sibTrans" cxnId="{1995E545-DC50-455F-9EAB-C75782AD51E1}">
      <dgm:prSet/>
      <dgm:spPr/>
    </dgm:pt>
    <dgm:pt modelId="{4ACB8C01-7EF8-4C16-A230-182692707B30}">
      <dgm:prSet phldr="0" custT="0"/>
      <dgm:spPr/>
      <dgm:t>
        <a:bodyPr vert="horz" wrap="square"/>
        <a:lstStyle/>
        <a:p>
          <a:pPr>
            <a:lnSpc>
              <a:spcPct val="100000"/>
            </a:lnSpc>
            <a:spcBef>
              <a:spcPct val="0"/>
            </a:spcBef>
            <a:spcAft>
              <a:spcPct val="15000"/>
            </a:spcAft>
          </a:pPr>
          <a:r>
            <a:rPr lang="zh-CN"/>
            <a:t>任务调度管理</a:t>
          </a:r>
        </a:p>
      </dgm:t>
    </dgm:pt>
    <dgm:pt modelId="{C55A9207-45DA-41E4-A583-4B2474A780CC}" type="parTrans" cxnId="{A04F8DCE-0E03-4162-BDB5-42D03C65F823}">
      <dgm:prSet/>
      <dgm:spPr/>
    </dgm:pt>
    <dgm:pt modelId="{D274B652-12FB-4EB5-953A-34D99602BF8D}" type="sibTrans" cxnId="{A04F8DCE-0E03-4162-BDB5-42D03C65F823}">
      <dgm:prSet/>
      <dgm:spPr/>
    </dgm:pt>
    <dgm:pt modelId="{18BAEF48-A0DC-4A78-9E6E-F226E183E665}">
      <dgm:prSet phldr="0" custT="0"/>
      <dgm:spPr/>
      <dgm:t>
        <a:bodyPr vert="horz" wrap="square"/>
        <a:lstStyle/>
        <a:p>
          <a:pPr>
            <a:lnSpc>
              <a:spcPct val="100000"/>
            </a:lnSpc>
            <a:spcBef>
              <a:spcPct val="0"/>
            </a:spcBef>
            <a:spcAft>
              <a:spcPct val="15000"/>
            </a:spcAft>
          </a:pPr>
          <a:r>
            <a:rPr lang="zh-CN"/>
            <a:t>数据统计与分析</a:t>
          </a:r>
        </a:p>
      </dgm:t>
    </dgm:pt>
    <dgm:pt modelId="{FAFB15F8-58ED-44DE-A31D-F4BCCA02B55C}" type="parTrans" cxnId="{40194EAD-B2C5-4F7E-9FCF-8D5D2D6246C8}">
      <dgm:prSet/>
      <dgm:spPr/>
    </dgm:pt>
    <dgm:pt modelId="{863E1019-8047-4E07-AF88-797A4B9FCA1D}" type="sibTrans" cxnId="{40194EAD-B2C5-4F7E-9FCF-8D5D2D6246C8}">
      <dgm:prSet/>
      <dgm:spPr/>
    </dgm:pt>
    <dgm:pt modelId="{E484A0DB-ADE2-41BB-B1F9-A397557174FE}">
      <dgm:prSet phldrT="[文本]" phldr="0" custT="0"/>
      <dgm:spPr/>
      <dgm:t>
        <a:bodyPr vert="horz" wrap="square"/>
        <a:lstStyle/>
        <a:p>
          <a:pPr>
            <a:lnSpc>
              <a:spcPct val="100000"/>
            </a:lnSpc>
            <a:spcBef>
              <a:spcPct val="0"/>
            </a:spcBef>
            <a:spcAft>
              <a:spcPct val="35000"/>
            </a:spcAft>
          </a:pPr>
          <a:r>
            <a:rPr lang="zh-CN" altLang="en-US"/>
            <a:t>现场终端</a:t>
          </a:r>
        </a:p>
      </dgm:t>
    </dgm:pt>
    <dgm:pt modelId="{0D3844BD-A934-4ADF-8CEC-4B7101CACCC9}" type="parTrans" cxnId="{FD1C0100-BFE1-47FC-93F5-FBDC75AF16BF}">
      <dgm:prSet/>
      <dgm:spPr/>
      <dgm:t>
        <a:bodyPr/>
        <a:lstStyle/>
        <a:p>
          <a:endParaRPr lang="zh-CN" altLang="en-US"/>
        </a:p>
      </dgm:t>
    </dgm:pt>
    <dgm:pt modelId="{FC59B45A-A616-4E16-B98F-7EBC1D5DDF85}" type="sibTrans" cxnId="{FD1C0100-BFE1-47FC-93F5-FBDC75AF16BF}">
      <dgm:prSet/>
      <dgm:spPr/>
      <dgm:t>
        <a:bodyPr/>
        <a:lstStyle/>
        <a:p>
          <a:endParaRPr lang="zh-CN" altLang="en-US"/>
        </a:p>
      </dgm:t>
    </dgm:pt>
    <dgm:pt modelId="{8A781C5C-D6F0-49B5-BF63-2F56B12C8DBA}">
      <dgm:prSet phldr="0" custT="0"/>
      <dgm:spPr/>
      <dgm:t>
        <a:bodyPr vert="horz" wrap="square"/>
        <a:lstStyle/>
        <a:p>
          <a:pPr>
            <a:lnSpc>
              <a:spcPct val="100000"/>
            </a:lnSpc>
            <a:spcBef>
              <a:spcPct val="0"/>
            </a:spcBef>
            <a:spcAft>
              <a:spcPct val="15000"/>
            </a:spcAft>
          </a:pPr>
          <a:r>
            <a:rPr lang="zh-CN"/>
            <a:t>手机</a:t>
          </a:r>
          <a:r>
            <a:rPr lang="en-US" altLang="zh-CN"/>
            <a:t>APP</a:t>
          </a:r>
          <a:r>
            <a:rPr lang="zh-CN" altLang="en-US"/>
            <a:t>移动终端</a:t>
          </a:r>
        </a:p>
      </dgm:t>
    </dgm:pt>
    <dgm:pt modelId="{43E5CED8-B591-4487-B295-04DC4C5124E5}" type="parTrans" cxnId="{233238B9-AFB6-4CDC-8B41-8F4721333FCF}">
      <dgm:prSet/>
      <dgm:spPr/>
    </dgm:pt>
    <dgm:pt modelId="{2EAB6C72-963B-40AB-B37C-1957D94AAA70}" type="sibTrans" cxnId="{233238B9-AFB6-4CDC-8B41-8F4721333FCF}">
      <dgm:prSet/>
      <dgm:spPr/>
    </dgm:pt>
    <dgm:pt modelId="{6DC20857-6AEB-4B07-886B-DBB553459B56}">
      <dgm:prSet phldr="0" custT="0"/>
      <dgm:spPr/>
      <dgm:t>
        <a:bodyPr vert="horz" wrap="square"/>
        <a:lstStyle/>
        <a:p>
          <a:pPr>
            <a:lnSpc>
              <a:spcPct val="100000"/>
            </a:lnSpc>
            <a:spcBef>
              <a:spcPct val="0"/>
            </a:spcBef>
            <a:spcAft>
              <a:spcPct val="15000"/>
            </a:spcAft>
          </a:pPr>
          <a:r>
            <a:rPr lang="zh-CN" altLang="en-US"/>
            <a:t>现场看板</a:t>
          </a:r>
        </a:p>
      </dgm:t>
    </dgm:pt>
    <dgm:pt modelId="{3F761A62-5CCD-4A33-A066-1FE291FBAFF7}" type="parTrans" cxnId="{B7CDBC30-6A28-4222-9DFC-99DF14DCCB15}">
      <dgm:prSet/>
      <dgm:spPr/>
    </dgm:pt>
    <dgm:pt modelId="{AB9BBA46-B735-45B5-97BA-180093AA1719}" type="sibTrans" cxnId="{B7CDBC30-6A28-4222-9DFC-99DF14DCCB15}">
      <dgm:prSet/>
      <dgm:spPr/>
    </dgm:pt>
    <dgm:pt modelId="{0CDF0354-3FFC-44D0-B0F8-12C069F39643}">
      <dgm:prSet phldr="0" custT="0"/>
      <dgm:spPr/>
      <dgm:t>
        <a:bodyPr vert="horz" wrap="square"/>
        <a:lstStyle/>
        <a:p>
          <a:pPr>
            <a:lnSpc>
              <a:spcPct val="100000"/>
            </a:lnSpc>
            <a:spcBef>
              <a:spcPct val="0"/>
            </a:spcBef>
            <a:spcAft>
              <a:spcPct val="15000"/>
            </a:spcAft>
          </a:pPr>
          <a:r>
            <a:rPr lang="zh-CN" altLang="en-US"/>
            <a:t>远程信息终端</a:t>
          </a:r>
        </a:p>
      </dgm:t>
    </dgm:pt>
    <dgm:pt modelId="{AA4C325D-53DC-471C-8A44-FCC2EBA81AF9}" type="parTrans" cxnId="{BF7353B8-8AB3-4F99-9270-51F5AB14FAF1}">
      <dgm:prSet/>
      <dgm:spPr/>
    </dgm:pt>
    <dgm:pt modelId="{4A0B976C-0F42-46C6-97F3-FD00FB0F1E13}" type="sibTrans" cxnId="{BF7353B8-8AB3-4F99-9270-51F5AB14FAF1}">
      <dgm:prSet/>
      <dgm:spPr/>
    </dgm:pt>
    <dgm:pt modelId="{EE3CB678-3AF3-48EB-A9A3-4C9B3B638DF4}" type="pres">
      <dgm:prSet presAssocID="{501C80C4-3C37-4B06-AC2A-25F05322FDE0}" presName="linear" presStyleCnt="0">
        <dgm:presLayoutVars>
          <dgm:dir/>
          <dgm:animLvl val="lvl"/>
          <dgm:resizeHandles val="exact"/>
        </dgm:presLayoutVars>
      </dgm:prSet>
      <dgm:spPr/>
      <dgm:t>
        <a:bodyPr/>
        <a:lstStyle/>
        <a:p>
          <a:endParaRPr lang="zh-CN" altLang="en-US"/>
        </a:p>
      </dgm:t>
    </dgm:pt>
    <dgm:pt modelId="{A787D67B-DDA1-4988-8415-DCD48FC3EA83}" type="pres">
      <dgm:prSet presAssocID="{79F64CC5-B0A0-473A-A647-A8DB6562D23B}" presName="parentLin" presStyleCnt="0"/>
      <dgm:spPr/>
    </dgm:pt>
    <dgm:pt modelId="{0797CEA2-9F9D-4159-A8DC-2F0D60611F3B}" type="pres">
      <dgm:prSet presAssocID="{79F64CC5-B0A0-473A-A647-A8DB6562D23B}" presName="parentLeftMargin" presStyleLbl="node1" presStyleIdx="0" presStyleCnt="3"/>
      <dgm:spPr/>
      <dgm:t>
        <a:bodyPr/>
        <a:lstStyle/>
        <a:p>
          <a:endParaRPr lang="zh-CN" altLang="en-US"/>
        </a:p>
      </dgm:t>
    </dgm:pt>
    <dgm:pt modelId="{2968AA41-C1D3-4EDF-9DB3-378F66B2FD39}" type="pres">
      <dgm:prSet presAssocID="{79F64CC5-B0A0-473A-A647-A8DB6562D23B}" presName="parentText" presStyleLbl="node1" presStyleIdx="0" presStyleCnt="3">
        <dgm:presLayoutVars>
          <dgm:chMax val="0"/>
          <dgm:bulletEnabled val="1"/>
        </dgm:presLayoutVars>
      </dgm:prSet>
      <dgm:spPr/>
      <dgm:t>
        <a:bodyPr/>
        <a:lstStyle/>
        <a:p>
          <a:endParaRPr lang="zh-CN" altLang="en-US"/>
        </a:p>
      </dgm:t>
    </dgm:pt>
    <dgm:pt modelId="{D61417B3-60F3-4BE3-8E8F-9CEC27ECBCDA}" type="pres">
      <dgm:prSet presAssocID="{79F64CC5-B0A0-473A-A647-A8DB6562D23B}" presName="negativeSpace" presStyleCnt="0"/>
      <dgm:spPr/>
    </dgm:pt>
    <dgm:pt modelId="{D167D85B-ED5F-4134-9F18-E6B4BAE0C614}" type="pres">
      <dgm:prSet presAssocID="{79F64CC5-B0A0-473A-A647-A8DB6562D23B}" presName="childText" presStyleLbl="conFgAcc1" presStyleIdx="0" presStyleCnt="3">
        <dgm:presLayoutVars>
          <dgm:bulletEnabled val="1"/>
        </dgm:presLayoutVars>
      </dgm:prSet>
      <dgm:spPr/>
      <dgm:t>
        <a:bodyPr/>
        <a:lstStyle/>
        <a:p>
          <a:endParaRPr lang="zh-CN" altLang="en-US"/>
        </a:p>
      </dgm:t>
    </dgm:pt>
    <dgm:pt modelId="{6402558A-B637-4118-8793-2FA57B2393DA}" type="pres">
      <dgm:prSet presAssocID="{981E424B-A63B-4DF7-BC97-1D5B2B7044B1}" presName="spaceBetweenRectangles" presStyleCnt="0"/>
      <dgm:spPr/>
    </dgm:pt>
    <dgm:pt modelId="{8E561E53-8519-43F2-B9E7-546C3EB01970}" type="pres">
      <dgm:prSet presAssocID="{D4AB1542-9F74-4E45-B615-57F5DFDC43EE}" presName="parentLin" presStyleCnt="0"/>
      <dgm:spPr/>
    </dgm:pt>
    <dgm:pt modelId="{3559B5A5-3E91-49F5-A868-297DBB575668}" type="pres">
      <dgm:prSet presAssocID="{D4AB1542-9F74-4E45-B615-57F5DFDC43EE}" presName="parentLeftMargin" presStyleLbl="node1" presStyleIdx="0" presStyleCnt="3"/>
      <dgm:spPr/>
      <dgm:t>
        <a:bodyPr/>
        <a:lstStyle/>
        <a:p>
          <a:endParaRPr lang="zh-CN" altLang="en-US"/>
        </a:p>
      </dgm:t>
    </dgm:pt>
    <dgm:pt modelId="{48FABA9F-C289-434B-8864-E8FC1B5C2F60}" type="pres">
      <dgm:prSet presAssocID="{D4AB1542-9F74-4E45-B615-57F5DFDC43EE}" presName="parentText" presStyleLbl="node1" presStyleIdx="1" presStyleCnt="3">
        <dgm:presLayoutVars>
          <dgm:chMax val="0"/>
          <dgm:bulletEnabled val="1"/>
        </dgm:presLayoutVars>
      </dgm:prSet>
      <dgm:spPr/>
      <dgm:t>
        <a:bodyPr/>
        <a:lstStyle/>
        <a:p>
          <a:endParaRPr lang="zh-CN" altLang="en-US"/>
        </a:p>
      </dgm:t>
    </dgm:pt>
    <dgm:pt modelId="{72F65D9D-7898-4EE1-ADBC-A6F5139DEC13}" type="pres">
      <dgm:prSet presAssocID="{D4AB1542-9F74-4E45-B615-57F5DFDC43EE}" presName="negativeSpace" presStyleCnt="0"/>
      <dgm:spPr/>
    </dgm:pt>
    <dgm:pt modelId="{6B4B0D2A-F76A-4881-A678-1599A9C1764F}" type="pres">
      <dgm:prSet presAssocID="{D4AB1542-9F74-4E45-B615-57F5DFDC43EE}" presName="childText" presStyleLbl="conFgAcc1" presStyleIdx="1" presStyleCnt="3">
        <dgm:presLayoutVars>
          <dgm:bulletEnabled val="1"/>
        </dgm:presLayoutVars>
      </dgm:prSet>
      <dgm:spPr/>
      <dgm:t>
        <a:bodyPr/>
        <a:lstStyle/>
        <a:p>
          <a:endParaRPr lang="zh-CN" altLang="en-US"/>
        </a:p>
      </dgm:t>
    </dgm:pt>
    <dgm:pt modelId="{4CCA9E30-BEB2-4B5D-BA10-E5FCB43776E3}" type="pres">
      <dgm:prSet presAssocID="{69748832-ECC5-4F63-A6AC-8504A7E906B9}" presName="spaceBetweenRectangles" presStyleCnt="0"/>
      <dgm:spPr/>
    </dgm:pt>
    <dgm:pt modelId="{E366F1EF-FE80-457B-9C6A-8A0AC673FB1B}" type="pres">
      <dgm:prSet presAssocID="{E484A0DB-ADE2-41BB-B1F9-A397557174FE}" presName="parentLin" presStyleCnt="0"/>
      <dgm:spPr/>
    </dgm:pt>
    <dgm:pt modelId="{06AA40BB-9886-4B46-8ECB-F4B42996D2E4}" type="pres">
      <dgm:prSet presAssocID="{E484A0DB-ADE2-41BB-B1F9-A397557174FE}" presName="parentLeftMargin" presStyleLbl="node1" presStyleIdx="1" presStyleCnt="3"/>
      <dgm:spPr/>
      <dgm:t>
        <a:bodyPr/>
        <a:lstStyle/>
        <a:p>
          <a:endParaRPr lang="zh-CN" altLang="en-US"/>
        </a:p>
      </dgm:t>
    </dgm:pt>
    <dgm:pt modelId="{E2F3FA2F-E1C7-4C05-8B05-C32B42A9A930}" type="pres">
      <dgm:prSet presAssocID="{E484A0DB-ADE2-41BB-B1F9-A397557174FE}" presName="parentText" presStyleLbl="node1" presStyleIdx="2" presStyleCnt="3">
        <dgm:presLayoutVars>
          <dgm:chMax val="0"/>
          <dgm:bulletEnabled val="1"/>
        </dgm:presLayoutVars>
      </dgm:prSet>
      <dgm:spPr/>
      <dgm:t>
        <a:bodyPr/>
        <a:lstStyle/>
        <a:p>
          <a:endParaRPr lang="zh-CN" altLang="en-US"/>
        </a:p>
      </dgm:t>
    </dgm:pt>
    <dgm:pt modelId="{C36A5161-621C-488B-95ED-161DD8C18700}" type="pres">
      <dgm:prSet presAssocID="{E484A0DB-ADE2-41BB-B1F9-A397557174FE}" presName="negativeSpace" presStyleCnt="0"/>
      <dgm:spPr/>
    </dgm:pt>
    <dgm:pt modelId="{F2D507D6-5CB7-4C81-896F-18FAF0126329}" type="pres">
      <dgm:prSet presAssocID="{E484A0DB-ADE2-41BB-B1F9-A397557174FE}" presName="childText" presStyleLbl="conFgAcc1" presStyleIdx="2" presStyleCnt="3">
        <dgm:presLayoutVars>
          <dgm:bulletEnabled val="1"/>
        </dgm:presLayoutVars>
      </dgm:prSet>
      <dgm:spPr/>
      <dgm:t>
        <a:bodyPr/>
        <a:lstStyle/>
        <a:p>
          <a:endParaRPr lang="zh-CN" altLang="en-US"/>
        </a:p>
      </dgm:t>
    </dgm:pt>
  </dgm:ptLst>
  <dgm:cxnLst>
    <dgm:cxn modelId="{12CED1E5-D517-4DE4-8D50-6E48E86BCD61}" type="presOf" srcId="{3619D0E2-A6FB-4EFA-B2C1-CA92EDA91F38}" destId="{6B4B0D2A-F76A-4881-A678-1599A9C1764F}" srcOrd="0" destOrd="0" presId="urn:microsoft.com/office/officeart/2005/8/layout/list1#1"/>
    <dgm:cxn modelId="{42CC58EB-A55B-485E-8552-7A2C7DCF9884}" srcId="{D4AB1542-9F74-4E45-B615-57F5DFDC43EE}" destId="{3619D0E2-A6FB-4EFA-B2C1-CA92EDA91F38}" srcOrd="0" destOrd="0" parTransId="{7B0104C7-95CE-4EF8-AAD8-8945C6868A9C}" sibTransId="{7EDEEC56-8CDC-461D-8EBA-F44CC4E640C6}"/>
    <dgm:cxn modelId="{92860934-2EDA-4AE6-BBCB-57CC62E37CD0}" srcId="{79F64CC5-B0A0-473A-A647-A8DB6562D23B}" destId="{443B9356-2358-4E3F-8B01-F1C0001505F2}" srcOrd="2" destOrd="0" parTransId="{DAFFF1B9-4854-4EF6-A500-1573C5237378}" sibTransId="{FCF54C55-990E-416C-9E7B-FC8F82D1865A}"/>
    <dgm:cxn modelId="{126F7F68-62B6-48EF-A1EF-5335741679F2}" type="presOf" srcId="{443B9356-2358-4E3F-8B01-F1C0001505F2}" destId="{D167D85B-ED5F-4134-9F18-E6B4BAE0C614}" srcOrd="0" destOrd="2" presId="urn:microsoft.com/office/officeart/2005/8/layout/list1#1"/>
    <dgm:cxn modelId="{6AF3A323-A229-4392-B172-28C1730CF1FC}" type="presOf" srcId="{E484A0DB-ADE2-41BB-B1F9-A397557174FE}" destId="{E2F3FA2F-E1C7-4C05-8B05-C32B42A9A930}" srcOrd="1" destOrd="0" presId="urn:microsoft.com/office/officeart/2005/8/layout/list1#1"/>
    <dgm:cxn modelId="{06635DAD-EB60-4397-BC59-D4D8C4DFAD4C}" type="presOf" srcId="{0CDF0354-3FFC-44D0-B0F8-12C069F39643}" destId="{F2D507D6-5CB7-4C81-896F-18FAF0126329}" srcOrd="0" destOrd="2" presId="urn:microsoft.com/office/officeart/2005/8/layout/list1#1"/>
    <dgm:cxn modelId="{BF7353B8-8AB3-4F99-9270-51F5AB14FAF1}" srcId="{E484A0DB-ADE2-41BB-B1F9-A397557174FE}" destId="{0CDF0354-3FFC-44D0-B0F8-12C069F39643}" srcOrd="2" destOrd="0" parTransId="{AA4C325D-53DC-471C-8A44-FCC2EBA81AF9}" sibTransId="{4A0B976C-0F42-46C6-97F3-FD00FB0F1E13}"/>
    <dgm:cxn modelId="{D4300763-0C6B-42AA-AC9F-EA9BA1D49CE5}" type="presOf" srcId="{6DC20857-6AEB-4B07-886B-DBB553459B56}" destId="{F2D507D6-5CB7-4C81-896F-18FAF0126329}" srcOrd="0" destOrd="1" presId="urn:microsoft.com/office/officeart/2005/8/layout/list1#1"/>
    <dgm:cxn modelId="{FD1C0100-BFE1-47FC-93F5-FBDC75AF16BF}" srcId="{501C80C4-3C37-4B06-AC2A-25F05322FDE0}" destId="{E484A0DB-ADE2-41BB-B1F9-A397557174FE}" srcOrd="2" destOrd="0" parTransId="{0D3844BD-A934-4ADF-8CEC-4B7101CACCC9}" sibTransId="{FC59B45A-A616-4E16-B98F-7EBC1D5DDF85}"/>
    <dgm:cxn modelId="{8BA4C280-DE95-444F-BC09-5D768B0C4FD8}" srcId="{79F64CC5-B0A0-473A-A647-A8DB6562D23B}" destId="{40AC731B-F4FF-4CB0-AAF2-36580FC28139}" srcOrd="0" destOrd="0" parTransId="{20278B15-820E-4AC1-B852-1195A55496A8}" sibTransId="{1EB455C7-5869-47A5-B21C-D0FAA1EF3CCA}"/>
    <dgm:cxn modelId="{7BC057F4-1559-441C-B413-1D7C9D52951F}" type="presOf" srcId="{501C80C4-3C37-4B06-AC2A-25F05322FDE0}" destId="{EE3CB678-3AF3-48EB-A9A3-4C9B3B638DF4}" srcOrd="0" destOrd="0" presId="urn:microsoft.com/office/officeart/2005/8/layout/list1#1"/>
    <dgm:cxn modelId="{E3243560-3A99-4FFD-847C-0F9B60C0B6AF}" type="presOf" srcId="{79F64CC5-B0A0-473A-A647-A8DB6562D23B}" destId="{2968AA41-C1D3-4EDF-9DB3-378F66B2FD39}" srcOrd="1" destOrd="0" presId="urn:microsoft.com/office/officeart/2005/8/layout/list1#1"/>
    <dgm:cxn modelId="{BA4474DB-28C5-4519-830C-30E4042FCA56}" type="presOf" srcId="{B3F248F2-07EF-4314-BEC2-9AE592D01956}" destId="{6B4B0D2A-F76A-4881-A678-1599A9C1764F}" srcOrd="0" destOrd="1" presId="urn:microsoft.com/office/officeart/2005/8/layout/list1#1"/>
    <dgm:cxn modelId="{14A2563F-2D5F-4417-AE87-A07820FC5EC1}" srcId="{501C80C4-3C37-4B06-AC2A-25F05322FDE0}" destId="{D4AB1542-9F74-4E45-B615-57F5DFDC43EE}" srcOrd="1" destOrd="0" parTransId="{DCA1BD93-FD98-4A06-8ECE-28E6935BECED}" sibTransId="{69748832-ECC5-4F63-A6AC-8504A7E906B9}"/>
    <dgm:cxn modelId="{842FAAA9-C203-4C29-A810-94920D17EF43}" type="presOf" srcId="{597578B0-3BA1-4C20-A3B2-6296F96B0FA3}" destId="{D167D85B-ED5F-4134-9F18-E6B4BAE0C614}" srcOrd="0" destOrd="1" presId="urn:microsoft.com/office/officeart/2005/8/layout/list1#1"/>
    <dgm:cxn modelId="{10CC7936-FC11-450C-BFEE-4B4602065645}" type="presOf" srcId="{79F64CC5-B0A0-473A-A647-A8DB6562D23B}" destId="{0797CEA2-9F9D-4159-A8DC-2F0D60611F3B}" srcOrd="0" destOrd="0" presId="urn:microsoft.com/office/officeart/2005/8/layout/list1#1"/>
    <dgm:cxn modelId="{40395AD6-B33A-4FB0-B8C9-DBA653A83852}" type="presOf" srcId="{8A781C5C-D6F0-49B5-BF63-2F56B12C8DBA}" destId="{F2D507D6-5CB7-4C81-896F-18FAF0126329}" srcOrd="0" destOrd="0" presId="urn:microsoft.com/office/officeart/2005/8/layout/list1#1"/>
    <dgm:cxn modelId="{6A5212D9-2A0E-427A-A3C4-46D4DA20560C}" type="presOf" srcId="{40AC731B-F4FF-4CB0-AAF2-36580FC28139}" destId="{D167D85B-ED5F-4134-9F18-E6B4BAE0C614}" srcOrd="0" destOrd="0" presId="urn:microsoft.com/office/officeart/2005/8/layout/list1#1"/>
    <dgm:cxn modelId="{DCB4F779-DD1B-49D9-ABAF-CC6D97E09922}" srcId="{79F64CC5-B0A0-473A-A647-A8DB6562D23B}" destId="{597578B0-3BA1-4C20-A3B2-6296F96B0FA3}" srcOrd="1" destOrd="0" parTransId="{58380C8D-823E-4979-86B6-74257F7B79CB}" sibTransId="{E99E8C87-93BF-4B19-85BB-D870197ECA37}"/>
    <dgm:cxn modelId="{11753BC4-D46D-49F4-83FB-52021F49AF74}" type="presOf" srcId="{D4AB1542-9F74-4E45-B615-57F5DFDC43EE}" destId="{3559B5A5-3E91-49F5-A868-297DBB575668}" srcOrd="0" destOrd="0" presId="urn:microsoft.com/office/officeart/2005/8/layout/list1#1"/>
    <dgm:cxn modelId="{7EA90A2F-1136-4B12-BBFB-AA70D010AB61}" type="presOf" srcId="{18BAEF48-A0DC-4A78-9E6E-F226E183E665}" destId="{6B4B0D2A-F76A-4881-A678-1599A9C1764F}" srcOrd="0" destOrd="3" presId="urn:microsoft.com/office/officeart/2005/8/layout/list1#1"/>
    <dgm:cxn modelId="{1995E545-DC50-455F-9EAB-C75782AD51E1}" srcId="{D4AB1542-9F74-4E45-B615-57F5DFDC43EE}" destId="{B3F248F2-07EF-4314-BEC2-9AE592D01956}" srcOrd="1" destOrd="0" parTransId="{70AC4669-8ACC-4A27-B802-5798AEA7747D}" sibTransId="{DC3922DD-C62F-4BFB-BA8E-0787B7E1CDF1}"/>
    <dgm:cxn modelId="{A04F8DCE-0E03-4162-BDB5-42D03C65F823}" srcId="{D4AB1542-9F74-4E45-B615-57F5DFDC43EE}" destId="{4ACB8C01-7EF8-4C16-A230-182692707B30}" srcOrd="2" destOrd="0" parTransId="{C55A9207-45DA-41E4-A583-4B2474A780CC}" sibTransId="{D274B652-12FB-4EB5-953A-34D99602BF8D}"/>
    <dgm:cxn modelId="{DD968563-4E08-4D04-959B-F739956A4C64}" srcId="{501C80C4-3C37-4B06-AC2A-25F05322FDE0}" destId="{79F64CC5-B0A0-473A-A647-A8DB6562D23B}" srcOrd="0" destOrd="0" parTransId="{702F6268-E14C-45D5-8115-297DAA4B759C}" sibTransId="{981E424B-A63B-4DF7-BC97-1D5B2B7044B1}"/>
    <dgm:cxn modelId="{40194EAD-B2C5-4F7E-9FCF-8D5D2D6246C8}" srcId="{D4AB1542-9F74-4E45-B615-57F5DFDC43EE}" destId="{18BAEF48-A0DC-4A78-9E6E-F226E183E665}" srcOrd="3" destOrd="0" parTransId="{FAFB15F8-58ED-44DE-A31D-F4BCCA02B55C}" sibTransId="{863E1019-8047-4E07-AF88-797A4B9FCA1D}"/>
    <dgm:cxn modelId="{233238B9-AFB6-4CDC-8B41-8F4721333FCF}" srcId="{E484A0DB-ADE2-41BB-B1F9-A397557174FE}" destId="{8A781C5C-D6F0-49B5-BF63-2F56B12C8DBA}" srcOrd="0" destOrd="0" parTransId="{43E5CED8-B591-4487-B295-04DC4C5124E5}" sibTransId="{2EAB6C72-963B-40AB-B37C-1957D94AAA70}"/>
    <dgm:cxn modelId="{6D65D80E-2808-4A16-A2FB-82126196CFC8}" type="presOf" srcId="{4ACB8C01-7EF8-4C16-A230-182692707B30}" destId="{6B4B0D2A-F76A-4881-A678-1599A9C1764F}" srcOrd="0" destOrd="2" presId="urn:microsoft.com/office/officeart/2005/8/layout/list1#1"/>
    <dgm:cxn modelId="{485176B3-5777-49A0-91E0-1FEC9302363C}" type="presOf" srcId="{E484A0DB-ADE2-41BB-B1F9-A397557174FE}" destId="{06AA40BB-9886-4B46-8ECB-F4B42996D2E4}" srcOrd="0" destOrd="0" presId="urn:microsoft.com/office/officeart/2005/8/layout/list1#1"/>
    <dgm:cxn modelId="{B7CDBC30-6A28-4222-9DFC-99DF14DCCB15}" srcId="{E484A0DB-ADE2-41BB-B1F9-A397557174FE}" destId="{6DC20857-6AEB-4B07-886B-DBB553459B56}" srcOrd="1" destOrd="0" parTransId="{3F761A62-5CCD-4A33-A066-1FE291FBAFF7}" sibTransId="{AB9BBA46-B735-45B5-97BA-180093AA1719}"/>
    <dgm:cxn modelId="{91FBCDDF-A0FF-4AAA-A368-0BC329E7A1FE}" type="presOf" srcId="{D4AB1542-9F74-4E45-B615-57F5DFDC43EE}" destId="{48FABA9F-C289-434B-8864-E8FC1B5C2F60}" srcOrd="1" destOrd="0" presId="urn:microsoft.com/office/officeart/2005/8/layout/list1#1"/>
    <dgm:cxn modelId="{7400F77D-6F3F-4411-8BC3-DEA43B4152E8}" type="presParOf" srcId="{EE3CB678-3AF3-48EB-A9A3-4C9B3B638DF4}" destId="{A787D67B-DDA1-4988-8415-DCD48FC3EA83}" srcOrd="0" destOrd="0" presId="urn:microsoft.com/office/officeart/2005/8/layout/list1#1"/>
    <dgm:cxn modelId="{05CED517-7627-4021-ADE3-6DBA76C77DA9}" type="presParOf" srcId="{A787D67B-DDA1-4988-8415-DCD48FC3EA83}" destId="{0797CEA2-9F9D-4159-A8DC-2F0D60611F3B}" srcOrd="0" destOrd="0" presId="urn:microsoft.com/office/officeart/2005/8/layout/list1#1"/>
    <dgm:cxn modelId="{00097856-A356-4576-A676-03DF4AF91D93}" type="presParOf" srcId="{A787D67B-DDA1-4988-8415-DCD48FC3EA83}" destId="{2968AA41-C1D3-4EDF-9DB3-378F66B2FD39}" srcOrd="1" destOrd="0" presId="urn:microsoft.com/office/officeart/2005/8/layout/list1#1"/>
    <dgm:cxn modelId="{84A355C1-6B7D-4001-B851-6FB1799ECDAC}" type="presParOf" srcId="{EE3CB678-3AF3-48EB-A9A3-4C9B3B638DF4}" destId="{D61417B3-60F3-4BE3-8E8F-9CEC27ECBCDA}" srcOrd="1" destOrd="0" presId="urn:microsoft.com/office/officeart/2005/8/layout/list1#1"/>
    <dgm:cxn modelId="{775922FB-8E6B-4D84-9336-8737FD3DBCDB}" type="presParOf" srcId="{EE3CB678-3AF3-48EB-A9A3-4C9B3B638DF4}" destId="{D167D85B-ED5F-4134-9F18-E6B4BAE0C614}" srcOrd="2" destOrd="0" presId="urn:microsoft.com/office/officeart/2005/8/layout/list1#1"/>
    <dgm:cxn modelId="{EABAC9A2-D87D-4BE2-9D59-60016E66DE4E}" type="presParOf" srcId="{EE3CB678-3AF3-48EB-A9A3-4C9B3B638DF4}" destId="{6402558A-B637-4118-8793-2FA57B2393DA}" srcOrd="3" destOrd="0" presId="urn:microsoft.com/office/officeart/2005/8/layout/list1#1"/>
    <dgm:cxn modelId="{41EF9627-0B60-4E55-9598-156361DFB4F4}" type="presParOf" srcId="{EE3CB678-3AF3-48EB-A9A3-4C9B3B638DF4}" destId="{8E561E53-8519-43F2-B9E7-546C3EB01970}" srcOrd="4" destOrd="0" presId="urn:microsoft.com/office/officeart/2005/8/layout/list1#1"/>
    <dgm:cxn modelId="{9FA72CBA-D3E5-4E90-A16A-367F6569C9FA}" type="presParOf" srcId="{8E561E53-8519-43F2-B9E7-546C3EB01970}" destId="{3559B5A5-3E91-49F5-A868-297DBB575668}" srcOrd="0" destOrd="0" presId="urn:microsoft.com/office/officeart/2005/8/layout/list1#1"/>
    <dgm:cxn modelId="{81BB881B-FBC8-44A6-9BC6-A91F5D00635D}" type="presParOf" srcId="{8E561E53-8519-43F2-B9E7-546C3EB01970}" destId="{48FABA9F-C289-434B-8864-E8FC1B5C2F60}" srcOrd="1" destOrd="0" presId="urn:microsoft.com/office/officeart/2005/8/layout/list1#1"/>
    <dgm:cxn modelId="{77AB182C-6B4F-4C74-A94A-5D6EF65518DB}" type="presParOf" srcId="{EE3CB678-3AF3-48EB-A9A3-4C9B3B638DF4}" destId="{72F65D9D-7898-4EE1-ADBC-A6F5139DEC13}" srcOrd="5" destOrd="0" presId="urn:microsoft.com/office/officeart/2005/8/layout/list1#1"/>
    <dgm:cxn modelId="{87939128-E3E9-4CA0-80DE-2CE828346102}" type="presParOf" srcId="{EE3CB678-3AF3-48EB-A9A3-4C9B3B638DF4}" destId="{6B4B0D2A-F76A-4881-A678-1599A9C1764F}" srcOrd="6" destOrd="0" presId="urn:microsoft.com/office/officeart/2005/8/layout/list1#1"/>
    <dgm:cxn modelId="{5D78CC6E-94F7-4990-A93E-EC1E6D8329AE}" type="presParOf" srcId="{EE3CB678-3AF3-48EB-A9A3-4C9B3B638DF4}" destId="{4CCA9E30-BEB2-4B5D-BA10-E5FCB43776E3}" srcOrd="7" destOrd="0" presId="urn:microsoft.com/office/officeart/2005/8/layout/list1#1"/>
    <dgm:cxn modelId="{13523C5A-226C-4BDD-B247-963094FD7E5E}" type="presParOf" srcId="{EE3CB678-3AF3-48EB-A9A3-4C9B3B638DF4}" destId="{E366F1EF-FE80-457B-9C6A-8A0AC673FB1B}" srcOrd="8" destOrd="0" presId="urn:microsoft.com/office/officeart/2005/8/layout/list1#1"/>
    <dgm:cxn modelId="{70BC8E37-E099-4348-9A1D-782976B11F6E}" type="presParOf" srcId="{E366F1EF-FE80-457B-9C6A-8A0AC673FB1B}" destId="{06AA40BB-9886-4B46-8ECB-F4B42996D2E4}" srcOrd="0" destOrd="0" presId="urn:microsoft.com/office/officeart/2005/8/layout/list1#1"/>
    <dgm:cxn modelId="{D9BD5E61-DB6B-42AA-BD57-959B0BC8D264}" type="presParOf" srcId="{E366F1EF-FE80-457B-9C6A-8A0AC673FB1B}" destId="{E2F3FA2F-E1C7-4C05-8B05-C32B42A9A930}" srcOrd="1" destOrd="0" presId="urn:microsoft.com/office/officeart/2005/8/layout/list1#1"/>
    <dgm:cxn modelId="{23416F3C-C6EC-4F3A-9B05-471A14A986B6}" type="presParOf" srcId="{EE3CB678-3AF3-48EB-A9A3-4C9B3B638DF4}" destId="{C36A5161-621C-488B-95ED-161DD8C18700}" srcOrd="9" destOrd="0" presId="urn:microsoft.com/office/officeart/2005/8/layout/list1#1"/>
    <dgm:cxn modelId="{59A42CCE-1172-4109-81DB-C0C267278359}" type="presParOf" srcId="{EE3CB678-3AF3-48EB-A9A3-4C9B3B638DF4}" destId="{F2D507D6-5CB7-4C81-896F-18FAF0126329}" srcOrd="10" destOrd="0" presId="urn:microsoft.com/office/officeart/2005/8/layout/list1#1"/>
  </dgm:cxnLst>
  <dgm:bg/>
  <dgm:whole/>
  <dgm:extLst>
    <a:ext uri="http://schemas.microsoft.com/office/drawing/2008/diagram">
      <dsp:dataModelExt xmlns:dsp="http://schemas.microsoft.com/office/drawing/2008/diagram" xmlns="" relId="rId13"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4DE87A2-90C2-4954-AE88-68CE368F1B8A}" type="doc">
      <dgm:prSet loTypeId="urn:microsoft.com/office/officeart/2008/layout/PictureStrips" loCatId="list" qsTypeId="urn:microsoft.com/office/officeart/2005/8/quickstyle/simple5#5" qsCatId="simple" csTypeId="urn:microsoft.com/office/officeart/2005/8/colors/colorful5#2" csCatId="accent1" phldr="0"/>
      <dgm:spPr/>
      <dgm:t>
        <a:bodyPr/>
        <a:lstStyle/>
        <a:p>
          <a:endParaRPr lang="zh-CN" altLang="en-US"/>
        </a:p>
      </dgm:t>
    </dgm:pt>
    <dgm:pt modelId="{6940AFFB-D668-4BD8-9129-605B8D2B4116}">
      <dgm:prSet phldrT="[文本]" phldr="0" custT="0"/>
      <dgm:spPr/>
      <dgm:t>
        <a:bodyPr vert="horz" wrap="square"/>
        <a:lstStyle/>
        <a:p>
          <a:pPr>
            <a:lnSpc>
              <a:spcPct val="100000"/>
            </a:lnSpc>
            <a:spcBef>
              <a:spcPct val="0"/>
            </a:spcBef>
            <a:spcAft>
              <a:spcPct val="35000"/>
            </a:spcAft>
          </a:pPr>
          <a:r>
            <a:rPr lang="en-US">
              <a:latin typeface="Times New Roman" panose="02020603050405020304" pitchFamily="18" charset="0"/>
              <a:ea typeface="宋体" panose="02010600030101010101" pitchFamily="2" charset="-122"/>
              <a:sym typeface="+mn-ea"/>
            </a:rPr>
            <a:t>1) </a:t>
          </a:r>
          <a:r>
            <a:rPr lang="zh-CN">
              <a:latin typeface="Times New Roman" panose="02020603050405020304" pitchFamily="18" charset="0"/>
              <a:ea typeface="宋体" panose="02010600030101010101" pitchFamily="2" charset="-122"/>
              <a:sym typeface="+mn-ea"/>
            </a:rPr>
            <a:t>电话支持服务：</a:t>
          </a:r>
        </a:p>
        <a:p>
          <a:pPr>
            <a:lnSpc>
              <a:spcPct val="100000"/>
            </a:lnSpc>
            <a:spcBef>
              <a:spcPct val="0"/>
            </a:spcBef>
            <a:spcAft>
              <a:spcPct val="35000"/>
            </a:spcAft>
          </a:pPr>
          <a:r>
            <a:rPr lang="zh-CN">
              <a:latin typeface="Times New Roman" panose="02020603050405020304" pitchFamily="18" charset="0"/>
              <a:ea typeface="宋体" panose="02010600030101010101" pitchFamily="2" charset="-122"/>
              <a:sym typeface="+mn-ea"/>
            </a:rPr>
            <a:t>我公司为用户方提供</a:t>
          </a:r>
          <a:r>
            <a:rPr lang="en-US">
              <a:latin typeface="Times New Roman" panose="02020603050405020304" pitchFamily="18" charset="0"/>
              <a:ea typeface="宋体" panose="02010600030101010101" pitchFamily="2" charset="-122"/>
              <a:cs typeface="Times New Roman" panose="02020603050405020304" pitchFamily="18" charset="0"/>
              <a:sym typeface="+mn-ea"/>
            </a:rPr>
            <a:t>7</a:t>
          </a:r>
          <a:r>
            <a:rPr lang="en-US">
              <a:latin typeface="Times New Roman" panose="02020603050405020304" pitchFamily="18" charset="0"/>
              <a:ea typeface="宋体" panose="02010600030101010101" pitchFamily="2" charset="-122"/>
              <a:sym typeface="+mn-ea"/>
            </a:rPr>
            <a:t>×24</a:t>
          </a:r>
          <a:r>
            <a:rPr lang="zh-CN">
              <a:latin typeface="Times New Roman" panose="02020603050405020304" pitchFamily="18" charset="0"/>
              <a:ea typeface="宋体" panose="02010600030101010101" pitchFamily="2" charset="-122"/>
              <a:sym typeface="+mn-ea"/>
            </a:rPr>
            <a:t>热线电话支持服务，提供全面周到的咨询服务和技术支持。</a:t>
          </a:r>
          <a:endParaRPr lang="zh-CN" altLang="en-US"/>
        </a:p>
      </dgm:t>
    </dgm:pt>
    <dgm:pt modelId="{FB1DF219-2AB6-4BFD-9134-CA80A9275C31}" type="parTrans" cxnId="{C6C04B50-B1DB-4B92-A0C2-D4B1526D384D}">
      <dgm:prSet/>
      <dgm:spPr/>
      <dgm:t>
        <a:bodyPr/>
        <a:lstStyle/>
        <a:p>
          <a:endParaRPr lang="zh-CN" altLang="en-US"/>
        </a:p>
      </dgm:t>
    </dgm:pt>
    <dgm:pt modelId="{98E3B33B-07E4-45D9-9332-AD6AF8788B4E}" type="sibTrans" cxnId="{C6C04B50-B1DB-4B92-A0C2-D4B1526D384D}">
      <dgm:prSet/>
      <dgm:spPr/>
      <dgm:t>
        <a:bodyPr/>
        <a:lstStyle/>
        <a:p>
          <a:endParaRPr lang="zh-CN" altLang="en-US"/>
        </a:p>
      </dgm:t>
    </dgm:pt>
    <dgm:pt modelId="{6B6A3602-7C03-4A08-9FE3-537B6BB5AF43}">
      <dgm:prSet phldrT="[文本]" phldr="0" custT="0"/>
      <dgm:spPr/>
      <dgm:t>
        <a:bodyPr vert="horz" wrap="square"/>
        <a:lstStyle/>
        <a:p>
          <a:pPr>
            <a:lnSpc>
              <a:spcPct val="100000"/>
            </a:lnSpc>
            <a:spcBef>
              <a:spcPct val="0"/>
            </a:spcBef>
            <a:spcAft>
              <a:spcPct val="35000"/>
            </a:spcAft>
          </a:pPr>
          <a:r>
            <a:rPr lang="en-US">
              <a:latin typeface="Times New Roman" panose="02020603050405020304" pitchFamily="18" charset="0"/>
              <a:ea typeface="宋体" panose="02010600030101010101" pitchFamily="2" charset="-122"/>
              <a:sym typeface="+mn-ea"/>
            </a:rPr>
            <a:t>2) </a:t>
          </a:r>
          <a:r>
            <a:rPr lang="zh-CN">
              <a:latin typeface="Times New Roman" panose="02020603050405020304" pitchFamily="18" charset="0"/>
              <a:ea typeface="宋体" panose="02010600030101010101" pitchFamily="2" charset="-122"/>
              <a:sym typeface="+mn-ea"/>
            </a:rPr>
            <a:t>现场支持服务：</a:t>
          </a:r>
        </a:p>
        <a:p>
          <a:pPr>
            <a:lnSpc>
              <a:spcPct val="100000"/>
            </a:lnSpc>
            <a:spcBef>
              <a:spcPct val="0"/>
            </a:spcBef>
            <a:spcAft>
              <a:spcPct val="35000"/>
            </a:spcAft>
          </a:pPr>
          <a:r>
            <a:rPr lang="zh-CN">
              <a:latin typeface="Times New Roman" panose="02020603050405020304" pitchFamily="18" charset="0"/>
              <a:ea typeface="宋体" panose="02010600030101010101" pitchFamily="2" charset="-122"/>
              <a:sym typeface="+mn-ea"/>
            </a:rPr>
            <a:t>当您的系统被确诊为严重故障时，我方的工程师会在尽可能短的时间内赶赴现场进行紧急处理</a:t>
          </a:r>
          <a:endParaRPr lang="zh-CN" altLang="en-US"/>
        </a:p>
      </dgm:t>
    </dgm:pt>
    <dgm:pt modelId="{F61A927E-5680-4362-BB5D-EBD011A68A03}" type="parTrans" cxnId="{2D9E4E64-79C9-48E2-9D58-C1771ABCEAF8}">
      <dgm:prSet/>
      <dgm:spPr/>
      <dgm:t>
        <a:bodyPr/>
        <a:lstStyle/>
        <a:p>
          <a:endParaRPr lang="zh-CN" altLang="en-US"/>
        </a:p>
      </dgm:t>
    </dgm:pt>
    <dgm:pt modelId="{CB43CC02-BC27-4D40-B443-ED14B7BA599F}" type="sibTrans" cxnId="{2D9E4E64-79C9-48E2-9D58-C1771ABCEAF8}">
      <dgm:prSet/>
      <dgm:spPr/>
      <dgm:t>
        <a:bodyPr/>
        <a:lstStyle/>
        <a:p>
          <a:endParaRPr lang="zh-CN" altLang="en-US"/>
        </a:p>
      </dgm:t>
    </dgm:pt>
    <dgm:pt modelId="{8D7D926F-7ABD-4470-9428-D99B90401355}">
      <dgm:prSet phldrT="[文本]" phldr="0" custT="0"/>
      <dgm:spPr/>
      <dgm:t>
        <a:bodyPr vert="horz" wrap="square"/>
        <a:lstStyle/>
        <a:p>
          <a:pPr>
            <a:lnSpc>
              <a:spcPct val="100000"/>
            </a:lnSpc>
            <a:spcBef>
              <a:spcPct val="0"/>
            </a:spcBef>
            <a:spcAft>
              <a:spcPct val="35000"/>
            </a:spcAft>
          </a:pPr>
          <a:r>
            <a:rPr lang="en-US">
              <a:latin typeface="Times New Roman" panose="02020603050405020304" pitchFamily="18" charset="0"/>
              <a:ea typeface="宋体" panose="02010600030101010101" pitchFamily="2" charset="-122"/>
              <a:sym typeface="+mn-ea"/>
            </a:rPr>
            <a:t>3) </a:t>
          </a:r>
          <a:r>
            <a:rPr lang="zh-CN">
              <a:latin typeface="Times New Roman" panose="02020603050405020304" pitchFamily="18" charset="0"/>
              <a:ea typeface="宋体" panose="02010600030101010101" pitchFamily="2" charset="-122"/>
              <a:sym typeface="+mn-ea"/>
            </a:rPr>
            <a:t>现场回访：</a:t>
          </a:r>
        </a:p>
        <a:p>
          <a:pPr>
            <a:lnSpc>
              <a:spcPct val="100000"/>
            </a:lnSpc>
            <a:spcBef>
              <a:spcPct val="0"/>
            </a:spcBef>
            <a:spcAft>
              <a:spcPct val="35000"/>
            </a:spcAft>
          </a:pPr>
          <a:r>
            <a:rPr lang="zh-CN">
              <a:latin typeface="Times New Roman" panose="02020603050405020304" pitchFamily="18" charset="0"/>
              <a:ea typeface="宋体" panose="02010600030101010101" pitchFamily="2" charset="-122"/>
              <a:sym typeface="+mn-ea"/>
            </a:rPr>
            <a:t>在运行维护期间内，我公司将定期安排专业工程师到现场进行回访服务。对系统进行常规检查和预防性维护，排除系统的隐患。同时了解系统运行情况和客户企业提出的一些建议，商讨系统维护策略</a:t>
          </a:r>
          <a:endParaRPr lang="zh-CN" altLang="en-US"/>
        </a:p>
      </dgm:t>
    </dgm:pt>
    <dgm:pt modelId="{0875CEC4-80CC-41B9-A477-9AB3EECFEB2E}" type="parTrans" cxnId="{47A806B6-C45E-4BD8-B699-3443BB6D6016}">
      <dgm:prSet/>
      <dgm:spPr/>
      <dgm:t>
        <a:bodyPr/>
        <a:lstStyle/>
        <a:p>
          <a:endParaRPr lang="zh-CN" altLang="en-US"/>
        </a:p>
      </dgm:t>
    </dgm:pt>
    <dgm:pt modelId="{231C785A-FE6D-42DD-BDA6-806FBE4CB729}" type="sibTrans" cxnId="{47A806B6-C45E-4BD8-B699-3443BB6D6016}">
      <dgm:prSet/>
      <dgm:spPr/>
      <dgm:t>
        <a:bodyPr/>
        <a:lstStyle/>
        <a:p>
          <a:endParaRPr lang="zh-CN" altLang="en-US"/>
        </a:p>
      </dgm:t>
    </dgm:pt>
    <dgm:pt modelId="{7EB99A12-DDAB-46E1-9BAB-887096DEA3F8}">
      <dgm:prSet phldr="0" custT="0"/>
      <dgm:spPr/>
      <dgm:t>
        <a:bodyPr vert="horz" wrap="square"/>
        <a:lstStyle/>
        <a:p>
          <a:pPr>
            <a:lnSpc>
              <a:spcPct val="100000"/>
            </a:lnSpc>
            <a:spcBef>
              <a:spcPct val="0"/>
            </a:spcBef>
            <a:spcAft>
              <a:spcPct val="35000"/>
            </a:spcAft>
          </a:pPr>
          <a:r>
            <a:rPr>
              <a:sym typeface="+mn-ea"/>
            </a:rPr>
            <a:t>4</a:t>
          </a:r>
          <a:r>
            <a:rPr lang="en-US">
              <a:latin typeface="Times New Roman" panose="02020603050405020304" pitchFamily="18" charset="0"/>
              <a:ea typeface="宋体" panose="02010600030101010101" pitchFamily="2" charset="-122"/>
              <a:sym typeface="+mn-ea"/>
            </a:rPr>
            <a:t>) </a:t>
          </a:r>
          <a:r>
            <a:rPr>
              <a:sym typeface="+mn-ea"/>
            </a:rPr>
            <a:t>例</a:t>
          </a:r>
          <a:r>
            <a:rPr lang="zh-CN">
              <a:latin typeface="Times New Roman" panose="02020603050405020304" pitchFamily="18" charset="0"/>
              <a:ea typeface="宋体" panose="02010600030101010101" pitchFamily="2" charset="-122"/>
              <a:sym typeface="+mn-ea"/>
            </a:rPr>
            <a:t>行检查：</a:t>
          </a:r>
        </a:p>
        <a:p>
          <a:pPr>
            <a:lnSpc>
              <a:spcPct val="100000"/>
            </a:lnSpc>
            <a:spcBef>
              <a:spcPct val="0"/>
            </a:spcBef>
            <a:spcAft>
              <a:spcPct val="35000"/>
            </a:spcAft>
          </a:pPr>
          <a:r>
            <a:rPr lang="zh-CN">
              <a:latin typeface="Times New Roman" panose="02020603050405020304" pitchFamily="18" charset="0"/>
              <a:ea typeface="宋体" panose="02010600030101010101" pitchFamily="2" charset="-122"/>
              <a:sym typeface="+mn-ea"/>
            </a:rPr>
            <a:t>我们的专业人员将定期对用户系统做例行检查，自动辨别并处理规律性的不正常数据，定期向项目主管发送系统运行报告，反映系统运行的基本情况，帮助用户更全面的维护系统，更高效的运用系统。</a:t>
          </a:r>
          <a:endParaRPr lang="zh-CN">
            <a:latin typeface="Times New Roman" panose="02020603050405020304" pitchFamily="18" charset="0"/>
            <a:ea typeface="宋体" panose="02010600030101010101" pitchFamily="2" charset="-122"/>
          </a:endParaRPr>
        </a:p>
      </dgm:t>
    </dgm:pt>
    <dgm:pt modelId="{9D99B4E2-79A1-44C4-886F-3B298F9EC268}" type="parTrans" cxnId="{A1899CBE-959D-49C7-B481-B5B0E182D5D4}">
      <dgm:prSet/>
      <dgm:spPr/>
    </dgm:pt>
    <dgm:pt modelId="{BFB90FB6-69B5-429B-916A-996D3B5E9FE4}" type="sibTrans" cxnId="{A1899CBE-959D-49C7-B481-B5B0E182D5D4}">
      <dgm:prSet/>
      <dgm:spPr/>
    </dgm:pt>
    <dgm:pt modelId="{9C927FE2-659C-4ADB-99F5-03AF78EC645E}" type="pres">
      <dgm:prSet presAssocID="{C4DE87A2-90C2-4954-AE88-68CE368F1B8A}" presName="Name0" presStyleCnt="0">
        <dgm:presLayoutVars>
          <dgm:dir/>
          <dgm:resizeHandles val="exact"/>
        </dgm:presLayoutVars>
      </dgm:prSet>
      <dgm:spPr/>
      <dgm:t>
        <a:bodyPr/>
        <a:lstStyle/>
        <a:p>
          <a:endParaRPr lang="zh-CN" altLang="en-US"/>
        </a:p>
      </dgm:t>
    </dgm:pt>
    <dgm:pt modelId="{AB39BD6E-F2DF-4E47-ACFE-86B619D09363}" type="pres">
      <dgm:prSet presAssocID="{6940AFFB-D668-4BD8-9129-605B8D2B4116}" presName="composite" presStyleCnt="0"/>
      <dgm:spPr/>
    </dgm:pt>
    <dgm:pt modelId="{DFFBD932-985D-4E5B-A0C5-9B8CC977C2DC}" type="pres">
      <dgm:prSet presAssocID="{6940AFFB-D668-4BD8-9129-605B8D2B4116}" presName="rect1" presStyleLbl="trAlignAcc1" presStyleIdx="0" presStyleCnt="4">
        <dgm:presLayoutVars>
          <dgm:bulletEnabled val="1"/>
        </dgm:presLayoutVars>
      </dgm:prSet>
      <dgm:spPr/>
      <dgm:t>
        <a:bodyPr/>
        <a:lstStyle/>
        <a:p>
          <a:endParaRPr lang="zh-CN" altLang="en-US"/>
        </a:p>
      </dgm:t>
    </dgm:pt>
    <dgm:pt modelId="{28ADC5EC-F0D3-4E8C-B6D5-614114BB7A84}" type="pres">
      <dgm:prSet presAssocID="{6940AFFB-D668-4BD8-9129-605B8D2B4116}" presName="rect2" presStyleLbl="fgImgPlace1" presStyleIdx="0" presStyleCnt="4"/>
      <dgm:spPr>
        <a:blipFill>
          <a:blip xmlns:r="http://schemas.openxmlformats.org/officeDocument/2006/relationships" r:embed="rId1"/>
          <a:stretch>
            <a:fillRect/>
          </a:stretch>
        </a:blipFill>
      </dgm:spPr>
    </dgm:pt>
    <dgm:pt modelId="{BA542E14-A70B-4BFF-8D4A-26FE746D4EB8}" type="pres">
      <dgm:prSet presAssocID="{98E3B33B-07E4-45D9-9332-AD6AF8788B4E}" presName="sibTrans" presStyleCnt="0"/>
      <dgm:spPr/>
    </dgm:pt>
    <dgm:pt modelId="{AE896DB7-2222-4F28-A6C2-04AFC8734CCE}" type="pres">
      <dgm:prSet presAssocID="{6B6A3602-7C03-4A08-9FE3-537B6BB5AF43}" presName="composite" presStyleCnt="0"/>
      <dgm:spPr/>
    </dgm:pt>
    <dgm:pt modelId="{7DB282D5-F713-4A85-A4CF-FCCD1C2C3C3D}" type="pres">
      <dgm:prSet presAssocID="{6B6A3602-7C03-4A08-9FE3-537B6BB5AF43}" presName="rect1" presStyleLbl="trAlignAcc1" presStyleIdx="1" presStyleCnt="4">
        <dgm:presLayoutVars>
          <dgm:bulletEnabled val="1"/>
        </dgm:presLayoutVars>
      </dgm:prSet>
      <dgm:spPr/>
      <dgm:t>
        <a:bodyPr/>
        <a:lstStyle/>
        <a:p>
          <a:endParaRPr lang="zh-CN" altLang="en-US"/>
        </a:p>
      </dgm:t>
    </dgm:pt>
    <dgm:pt modelId="{E540E1E5-3190-4D7A-924E-F3721DD42C80}" type="pres">
      <dgm:prSet presAssocID="{6B6A3602-7C03-4A08-9FE3-537B6BB5AF43}" presName="rect2" presStyleLbl="fgImgPlace1" presStyleIdx="1" presStyleCnt="4"/>
      <dgm:spPr>
        <a:blipFill>
          <a:blip xmlns:r="http://schemas.openxmlformats.org/officeDocument/2006/relationships" r:embed="rId2"/>
          <a:stretch>
            <a:fillRect/>
          </a:stretch>
        </a:blipFill>
      </dgm:spPr>
    </dgm:pt>
    <dgm:pt modelId="{2912C659-E08D-401E-8A66-DDB4396530B6}" type="pres">
      <dgm:prSet presAssocID="{CB43CC02-BC27-4D40-B443-ED14B7BA599F}" presName="sibTrans" presStyleCnt="0"/>
      <dgm:spPr/>
    </dgm:pt>
    <dgm:pt modelId="{66530A49-FB05-40F7-AE57-E43CACC0BED1}" type="pres">
      <dgm:prSet presAssocID="{8D7D926F-7ABD-4470-9428-D99B90401355}" presName="composite" presStyleCnt="0"/>
      <dgm:spPr/>
    </dgm:pt>
    <dgm:pt modelId="{DDC636F0-514D-4C8C-930F-9577741FD626}" type="pres">
      <dgm:prSet presAssocID="{8D7D926F-7ABD-4470-9428-D99B90401355}" presName="rect1" presStyleLbl="trAlignAcc1" presStyleIdx="2" presStyleCnt="4">
        <dgm:presLayoutVars>
          <dgm:bulletEnabled val="1"/>
        </dgm:presLayoutVars>
      </dgm:prSet>
      <dgm:spPr/>
      <dgm:t>
        <a:bodyPr/>
        <a:lstStyle/>
        <a:p>
          <a:endParaRPr lang="zh-CN" altLang="en-US"/>
        </a:p>
      </dgm:t>
    </dgm:pt>
    <dgm:pt modelId="{D49C84B4-3214-4976-9075-25A998075DEC}" type="pres">
      <dgm:prSet presAssocID="{8D7D926F-7ABD-4470-9428-D99B90401355}" presName="rect2" presStyleLbl="fgImgPlace1" presStyleIdx="2" presStyleCnt="4"/>
      <dgm:spPr>
        <a:blipFill>
          <a:blip xmlns:r="http://schemas.openxmlformats.org/officeDocument/2006/relationships" r:embed="rId3"/>
          <a:stretch>
            <a:fillRect/>
          </a:stretch>
        </a:blipFill>
      </dgm:spPr>
    </dgm:pt>
    <dgm:pt modelId="{B23531D5-7370-43E1-84AB-6D5B2500C70C}" type="pres">
      <dgm:prSet presAssocID="{231C785A-FE6D-42DD-BDA6-806FBE4CB729}" presName="sibTrans" presStyleCnt="0"/>
      <dgm:spPr/>
    </dgm:pt>
    <dgm:pt modelId="{BE1C616F-EECF-46F2-ABCA-2EA12EAAC7CB}" type="pres">
      <dgm:prSet presAssocID="{7EB99A12-DDAB-46E1-9BAB-887096DEA3F8}" presName="composite" presStyleCnt="0"/>
      <dgm:spPr/>
    </dgm:pt>
    <dgm:pt modelId="{82AE5652-964E-4882-9A6E-14162D33676A}" type="pres">
      <dgm:prSet presAssocID="{7EB99A12-DDAB-46E1-9BAB-887096DEA3F8}" presName="rect1" presStyleLbl="trAlignAcc1" presStyleIdx="3" presStyleCnt="4">
        <dgm:presLayoutVars>
          <dgm:bulletEnabled val="1"/>
        </dgm:presLayoutVars>
      </dgm:prSet>
      <dgm:spPr/>
      <dgm:t>
        <a:bodyPr/>
        <a:lstStyle/>
        <a:p>
          <a:endParaRPr lang="zh-CN" altLang="en-US"/>
        </a:p>
      </dgm:t>
    </dgm:pt>
    <dgm:pt modelId="{2791BD4B-45C4-475B-BA3B-BD42E0FDD98C}" type="pres">
      <dgm:prSet presAssocID="{7EB99A12-DDAB-46E1-9BAB-887096DEA3F8}" presName="rect2" presStyleLbl="fgImgPlace1" presStyleIdx="3" presStyleCnt="4"/>
      <dgm:spPr>
        <a:blipFill>
          <a:blip xmlns:r="http://schemas.openxmlformats.org/officeDocument/2006/relationships" r:embed="rId4"/>
          <a:stretch>
            <a:fillRect/>
          </a:stretch>
        </a:blipFill>
      </dgm:spPr>
    </dgm:pt>
  </dgm:ptLst>
  <dgm:cxnLst>
    <dgm:cxn modelId="{86547FD0-9541-49F4-A369-0ABB99D1EF8C}" type="presOf" srcId="{C4DE87A2-90C2-4954-AE88-68CE368F1B8A}" destId="{9C927FE2-659C-4ADB-99F5-03AF78EC645E}" srcOrd="0" destOrd="0" presId="urn:microsoft.com/office/officeart/2008/layout/PictureStrips"/>
    <dgm:cxn modelId="{47A806B6-C45E-4BD8-B699-3443BB6D6016}" srcId="{C4DE87A2-90C2-4954-AE88-68CE368F1B8A}" destId="{8D7D926F-7ABD-4470-9428-D99B90401355}" srcOrd="2" destOrd="0" parTransId="{0875CEC4-80CC-41B9-A477-9AB3EECFEB2E}" sibTransId="{231C785A-FE6D-42DD-BDA6-806FBE4CB729}"/>
    <dgm:cxn modelId="{2D9E4E64-79C9-48E2-9D58-C1771ABCEAF8}" srcId="{C4DE87A2-90C2-4954-AE88-68CE368F1B8A}" destId="{6B6A3602-7C03-4A08-9FE3-537B6BB5AF43}" srcOrd="1" destOrd="0" parTransId="{F61A927E-5680-4362-BB5D-EBD011A68A03}" sibTransId="{CB43CC02-BC27-4D40-B443-ED14B7BA599F}"/>
    <dgm:cxn modelId="{8C1B5133-53BD-493E-96EF-233C447676B2}" type="presOf" srcId="{6940AFFB-D668-4BD8-9129-605B8D2B4116}" destId="{DFFBD932-985D-4E5B-A0C5-9B8CC977C2DC}" srcOrd="0" destOrd="0" presId="urn:microsoft.com/office/officeart/2008/layout/PictureStrips"/>
    <dgm:cxn modelId="{A1899CBE-959D-49C7-B481-B5B0E182D5D4}" srcId="{C4DE87A2-90C2-4954-AE88-68CE368F1B8A}" destId="{7EB99A12-DDAB-46E1-9BAB-887096DEA3F8}" srcOrd="3" destOrd="0" parTransId="{9D99B4E2-79A1-44C4-886F-3B298F9EC268}" sibTransId="{BFB90FB6-69B5-429B-916A-996D3B5E9FE4}"/>
    <dgm:cxn modelId="{04ABE9AC-6DFF-45C2-8F70-7C2BC7E205C4}" type="presOf" srcId="{6B6A3602-7C03-4A08-9FE3-537B6BB5AF43}" destId="{7DB282D5-F713-4A85-A4CF-FCCD1C2C3C3D}" srcOrd="0" destOrd="0" presId="urn:microsoft.com/office/officeart/2008/layout/PictureStrips"/>
    <dgm:cxn modelId="{9C813601-5BF2-4128-8AE0-71F144A3487D}" type="presOf" srcId="{7EB99A12-DDAB-46E1-9BAB-887096DEA3F8}" destId="{82AE5652-964E-4882-9A6E-14162D33676A}" srcOrd="0" destOrd="0" presId="urn:microsoft.com/office/officeart/2008/layout/PictureStrips"/>
    <dgm:cxn modelId="{AF92AC63-85CB-4658-8EE3-E2D8FB67AC58}" type="presOf" srcId="{8D7D926F-7ABD-4470-9428-D99B90401355}" destId="{DDC636F0-514D-4C8C-930F-9577741FD626}" srcOrd="0" destOrd="0" presId="urn:microsoft.com/office/officeart/2008/layout/PictureStrips"/>
    <dgm:cxn modelId="{C6C04B50-B1DB-4B92-A0C2-D4B1526D384D}" srcId="{C4DE87A2-90C2-4954-AE88-68CE368F1B8A}" destId="{6940AFFB-D668-4BD8-9129-605B8D2B4116}" srcOrd="0" destOrd="0" parTransId="{FB1DF219-2AB6-4BFD-9134-CA80A9275C31}" sibTransId="{98E3B33B-07E4-45D9-9332-AD6AF8788B4E}"/>
    <dgm:cxn modelId="{5B856825-65BD-4F45-AF9A-5D86CBC80480}" type="presParOf" srcId="{9C927FE2-659C-4ADB-99F5-03AF78EC645E}" destId="{AB39BD6E-F2DF-4E47-ACFE-86B619D09363}" srcOrd="0" destOrd="0" presId="urn:microsoft.com/office/officeart/2008/layout/PictureStrips"/>
    <dgm:cxn modelId="{0DCDCC1A-B4F9-472D-B809-348CE0341022}" type="presParOf" srcId="{AB39BD6E-F2DF-4E47-ACFE-86B619D09363}" destId="{DFFBD932-985D-4E5B-A0C5-9B8CC977C2DC}" srcOrd="0" destOrd="0" presId="urn:microsoft.com/office/officeart/2008/layout/PictureStrips"/>
    <dgm:cxn modelId="{79B40706-DECA-4FFF-AC5D-A45EEE7296C2}" type="presParOf" srcId="{AB39BD6E-F2DF-4E47-ACFE-86B619D09363}" destId="{28ADC5EC-F0D3-4E8C-B6D5-614114BB7A84}" srcOrd="1" destOrd="0" presId="urn:microsoft.com/office/officeart/2008/layout/PictureStrips"/>
    <dgm:cxn modelId="{9B756354-6C73-4682-8FA3-9D4DE5E9F5B2}" type="presParOf" srcId="{9C927FE2-659C-4ADB-99F5-03AF78EC645E}" destId="{BA542E14-A70B-4BFF-8D4A-26FE746D4EB8}" srcOrd="1" destOrd="0" presId="urn:microsoft.com/office/officeart/2008/layout/PictureStrips"/>
    <dgm:cxn modelId="{DF808145-884A-42CA-9881-B5E7398765FA}" type="presParOf" srcId="{9C927FE2-659C-4ADB-99F5-03AF78EC645E}" destId="{AE896DB7-2222-4F28-A6C2-04AFC8734CCE}" srcOrd="2" destOrd="0" presId="urn:microsoft.com/office/officeart/2008/layout/PictureStrips"/>
    <dgm:cxn modelId="{733FB025-8E9A-41F5-90B1-F6596E691DA4}" type="presParOf" srcId="{AE896DB7-2222-4F28-A6C2-04AFC8734CCE}" destId="{7DB282D5-F713-4A85-A4CF-FCCD1C2C3C3D}" srcOrd="0" destOrd="0" presId="urn:microsoft.com/office/officeart/2008/layout/PictureStrips"/>
    <dgm:cxn modelId="{5170D04F-9D8B-41F3-900E-39B4FB3267B7}" type="presParOf" srcId="{AE896DB7-2222-4F28-A6C2-04AFC8734CCE}" destId="{E540E1E5-3190-4D7A-924E-F3721DD42C80}" srcOrd="1" destOrd="0" presId="urn:microsoft.com/office/officeart/2008/layout/PictureStrips"/>
    <dgm:cxn modelId="{E0B255FA-050F-4BD3-B344-E9803AAC12A7}" type="presParOf" srcId="{9C927FE2-659C-4ADB-99F5-03AF78EC645E}" destId="{2912C659-E08D-401E-8A66-DDB4396530B6}" srcOrd="3" destOrd="0" presId="urn:microsoft.com/office/officeart/2008/layout/PictureStrips"/>
    <dgm:cxn modelId="{3A4F4FAD-1B9F-459F-9C1E-C648E5503D5E}" type="presParOf" srcId="{9C927FE2-659C-4ADB-99F5-03AF78EC645E}" destId="{66530A49-FB05-40F7-AE57-E43CACC0BED1}" srcOrd="4" destOrd="0" presId="urn:microsoft.com/office/officeart/2008/layout/PictureStrips"/>
    <dgm:cxn modelId="{FF81353D-E434-4728-8AFD-6140BE354469}" type="presParOf" srcId="{66530A49-FB05-40F7-AE57-E43CACC0BED1}" destId="{DDC636F0-514D-4C8C-930F-9577741FD626}" srcOrd="0" destOrd="0" presId="urn:microsoft.com/office/officeart/2008/layout/PictureStrips"/>
    <dgm:cxn modelId="{5D3DAA1D-0058-40D5-916A-3EFE7B79CD52}" type="presParOf" srcId="{66530A49-FB05-40F7-AE57-E43CACC0BED1}" destId="{D49C84B4-3214-4976-9075-25A998075DEC}" srcOrd="1" destOrd="0" presId="urn:microsoft.com/office/officeart/2008/layout/PictureStrips"/>
    <dgm:cxn modelId="{5FFD940B-BE2C-4DF4-B020-BDC2E70121A1}" type="presParOf" srcId="{9C927FE2-659C-4ADB-99F5-03AF78EC645E}" destId="{B23531D5-7370-43E1-84AB-6D5B2500C70C}" srcOrd="5" destOrd="0" presId="urn:microsoft.com/office/officeart/2008/layout/PictureStrips"/>
    <dgm:cxn modelId="{6DA65883-A17F-4836-A6AF-B0730E0DAD08}" type="presParOf" srcId="{9C927FE2-659C-4ADB-99F5-03AF78EC645E}" destId="{BE1C616F-EECF-46F2-ABCA-2EA12EAAC7CB}" srcOrd="6" destOrd="0" presId="urn:microsoft.com/office/officeart/2008/layout/PictureStrips"/>
    <dgm:cxn modelId="{C4ACBAA0-B23B-42A7-A7F8-5C80F27AA486}" type="presParOf" srcId="{BE1C616F-EECF-46F2-ABCA-2EA12EAAC7CB}" destId="{82AE5652-964E-4882-9A6E-14162D33676A}" srcOrd="0" destOrd="0" presId="urn:microsoft.com/office/officeart/2008/layout/PictureStrips"/>
    <dgm:cxn modelId="{41355243-158B-40BF-9EB1-A5882A833AED}" type="presParOf" srcId="{BE1C616F-EECF-46F2-ABCA-2EA12EAAC7CB}" destId="{2791BD4B-45C4-475B-BA3B-BD42E0FDD98C}" srcOrd="1" destOrd="0" presId="urn:microsoft.com/office/officeart/2008/layout/PictureStrips"/>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B804FF8-9A50-4C4C-A653-7D234E1788FF}">
      <dsp:nvSpPr>
        <dsp:cNvPr id="0" name=""/>
        <dsp:cNvSpPr/>
      </dsp:nvSpPr>
      <dsp:spPr>
        <a:xfrm>
          <a:off x="496887" y="0"/>
          <a:ext cx="3187700" cy="1275080"/>
        </a:xfrm>
        <a:prstGeom prst="leftRightRibb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295838-9029-4CD1-95F7-745580BB313C}">
      <dsp:nvSpPr>
        <dsp:cNvPr id="0" name=""/>
        <dsp:cNvSpPr/>
      </dsp:nvSpPr>
      <dsp:spPr>
        <a:xfrm>
          <a:off x="879411" y="223138"/>
          <a:ext cx="1051940" cy="62478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92456" rIns="0" bIns="99060" numCol="1" spcCol="1270" anchor="ctr" anchorCtr="0">
          <a:noAutofit/>
        </a:bodyPr>
        <a:lstStyle/>
        <a:p>
          <a:pPr lvl="0" algn="ctr" defTabSz="1155700">
            <a:lnSpc>
              <a:spcPct val="100000"/>
            </a:lnSpc>
            <a:spcBef>
              <a:spcPct val="0"/>
            </a:spcBef>
            <a:spcAft>
              <a:spcPct val="35000"/>
            </a:spcAft>
          </a:pPr>
          <a:r>
            <a:rPr lang="zh-CN" altLang="en-US" sz="2600" kern="1200"/>
            <a:t>仓储</a:t>
          </a:r>
        </a:p>
      </dsp:txBody>
      <dsp:txXfrm>
        <a:off x="879411" y="223138"/>
        <a:ext cx="1051940" cy="624789"/>
      </dsp:txXfrm>
    </dsp:sp>
    <dsp:sp modelId="{1AEED5F8-C663-4502-98D9-5D1EE09EF4C1}">
      <dsp:nvSpPr>
        <dsp:cNvPr id="0" name=""/>
        <dsp:cNvSpPr/>
      </dsp:nvSpPr>
      <dsp:spPr>
        <a:xfrm>
          <a:off x="2090737" y="427151"/>
          <a:ext cx="1243203" cy="62478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92456" rIns="0" bIns="99060" numCol="1" spcCol="1270" anchor="ctr" anchorCtr="0">
          <a:noAutofit/>
        </a:bodyPr>
        <a:lstStyle/>
        <a:p>
          <a:pPr lvl="0" algn="ctr" defTabSz="1155700">
            <a:lnSpc>
              <a:spcPct val="100000"/>
            </a:lnSpc>
            <a:spcBef>
              <a:spcPct val="0"/>
            </a:spcBef>
            <a:spcAft>
              <a:spcPct val="35000"/>
            </a:spcAft>
          </a:pPr>
          <a:r>
            <a:rPr lang="zh-CN" altLang="en-US" sz="2600" kern="1200"/>
            <a:t>加工</a:t>
          </a:r>
        </a:p>
      </dsp:txBody>
      <dsp:txXfrm>
        <a:off x="2090737" y="427151"/>
        <a:ext cx="1243203" cy="624789"/>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456D569-7540-4FBC-B90C-1770E4C61F86}">
      <dsp:nvSpPr>
        <dsp:cNvPr id="0" name=""/>
        <dsp:cNvSpPr/>
      </dsp:nvSpPr>
      <dsp:spPr>
        <a:xfrm>
          <a:off x="129301" y="206882"/>
          <a:ext cx="0" cy="1861947"/>
        </a:xfrm>
        <a:prstGeom prst="line">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C147CC18-9855-4B23-AB85-29005354F6EA}">
      <dsp:nvSpPr>
        <dsp:cNvPr id="0" name=""/>
        <dsp:cNvSpPr/>
      </dsp:nvSpPr>
      <dsp:spPr>
        <a:xfrm>
          <a:off x="181022" y="268947"/>
          <a:ext cx="979280" cy="837876"/>
        </a:xfrm>
        <a:prstGeom prst="rect">
          <a:avLst/>
        </a:prstGeom>
        <a:blipFill>
          <a:blip xmlns:r="http://schemas.openxmlformats.org/officeDocument/2006/relationships" r:embed="rId1"/>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DC4B2DEF-74DD-496C-AF32-DA01F181770E}">
      <dsp:nvSpPr>
        <dsp:cNvPr id="0" name=""/>
        <dsp:cNvSpPr/>
      </dsp:nvSpPr>
      <dsp:spPr>
        <a:xfrm>
          <a:off x="181022" y="1106824"/>
          <a:ext cx="979280" cy="962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lvl="0" algn="l" defTabSz="400050">
            <a:lnSpc>
              <a:spcPct val="100000"/>
            </a:lnSpc>
            <a:spcBef>
              <a:spcPct val="0"/>
            </a:spcBef>
            <a:spcAft>
              <a:spcPct val="35000"/>
            </a:spcAft>
          </a:pPr>
          <a:r>
            <a:rPr lang="en-US" altLang="zh-CN" sz="900" kern="1200"/>
            <a:t>1</a:t>
          </a:r>
          <a:r>
            <a:rPr lang="zh-CN" altLang="en-US" sz="900" kern="1200"/>
            <a:t>、加工单管理</a:t>
          </a:r>
        </a:p>
        <a:p>
          <a:pPr lvl="0" algn="l" defTabSz="400050">
            <a:lnSpc>
              <a:spcPct val="100000"/>
            </a:lnSpc>
            <a:spcBef>
              <a:spcPct val="0"/>
            </a:spcBef>
            <a:spcAft>
              <a:spcPct val="35000"/>
            </a:spcAft>
          </a:pPr>
          <a:r>
            <a:rPr lang="en-US" altLang="zh-CN" sz="900" kern="1200"/>
            <a:t>2</a:t>
          </a:r>
          <a:r>
            <a:rPr lang="zh-CN" altLang="en-US" sz="900" kern="1200"/>
            <a:t>、任务调度</a:t>
          </a:r>
        </a:p>
        <a:p>
          <a:pPr lvl="0" algn="l" defTabSz="400050">
            <a:lnSpc>
              <a:spcPct val="100000"/>
            </a:lnSpc>
            <a:spcBef>
              <a:spcPct val="0"/>
            </a:spcBef>
            <a:spcAft>
              <a:spcPct val="35000"/>
            </a:spcAft>
          </a:pPr>
          <a:r>
            <a:rPr lang="en-US" altLang="zh-CN" sz="900" kern="1200"/>
            <a:t>3</a:t>
          </a:r>
          <a:r>
            <a:rPr lang="zh-CN" altLang="en-US" sz="900" kern="1200"/>
            <a:t>、任务模板管理</a:t>
          </a:r>
        </a:p>
      </dsp:txBody>
      <dsp:txXfrm>
        <a:off x="181022" y="1106824"/>
        <a:ext cx="979280" cy="962005"/>
      </dsp:txXfrm>
    </dsp:sp>
    <dsp:sp modelId="{2BF1A3BA-F64E-4D02-87D4-0195CE60F7E0}">
      <dsp:nvSpPr>
        <dsp:cNvPr id="0" name=""/>
        <dsp:cNvSpPr/>
      </dsp:nvSpPr>
      <dsp:spPr>
        <a:xfrm>
          <a:off x="129301" y="0"/>
          <a:ext cx="1034415" cy="206883"/>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lvl="0" algn="ctr" defTabSz="400050">
            <a:lnSpc>
              <a:spcPct val="100000"/>
            </a:lnSpc>
            <a:spcBef>
              <a:spcPct val="0"/>
            </a:spcBef>
            <a:spcAft>
              <a:spcPct val="35000"/>
            </a:spcAft>
          </a:pPr>
          <a:r>
            <a:rPr lang="zh-CN" altLang="en-US" sz="900" kern="1200"/>
            <a:t>加工管理</a:t>
          </a:r>
        </a:p>
      </dsp:txBody>
      <dsp:txXfrm>
        <a:off x="129301" y="0"/>
        <a:ext cx="1034415" cy="206883"/>
      </dsp:txXfrm>
    </dsp:sp>
    <dsp:sp modelId="{B4B73ABF-C001-4FED-9860-0325D5EB9315}">
      <dsp:nvSpPr>
        <dsp:cNvPr id="0" name=""/>
        <dsp:cNvSpPr/>
      </dsp:nvSpPr>
      <dsp:spPr>
        <a:xfrm>
          <a:off x="1422320" y="206882"/>
          <a:ext cx="0" cy="1861947"/>
        </a:xfrm>
        <a:prstGeom prst="line">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A7D5A95A-2A5D-4C0C-A49C-E19D86A6C873}">
      <dsp:nvSpPr>
        <dsp:cNvPr id="0" name=""/>
        <dsp:cNvSpPr/>
      </dsp:nvSpPr>
      <dsp:spPr>
        <a:xfrm>
          <a:off x="1474041" y="268947"/>
          <a:ext cx="979280" cy="837876"/>
        </a:xfrm>
        <a:prstGeom prst="rect">
          <a:avLst/>
        </a:prstGeom>
        <a:blipFill>
          <a:blip xmlns:r="http://schemas.openxmlformats.org/officeDocument/2006/relationships" r:embed="rId2"/>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40C2921C-94EB-458F-95D9-66B7670CB658}">
      <dsp:nvSpPr>
        <dsp:cNvPr id="0" name=""/>
        <dsp:cNvSpPr/>
      </dsp:nvSpPr>
      <dsp:spPr>
        <a:xfrm>
          <a:off x="1474041" y="1106824"/>
          <a:ext cx="979280" cy="962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lvl="0" algn="l" defTabSz="400050">
            <a:lnSpc>
              <a:spcPct val="100000"/>
            </a:lnSpc>
            <a:spcBef>
              <a:spcPct val="0"/>
            </a:spcBef>
            <a:spcAft>
              <a:spcPct val="35000"/>
            </a:spcAft>
          </a:pPr>
          <a:r>
            <a:rPr lang="en-US" altLang="zh-CN" sz="900" kern="1200"/>
            <a:t>1</a:t>
          </a:r>
          <a:r>
            <a:rPr lang="zh-CN" altLang="en-US" sz="900" kern="1200"/>
            <a:t>、点工单管理</a:t>
          </a:r>
        </a:p>
        <a:p>
          <a:pPr lvl="0" algn="l" defTabSz="400050">
            <a:lnSpc>
              <a:spcPct val="100000"/>
            </a:lnSpc>
            <a:spcBef>
              <a:spcPct val="0"/>
            </a:spcBef>
            <a:spcAft>
              <a:spcPct val="35000"/>
            </a:spcAft>
          </a:pPr>
          <a:r>
            <a:rPr lang="en-US" altLang="zh-CN" sz="900" kern="1200"/>
            <a:t>2</a:t>
          </a:r>
          <a:r>
            <a:rPr lang="zh-CN" altLang="en-US" sz="900" kern="1200"/>
            <a:t>、工时管理</a:t>
          </a:r>
        </a:p>
        <a:p>
          <a:pPr lvl="0" algn="l" defTabSz="400050">
            <a:lnSpc>
              <a:spcPct val="100000"/>
            </a:lnSpc>
            <a:spcBef>
              <a:spcPct val="0"/>
            </a:spcBef>
            <a:spcAft>
              <a:spcPct val="35000"/>
            </a:spcAft>
          </a:pPr>
          <a:r>
            <a:rPr lang="en-US" altLang="zh-CN" sz="900" kern="1200"/>
            <a:t>3</a:t>
          </a:r>
          <a:r>
            <a:rPr lang="zh-CN" altLang="en-US" sz="900" kern="1200"/>
            <a:t>、用工统计</a:t>
          </a:r>
        </a:p>
      </dsp:txBody>
      <dsp:txXfrm>
        <a:off x="1474041" y="1106824"/>
        <a:ext cx="979280" cy="962005"/>
      </dsp:txXfrm>
    </dsp:sp>
    <dsp:sp modelId="{DC1EB6D8-D450-41B4-B10F-BCFA41C05E46}">
      <dsp:nvSpPr>
        <dsp:cNvPr id="0" name=""/>
        <dsp:cNvSpPr/>
      </dsp:nvSpPr>
      <dsp:spPr>
        <a:xfrm>
          <a:off x="1422320" y="0"/>
          <a:ext cx="1034415" cy="206883"/>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lvl="0" algn="ctr" defTabSz="400050">
            <a:lnSpc>
              <a:spcPct val="100000"/>
            </a:lnSpc>
            <a:spcBef>
              <a:spcPct val="0"/>
            </a:spcBef>
            <a:spcAft>
              <a:spcPct val="35000"/>
            </a:spcAft>
          </a:pPr>
          <a:r>
            <a:rPr lang="zh-CN" altLang="en-US" sz="900" kern="1200"/>
            <a:t>用工管理</a:t>
          </a:r>
        </a:p>
      </dsp:txBody>
      <dsp:txXfrm>
        <a:off x="1422320" y="0"/>
        <a:ext cx="1034415" cy="206883"/>
      </dsp:txXfrm>
    </dsp:sp>
    <dsp:sp modelId="{CDE477EB-424B-401F-AADE-0A7E375B8FDE}">
      <dsp:nvSpPr>
        <dsp:cNvPr id="0" name=""/>
        <dsp:cNvSpPr/>
      </dsp:nvSpPr>
      <dsp:spPr>
        <a:xfrm>
          <a:off x="2715339" y="206882"/>
          <a:ext cx="0" cy="1861947"/>
        </a:xfrm>
        <a:prstGeom prst="line">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EDD9E1E6-7428-4508-9E84-A391C0390323}">
      <dsp:nvSpPr>
        <dsp:cNvPr id="0" name=""/>
        <dsp:cNvSpPr/>
      </dsp:nvSpPr>
      <dsp:spPr>
        <a:xfrm>
          <a:off x="2767060" y="268947"/>
          <a:ext cx="979280" cy="837876"/>
        </a:xfrm>
        <a:prstGeom prst="rect">
          <a:avLst/>
        </a:prstGeom>
        <a:blipFill>
          <a:blip xmlns:r="http://schemas.openxmlformats.org/officeDocument/2006/relationships" r:embed="rId3"/>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5D3AA986-71DC-478D-AE5A-AED8D39AF7B8}">
      <dsp:nvSpPr>
        <dsp:cNvPr id="0" name=""/>
        <dsp:cNvSpPr/>
      </dsp:nvSpPr>
      <dsp:spPr>
        <a:xfrm>
          <a:off x="2767060" y="1106824"/>
          <a:ext cx="979280" cy="962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lvl="0" algn="l" defTabSz="400050">
            <a:lnSpc>
              <a:spcPct val="100000"/>
            </a:lnSpc>
            <a:spcBef>
              <a:spcPct val="0"/>
            </a:spcBef>
            <a:spcAft>
              <a:spcPct val="35000"/>
            </a:spcAft>
          </a:pPr>
          <a:r>
            <a:rPr lang="en-US" altLang="zh-CN" sz="900" kern="1200"/>
            <a:t>1</a:t>
          </a:r>
          <a:r>
            <a:rPr lang="zh-CN" altLang="en-US" sz="900" kern="1200"/>
            <a:t>、加工统计</a:t>
          </a:r>
        </a:p>
        <a:p>
          <a:pPr lvl="0" algn="l" defTabSz="400050">
            <a:lnSpc>
              <a:spcPct val="100000"/>
            </a:lnSpc>
            <a:spcBef>
              <a:spcPct val="0"/>
            </a:spcBef>
            <a:spcAft>
              <a:spcPct val="35000"/>
            </a:spcAft>
          </a:pPr>
          <a:r>
            <a:rPr lang="en-US" altLang="zh-CN" sz="900" kern="1200"/>
            <a:t>2</a:t>
          </a:r>
          <a:r>
            <a:rPr lang="zh-CN" altLang="en-US" sz="900" kern="1200"/>
            <a:t>、加工跟踪</a:t>
          </a:r>
        </a:p>
        <a:p>
          <a:pPr lvl="0" algn="l" defTabSz="400050">
            <a:lnSpc>
              <a:spcPct val="100000"/>
            </a:lnSpc>
            <a:spcBef>
              <a:spcPct val="0"/>
            </a:spcBef>
            <a:spcAft>
              <a:spcPct val="35000"/>
            </a:spcAft>
          </a:pPr>
          <a:r>
            <a:rPr lang="en-US" altLang="zh-CN" sz="900" kern="1200"/>
            <a:t>3</a:t>
          </a:r>
          <a:r>
            <a:rPr lang="zh-CN" altLang="en-US" sz="900" kern="1200"/>
            <a:t>、绩效分析</a:t>
          </a:r>
        </a:p>
        <a:p>
          <a:pPr lvl="0" algn="l" defTabSz="400050">
            <a:lnSpc>
              <a:spcPct val="100000"/>
            </a:lnSpc>
            <a:spcBef>
              <a:spcPct val="0"/>
            </a:spcBef>
            <a:spcAft>
              <a:spcPct val="35000"/>
            </a:spcAft>
          </a:pPr>
          <a:r>
            <a:rPr lang="en-US" altLang="zh-CN" sz="900" kern="1200"/>
            <a:t>4</a:t>
          </a:r>
          <a:r>
            <a:rPr lang="zh-CN" altLang="en-US" sz="900" kern="1200"/>
            <a:t>、数据采集</a:t>
          </a:r>
          <a:endParaRPr lang="en-US" altLang="zh-CN" sz="900" kern="1200"/>
        </a:p>
      </dsp:txBody>
      <dsp:txXfrm>
        <a:off x="2767060" y="1106824"/>
        <a:ext cx="979280" cy="962005"/>
      </dsp:txXfrm>
    </dsp:sp>
    <dsp:sp modelId="{172218BC-30C4-44D0-AC2C-B197B98FFBE9}">
      <dsp:nvSpPr>
        <dsp:cNvPr id="0" name=""/>
        <dsp:cNvSpPr/>
      </dsp:nvSpPr>
      <dsp:spPr>
        <a:xfrm>
          <a:off x="2715339" y="0"/>
          <a:ext cx="1034415" cy="206883"/>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lvl="0" algn="ctr" defTabSz="400050">
            <a:lnSpc>
              <a:spcPct val="100000"/>
            </a:lnSpc>
            <a:spcBef>
              <a:spcPct val="0"/>
            </a:spcBef>
            <a:spcAft>
              <a:spcPct val="35000"/>
            </a:spcAft>
          </a:pPr>
          <a:r>
            <a:rPr lang="zh-CN" altLang="en-US" sz="900" kern="1200"/>
            <a:t>统计反馈</a:t>
          </a:r>
        </a:p>
      </dsp:txBody>
      <dsp:txXfrm>
        <a:off x="2715339" y="0"/>
        <a:ext cx="1034415" cy="206883"/>
      </dsp:txXfrm>
    </dsp:sp>
    <dsp:sp modelId="{095BDBF7-E054-44B8-B7D9-4DDC12AEAB2F}">
      <dsp:nvSpPr>
        <dsp:cNvPr id="0" name=""/>
        <dsp:cNvSpPr/>
      </dsp:nvSpPr>
      <dsp:spPr>
        <a:xfrm>
          <a:off x="4008358" y="206882"/>
          <a:ext cx="0" cy="1861947"/>
        </a:xfrm>
        <a:prstGeom prst="line">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81CED5FC-CA96-4644-99C9-7E122807B8C9}">
      <dsp:nvSpPr>
        <dsp:cNvPr id="0" name=""/>
        <dsp:cNvSpPr/>
      </dsp:nvSpPr>
      <dsp:spPr>
        <a:xfrm>
          <a:off x="4060078" y="268947"/>
          <a:ext cx="979280" cy="837876"/>
        </a:xfrm>
        <a:prstGeom prst="rect">
          <a:avLst/>
        </a:prstGeom>
        <a:blipFill>
          <a:blip xmlns:r="http://schemas.openxmlformats.org/officeDocument/2006/relationships" r:embed="rId4"/>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844D4849-849A-44AD-A2CC-AA70C1B12806}">
      <dsp:nvSpPr>
        <dsp:cNvPr id="0" name=""/>
        <dsp:cNvSpPr/>
      </dsp:nvSpPr>
      <dsp:spPr>
        <a:xfrm>
          <a:off x="4060078" y="1106824"/>
          <a:ext cx="979280" cy="962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lvl="0" algn="l" defTabSz="400050">
            <a:lnSpc>
              <a:spcPct val="100000"/>
            </a:lnSpc>
            <a:spcBef>
              <a:spcPct val="0"/>
            </a:spcBef>
            <a:spcAft>
              <a:spcPct val="15000"/>
            </a:spcAft>
          </a:pPr>
          <a:r>
            <a:rPr lang="en-US" sz="900" kern="1200"/>
            <a:t>1</a:t>
          </a:r>
          <a:r>
            <a:rPr lang="zh-CN" altLang="en-US" sz="900" kern="1200"/>
            <a:t>、看板管理</a:t>
          </a:r>
        </a:p>
        <a:p>
          <a:pPr lvl="0" algn="l" defTabSz="400050">
            <a:lnSpc>
              <a:spcPct val="100000"/>
            </a:lnSpc>
            <a:spcBef>
              <a:spcPct val="0"/>
            </a:spcBef>
            <a:spcAft>
              <a:spcPct val="15000"/>
            </a:spcAft>
          </a:pPr>
          <a:r>
            <a:rPr lang="en-US" altLang="zh-CN" sz="900" kern="1200"/>
            <a:t>2</a:t>
          </a:r>
          <a:r>
            <a:rPr lang="zh-CN" altLang="en-US" sz="900" kern="1200"/>
            <a:t>、看板库管理</a:t>
          </a:r>
        </a:p>
        <a:p>
          <a:pPr lvl="0" algn="l" defTabSz="400050">
            <a:lnSpc>
              <a:spcPct val="100000"/>
            </a:lnSpc>
            <a:spcBef>
              <a:spcPct val="0"/>
            </a:spcBef>
            <a:spcAft>
              <a:spcPct val="15000"/>
            </a:spcAft>
          </a:pPr>
          <a:r>
            <a:rPr lang="en-US" altLang="zh-CN" sz="900" kern="1200"/>
            <a:t>3</a:t>
          </a:r>
          <a:r>
            <a:rPr lang="zh-CN" altLang="en-US" sz="900" kern="1200"/>
            <a:t>、节目编播管理</a:t>
          </a:r>
        </a:p>
        <a:p>
          <a:pPr lvl="0" algn="l" defTabSz="400050">
            <a:lnSpc>
              <a:spcPct val="100000"/>
            </a:lnSpc>
            <a:spcBef>
              <a:spcPct val="0"/>
            </a:spcBef>
            <a:spcAft>
              <a:spcPct val="15000"/>
            </a:spcAft>
          </a:pPr>
          <a:r>
            <a:rPr lang="en-US" altLang="zh-CN" sz="900" kern="1200"/>
            <a:t>4</a:t>
          </a:r>
          <a:r>
            <a:rPr lang="zh-CN" altLang="en-US" sz="900" kern="1200"/>
            <a:t>、数据接口</a:t>
          </a:r>
        </a:p>
        <a:p>
          <a:pPr lvl="0" algn="l" defTabSz="400050">
            <a:lnSpc>
              <a:spcPct val="100000"/>
            </a:lnSpc>
            <a:spcBef>
              <a:spcPct val="0"/>
            </a:spcBef>
            <a:spcAft>
              <a:spcPct val="15000"/>
            </a:spcAft>
          </a:pPr>
          <a:endParaRPr lang="zh-CN" altLang="en-US" sz="900" kern="1200"/>
        </a:p>
      </dsp:txBody>
      <dsp:txXfrm>
        <a:off x="4060078" y="1106824"/>
        <a:ext cx="979280" cy="962005"/>
      </dsp:txXfrm>
    </dsp:sp>
    <dsp:sp modelId="{CCE48B41-9132-47A5-AB8B-7B8A84964D5E}">
      <dsp:nvSpPr>
        <dsp:cNvPr id="0" name=""/>
        <dsp:cNvSpPr/>
      </dsp:nvSpPr>
      <dsp:spPr>
        <a:xfrm>
          <a:off x="4008358" y="0"/>
          <a:ext cx="1034415" cy="206883"/>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lvl="0" algn="ctr" defTabSz="400050">
            <a:lnSpc>
              <a:spcPct val="100000"/>
            </a:lnSpc>
            <a:spcBef>
              <a:spcPct val="0"/>
            </a:spcBef>
            <a:spcAft>
              <a:spcPct val="35000"/>
            </a:spcAft>
          </a:pPr>
          <a:r>
            <a:rPr lang="zh-CN" sz="900" kern="1200"/>
            <a:t>看板管理</a:t>
          </a:r>
        </a:p>
      </dsp:txBody>
      <dsp:txXfrm>
        <a:off x="4008358" y="0"/>
        <a:ext cx="1034415" cy="206883"/>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456D569-7540-4FBC-B90C-1770E4C61F86}">
      <dsp:nvSpPr>
        <dsp:cNvPr id="0" name=""/>
        <dsp:cNvSpPr/>
      </dsp:nvSpPr>
      <dsp:spPr>
        <a:xfrm>
          <a:off x="129301" y="206882"/>
          <a:ext cx="0" cy="1861947"/>
        </a:xfrm>
        <a:prstGeom prst="line">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C147CC18-9855-4B23-AB85-29005354F6EA}">
      <dsp:nvSpPr>
        <dsp:cNvPr id="0" name=""/>
        <dsp:cNvSpPr/>
      </dsp:nvSpPr>
      <dsp:spPr>
        <a:xfrm>
          <a:off x="181022" y="268947"/>
          <a:ext cx="979280" cy="837876"/>
        </a:xfrm>
        <a:prstGeom prst="rect">
          <a:avLst/>
        </a:prstGeom>
        <a:blipFill>
          <a:blip xmlns:r="http://schemas.openxmlformats.org/officeDocument/2006/relationships" r:embed="rId1"/>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DC4B2DEF-74DD-496C-AF32-DA01F181770E}">
      <dsp:nvSpPr>
        <dsp:cNvPr id="0" name=""/>
        <dsp:cNvSpPr/>
      </dsp:nvSpPr>
      <dsp:spPr>
        <a:xfrm>
          <a:off x="181022" y="1106824"/>
          <a:ext cx="979280" cy="962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t" anchorCtr="0">
          <a:noAutofit/>
        </a:bodyPr>
        <a:lstStyle/>
        <a:p>
          <a:pPr lvl="0" algn="l" defTabSz="444500">
            <a:lnSpc>
              <a:spcPct val="100000"/>
            </a:lnSpc>
            <a:spcBef>
              <a:spcPct val="0"/>
            </a:spcBef>
            <a:spcAft>
              <a:spcPct val="35000"/>
            </a:spcAft>
          </a:pPr>
          <a:r>
            <a:rPr lang="en-US" altLang="zh-CN" sz="1000" kern="1200"/>
            <a:t>1</a:t>
          </a:r>
          <a:r>
            <a:rPr lang="zh-CN" altLang="en-US" sz="1000" kern="1200"/>
            <a:t>、</a:t>
          </a:r>
          <a:r>
            <a:rPr lang="zh-CN" sz="1000" kern="1200"/>
            <a:t>入园通知</a:t>
          </a:r>
        </a:p>
        <a:p>
          <a:pPr lvl="0" algn="l" defTabSz="444500">
            <a:lnSpc>
              <a:spcPct val="100000"/>
            </a:lnSpc>
            <a:spcBef>
              <a:spcPct val="0"/>
            </a:spcBef>
            <a:spcAft>
              <a:spcPct val="35000"/>
            </a:spcAft>
          </a:pPr>
          <a:r>
            <a:rPr lang="en-US" altLang="zh-CN" sz="1000" kern="1200"/>
            <a:t>2</a:t>
          </a:r>
          <a:r>
            <a:rPr lang="zh-CN" altLang="en-US" sz="1000" kern="1200"/>
            <a:t>、入园引导</a:t>
          </a:r>
        </a:p>
        <a:p>
          <a:pPr lvl="0" algn="l" defTabSz="444500">
            <a:lnSpc>
              <a:spcPct val="100000"/>
            </a:lnSpc>
            <a:spcBef>
              <a:spcPct val="0"/>
            </a:spcBef>
            <a:spcAft>
              <a:spcPct val="35000"/>
            </a:spcAft>
          </a:pPr>
          <a:r>
            <a:rPr lang="en-US" altLang="zh-CN" sz="1000" kern="1200"/>
            <a:t>3</a:t>
          </a:r>
          <a:r>
            <a:rPr lang="zh-CN" altLang="en-US" sz="1000" kern="1200"/>
            <a:t>、出园管理</a:t>
          </a:r>
        </a:p>
        <a:p>
          <a:pPr lvl="0" algn="l" defTabSz="444500">
            <a:lnSpc>
              <a:spcPct val="100000"/>
            </a:lnSpc>
            <a:spcBef>
              <a:spcPct val="0"/>
            </a:spcBef>
            <a:spcAft>
              <a:spcPct val="35000"/>
            </a:spcAft>
          </a:pPr>
          <a:endParaRPr lang="zh-CN" altLang="en-US" sz="1000" kern="1200"/>
        </a:p>
      </dsp:txBody>
      <dsp:txXfrm>
        <a:off x="181022" y="1106824"/>
        <a:ext cx="979280" cy="962005"/>
      </dsp:txXfrm>
    </dsp:sp>
    <dsp:sp modelId="{2BF1A3BA-F64E-4D02-87D4-0195CE60F7E0}">
      <dsp:nvSpPr>
        <dsp:cNvPr id="0" name=""/>
        <dsp:cNvSpPr/>
      </dsp:nvSpPr>
      <dsp:spPr>
        <a:xfrm>
          <a:off x="129301" y="0"/>
          <a:ext cx="1034415" cy="206883"/>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lvl="0" algn="ctr" defTabSz="400050">
            <a:lnSpc>
              <a:spcPct val="100000"/>
            </a:lnSpc>
            <a:spcBef>
              <a:spcPct val="0"/>
            </a:spcBef>
            <a:spcAft>
              <a:spcPct val="35000"/>
            </a:spcAft>
          </a:pPr>
          <a:r>
            <a:rPr lang="zh-CN" altLang="en-US" sz="900" kern="1200"/>
            <a:t>出入园管理</a:t>
          </a:r>
        </a:p>
      </dsp:txBody>
      <dsp:txXfrm>
        <a:off x="129301" y="0"/>
        <a:ext cx="1034415" cy="206883"/>
      </dsp:txXfrm>
    </dsp:sp>
    <dsp:sp modelId="{B4B73ABF-C001-4FED-9860-0325D5EB9315}">
      <dsp:nvSpPr>
        <dsp:cNvPr id="0" name=""/>
        <dsp:cNvSpPr/>
      </dsp:nvSpPr>
      <dsp:spPr>
        <a:xfrm>
          <a:off x="1422320" y="206882"/>
          <a:ext cx="0" cy="1861947"/>
        </a:xfrm>
        <a:prstGeom prst="line">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A7D5A95A-2A5D-4C0C-A49C-E19D86A6C873}">
      <dsp:nvSpPr>
        <dsp:cNvPr id="0" name=""/>
        <dsp:cNvSpPr/>
      </dsp:nvSpPr>
      <dsp:spPr>
        <a:xfrm>
          <a:off x="1474041" y="268947"/>
          <a:ext cx="979280" cy="837876"/>
        </a:xfrm>
        <a:prstGeom prst="rect">
          <a:avLst/>
        </a:prstGeom>
        <a:blipFill>
          <a:blip xmlns:r="http://schemas.openxmlformats.org/officeDocument/2006/relationships" r:embed="rId2"/>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40C2921C-94EB-458F-95D9-66B7670CB658}">
      <dsp:nvSpPr>
        <dsp:cNvPr id="0" name=""/>
        <dsp:cNvSpPr/>
      </dsp:nvSpPr>
      <dsp:spPr>
        <a:xfrm>
          <a:off x="1474041" y="1106824"/>
          <a:ext cx="979280" cy="962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t" anchorCtr="0">
          <a:noAutofit/>
        </a:bodyPr>
        <a:lstStyle/>
        <a:p>
          <a:pPr lvl="0" algn="l" defTabSz="444500">
            <a:lnSpc>
              <a:spcPct val="100000"/>
            </a:lnSpc>
            <a:spcBef>
              <a:spcPct val="0"/>
            </a:spcBef>
            <a:spcAft>
              <a:spcPct val="35000"/>
            </a:spcAft>
          </a:pPr>
          <a:r>
            <a:rPr lang="en-US" altLang="zh-CN" sz="1000" kern="1200"/>
            <a:t>1</a:t>
          </a:r>
          <a:r>
            <a:rPr lang="zh-CN" altLang="en-US" sz="1000" kern="1200"/>
            <a:t>、任务调度</a:t>
          </a:r>
        </a:p>
        <a:p>
          <a:pPr lvl="0" algn="l" defTabSz="444500">
            <a:lnSpc>
              <a:spcPct val="100000"/>
            </a:lnSpc>
            <a:spcBef>
              <a:spcPct val="0"/>
            </a:spcBef>
            <a:spcAft>
              <a:spcPct val="35000"/>
            </a:spcAft>
          </a:pPr>
          <a:r>
            <a:rPr lang="en-US" altLang="zh-CN" sz="1000" kern="1200"/>
            <a:t>2</a:t>
          </a:r>
          <a:r>
            <a:rPr lang="zh-CN" altLang="en-US" sz="1000" kern="1200"/>
            <a:t>、任务推送</a:t>
          </a:r>
        </a:p>
        <a:p>
          <a:pPr lvl="0" algn="l" defTabSz="444500">
            <a:lnSpc>
              <a:spcPct val="100000"/>
            </a:lnSpc>
            <a:spcBef>
              <a:spcPct val="0"/>
            </a:spcBef>
            <a:spcAft>
              <a:spcPct val="35000"/>
            </a:spcAft>
          </a:pPr>
          <a:endParaRPr lang="zh-CN" altLang="en-US" sz="1000" kern="1200"/>
        </a:p>
      </dsp:txBody>
      <dsp:txXfrm>
        <a:off x="1474041" y="1106824"/>
        <a:ext cx="979280" cy="962005"/>
      </dsp:txXfrm>
    </dsp:sp>
    <dsp:sp modelId="{DC1EB6D8-D450-41B4-B10F-BCFA41C05E46}">
      <dsp:nvSpPr>
        <dsp:cNvPr id="0" name=""/>
        <dsp:cNvSpPr/>
      </dsp:nvSpPr>
      <dsp:spPr>
        <a:xfrm>
          <a:off x="1422320" y="0"/>
          <a:ext cx="1034415" cy="206883"/>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lvl="0" algn="ctr" defTabSz="400050">
            <a:lnSpc>
              <a:spcPct val="100000"/>
            </a:lnSpc>
            <a:spcBef>
              <a:spcPct val="0"/>
            </a:spcBef>
            <a:spcAft>
              <a:spcPct val="35000"/>
            </a:spcAft>
          </a:pPr>
          <a:r>
            <a:rPr lang="zh-CN" altLang="en-US" sz="900" kern="1200"/>
            <a:t>流程调度</a:t>
          </a:r>
        </a:p>
      </dsp:txBody>
      <dsp:txXfrm>
        <a:off x="1422320" y="0"/>
        <a:ext cx="1034415" cy="206883"/>
      </dsp:txXfrm>
    </dsp:sp>
    <dsp:sp modelId="{CDE477EB-424B-401F-AADE-0A7E375B8FDE}">
      <dsp:nvSpPr>
        <dsp:cNvPr id="0" name=""/>
        <dsp:cNvSpPr/>
      </dsp:nvSpPr>
      <dsp:spPr>
        <a:xfrm>
          <a:off x="2715339" y="206882"/>
          <a:ext cx="0" cy="1861947"/>
        </a:xfrm>
        <a:prstGeom prst="line">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EDD9E1E6-7428-4508-9E84-A391C0390323}">
      <dsp:nvSpPr>
        <dsp:cNvPr id="0" name=""/>
        <dsp:cNvSpPr/>
      </dsp:nvSpPr>
      <dsp:spPr>
        <a:xfrm>
          <a:off x="2767060" y="268947"/>
          <a:ext cx="979280" cy="837876"/>
        </a:xfrm>
        <a:prstGeom prst="rect">
          <a:avLst/>
        </a:prstGeom>
        <a:blipFill>
          <a:blip xmlns:r="http://schemas.openxmlformats.org/officeDocument/2006/relationships" r:embed="rId3"/>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5D3AA986-71DC-478D-AE5A-AED8D39AF7B8}">
      <dsp:nvSpPr>
        <dsp:cNvPr id="0" name=""/>
        <dsp:cNvSpPr/>
      </dsp:nvSpPr>
      <dsp:spPr>
        <a:xfrm>
          <a:off x="2767060" y="1106824"/>
          <a:ext cx="979280" cy="962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t" anchorCtr="0">
          <a:noAutofit/>
        </a:bodyPr>
        <a:lstStyle/>
        <a:p>
          <a:pPr lvl="0" algn="l" defTabSz="444500">
            <a:lnSpc>
              <a:spcPct val="100000"/>
            </a:lnSpc>
            <a:spcBef>
              <a:spcPct val="0"/>
            </a:spcBef>
            <a:spcAft>
              <a:spcPct val="35000"/>
            </a:spcAft>
          </a:pPr>
          <a:r>
            <a:rPr lang="en-US" altLang="zh-CN" sz="1000" kern="1200"/>
            <a:t>1</a:t>
          </a:r>
          <a:r>
            <a:rPr lang="zh-CN" altLang="en-US" sz="1000" kern="1200"/>
            <a:t>、</a:t>
          </a:r>
          <a:r>
            <a:rPr lang="zh-CN" sz="1000" kern="1200"/>
            <a:t>垛位图</a:t>
          </a:r>
        </a:p>
        <a:p>
          <a:pPr lvl="0" algn="l" defTabSz="444500">
            <a:lnSpc>
              <a:spcPct val="100000"/>
            </a:lnSpc>
            <a:spcBef>
              <a:spcPct val="0"/>
            </a:spcBef>
            <a:spcAft>
              <a:spcPct val="35000"/>
            </a:spcAft>
          </a:pPr>
          <a:r>
            <a:rPr lang="en-US" altLang="zh-CN" sz="1000" kern="1200"/>
            <a:t>2</a:t>
          </a:r>
          <a:r>
            <a:rPr lang="zh-CN" altLang="en-US" sz="1000" kern="1200"/>
            <a:t>、</a:t>
          </a:r>
          <a:r>
            <a:rPr lang="en-US" altLang="zh-CN" sz="1000" kern="1200"/>
            <a:t>NC</a:t>
          </a:r>
          <a:r>
            <a:rPr lang="zh-CN" altLang="en-US" sz="1000" kern="1200"/>
            <a:t>库存对接</a:t>
          </a:r>
        </a:p>
        <a:p>
          <a:pPr lvl="0" algn="l" defTabSz="444500">
            <a:lnSpc>
              <a:spcPct val="100000"/>
            </a:lnSpc>
            <a:spcBef>
              <a:spcPct val="0"/>
            </a:spcBef>
            <a:spcAft>
              <a:spcPct val="35000"/>
            </a:spcAft>
          </a:pPr>
          <a:r>
            <a:rPr lang="en-US" altLang="zh-CN" sz="1000" kern="1200"/>
            <a:t>3</a:t>
          </a:r>
          <a:r>
            <a:rPr lang="zh-CN" altLang="en-US" sz="1000" kern="1200"/>
            <a:t>、垛位流水</a:t>
          </a:r>
        </a:p>
        <a:p>
          <a:pPr lvl="0" algn="l" defTabSz="444500">
            <a:lnSpc>
              <a:spcPct val="100000"/>
            </a:lnSpc>
            <a:spcBef>
              <a:spcPct val="0"/>
            </a:spcBef>
            <a:spcAft>
              <a:spcPct val="35000"/>
            </a:spcAft>
          </a:pPr>
          <a:endParaRPr lang="zh-CN" altLang="en-US" sz="1000" kern="1200"/>
        </a:p>
      </dsp:txBody>
      <dsp:txXfrm>
        <a:off x="2767060" y="1106824"/>
        <a:ext cx="979280" cy="962005"/>
      </dsp:txXfrm>
    </dsp:sp>
    <dsp:sp modelId="{172218BC-30C4-44D0-AC2C-B197B98FFBE9}">
      <dsp:nvSpPr>
        <dsp:cNvPr id="0" name=""/>
        <dsp:cNvSpPr/>
      </dsp:nvSpPr>
      <dsp:spPr>
        <a:xfrm>
          <a:off x="2715339" y="0"/>
          <a:ext cx="1034415" cy="206883"/>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lvl="0" algn="ctr" defTabSz="400050">
            <a:lnSpc>
              <a:spcPct val="100000"/>
            </a:lnSpc>
            <a:spcBef>
              <a:spcPct val="0"/>
            </a:spcBef>
            <a:spcAft>
              <a:spcPct val="35000"/>
            </a:spcAft>
          </a:pPr>
          <a:r>
            <a:rPr lang="zh-CN" altLang="en-US" sz="900" kern="1200"/>
            <a:t>仓管定制</a:t>
          </a:r>
        </a:p>
      </dsp:txBody>
      <dsp:txXfrm>
        <a:off x="2715339" y="0"/>
        <a:ext cx="1034415" cy="206883"/>
      </dsp:txXfrm>
    </dsp:sp>
    <dsp:sp modelId="{095BDBF7-E054-44B8-B7D9-4DDC12AEAB2F}">
      <dsp:nvSpPr>
        <dsp:cNvPr id="0" name=""/>
        <dsp:cNvSpPr/>
      </dsp:nvSpPr>
      <dsp:spPr>
        <a:xfrm>
          <a:off x="4008358" y="206882"/>
          <a:ext cx="0" cy="1861947"/>
        </a:xfrm>
        <a:prstGeom prst="line">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81CED5FC-CA96-4644-99C9-7E122807B8C9}">
      <dsp:nvSpPr>
        <dsp:cNvPr id="0" name=""/>
        <dsp:cNvSpPr/>
      </dsp:nvSpPr>
      <dsp:spPr>
        <a:xfrm>
          <a:off x="4060078" y="268947"/>
          <a:ext cx="979280" cy="837876"/>
        </a:xfrm>
        <a:prstGeom prst="rect">
          <a:avLst/>
        </a:prstGeom>
        <a:blipFill>
          <a:blip xmlns:r="http://schemas.openxmlformats.org/officeDocument/2006/relationships" r:embed="rId4"/>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844D4849-849A-44AD-A2CC-AA70C1B12806}">
      <dsp:nvSpPr>
        <dsp:cNvPr id="0" name=""/>
        <dsp:cNvSpPr/>
      </dsp:nvSpPr>
      <dsp:spPr>
        <a:xfrm>
          <a:off x="4060078" y="1106824"/>
          <a:ext cx="979280" cy="962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t" anchorCtr="0">
          <a:noAutofit/>
        </a:bodyPr>
        <a:lstStyle/>
        <a:p>
          <a:pPr lvl="0" algn="l" defTabSz="444500">
            <a:lnSpc>
              <a:spcPct val="100000"/>
            </a:lnSpc>
            <a:spcBef>
              <a:spcPct val="0"/>
            </a:spcBef>
            <a:spcAft>
              <a:spcPct val="15000"/>
            </a:spcAft>
          </a:pPr>
          <a:r>
            <a:rPr lang="en-US" sz="1000" kern="1200"/>
            <a:t>1</a:t>
          </a:r>
          <a:r>
            <a:rPr lang="zh-CN" altLang="en-US" sz="1000" kern="1200"/>
            <a:t>、</a:t>
          </a:r>
          <a:r>
            <a:rPr lang="en-US" sz="1000" kern="1200"/>
            <a:t>NC</a:t>
          </a:r>
          <a:r>
            <a:rPr lang="zh-CN" altLang="en-US" sz="1000" kern="1200"/>
            <a:t>接口</a:t>
          </a:r>
        </a:p>
        <a:p>
          <a:pPr lvl="0" algn="l" defTabSz="444500">
            <a:lnSpc>
              <a:spcPct val="100000"/>
            </a:lnSpc>
            <a:spcBef>
              <a:spcPct val="0"/>
            </a:spcBef>
            <a:spcAft>
              <a:spcPct val="15000"/>
            </a:spcAft>
          </a:pPr>
          <a:r>
            <a:rPr lang="en-US" altLang="zh-CN" sz="1000" kern="1200"/>
            <a:t>2</a:t>
          </a:r>
          <a:r>
            <a:rPr lang="zh-CN" altLang="en-US" sz="1000" kern="1200"/>
            <a:t>、</a:t>
          </a:r>
          <a:r>
            <a:rPr lang="en-US" altLang="zh-CN" sz="1000" kern="1200"/>
            <a:t>Scada</a:t>
          </a:r>
          <a:r>
            <a:rPr lang="zh-CN" altLang="en-US" sz="1000" kern="1200"/>
            <a:t>接口</a:t>
          </a:r>
        </a:p>
        <a:p>
          <a:pPr lvl="0" algn="l" defTabSz="444500">
            <a:lnSpc>
              <a:spcPct val="100000"/>
            </a:lnSpc>
            <a:spcBef>
              <a:spcPct val="0"/>
            </a:spcBef>
            <a:spcAft>
              <a:spcPct val="15000"/>
            </a:spcAft>
          </a:pPr>
          <a:r>
            <a:rPr lang="en-US" altLang="zh-CN" sz="1000" kern="1200"/>
            <a:t>3</a:t>
          </a:r>
          <a:r>
            <a:rPr lang="zh-CN" altLang="en-US" sz="1000" kern="1200"/>
            <a:t>、第三方物流</a:t>
          </a:r>
        </a:p>
        <a:p>
          <a:pPr lvl="0" algn="l" defTabSz="444500">
            <a:lnSpc>
              <a:spcPct val="100000"/>
            </a:lnSpc>
            <a:spcBef>
              <a:spcPct val="0"/>
            </a:spcBef>
            <a:spcAft>
              <a:spcPct val="15000"/>
            </a:spcAft>
          </a:pPr>
          <a:endParaRPr lang="zh-CN" altLang="en-US" sz="1000" kern="1200"/>
        </a:p>
      </dsp:txBody>
      <dsp:txXfrm>
        <a:off x="4060078" y="1106824"/>
        <a:ext cx="979280" cy="962005"/>
      </dsp:txXfrm>
    </dsp:sp>
    <dsp:sp modelId="{CCE48B41-9132-47A5-AB8B-7B8A84964D5E}">
      <dsp:nvSpPr>
        <dsp:cNvPr id="0" name=""/>
        <dsp:cNvSpPr/>
      </dsp:nvSpPr>
      <dsp:spPr>
        <a:xfrm>
          <a:off x="4008358" y="0"/>
          <a:ext cx="1034415" cy="206883"/>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lvl="0" algn="ctr" defTabSz="400050">
            <a:lnSpc>
              <a:spcPct val="100000"/>
            </a:lnSpc>
            <a:spcBef>
              <a:spcPct val="0"/>
            </a:spcBef>
            <a:spcAft>
              <a:spcPct val="35000"/>
            </a:spcAft>
          </a:pPr>
          <a:r>
            <a:rPr lang="zh-CN" sz="900" kern="1200"/>
            <a:t>接口管理</a:t>
          </a:r>
        </a:p>
      </dsp:txBody>
      <dsp:txXfrm>
        <a:off x="4008358" y="0"/>
        <a:ext cx="1034415" cy="206883"/>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B58B044-31E5-4900-BEF2-0561C35E9287}">
      <dsp:nvSpPr>
        <dsp:cNvPr id="0" name=""/>
        <dsp:cNvSpPr/>
      </dsp:nvSpPr>
      <dsp:spPr>
        <a:xfrm>
          <a:off x="1039862" y="610927"/>
          <a:ext cx="1799567" cy="1799841"/>
        </a:xfrm>
        <a:prstGeom prst="circularArrow">
          <a:avLst>
            <a:gd name="adj1" fmla="val 10980"/>
            <a:gd name="adj2" fmla="val 1142322"/>
            <a:gd name="adj3" fmla="val 4500000"/>
            <a:gd name="adj4" fmla="val 10800000"/>
            <a:gd name="adj5" fmla="val 125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868A1768-D971-44A0-9296-883AA6C351ED}">
      <dsp:nvSpPr>
        <dsp:cNvPr id="0" name=""/>
        <dsp:cNvSpPr/>
      </dsp:nvSpPr>
      <dsp:spPr>
        <a:xfrm>
          <a:off x="1437626" y="1260724"/>
          <a:ext cx="999985" cy="499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533400">
            <a:lnSpc>
              <a:spcPct val="100000"/>
            </a:lnSpc>
            <a:spcBef>
              <a:spcPct val="0"/>
            </a:spcBef>
            <a:spcAft>
              <a:spcPct val="35000"/>
            </a:spcAft>
          </a:pPr>
          <a:r>
            <a:rPr lang="zh-CN" altLang="en-US" sz="1200" kern="1200"/>
            <a:t>安卓</a:t>
          </a:r>
          <a:r>
            <a:rPr lang="en-US" altLang="zh-CN" sz="1200" kern="1200"/>
            <a:t>APP</a:t>
          </a:r>
        </a:p>
      </dsp:txBody>
      <dsp:txXfrm>
        <a:off x="1437626" y="1260724"/>
        <a:ext cx="999985" cy="499872"/>
      </dsp:txXfrm>
    </dsp:sp>
    <dsp:sp modelId="{82F5C82C-3C8C-44AC-B495-DCAFE372B3B8}">
      <dsp:nvSpPr>
        <dsp:cNvPr id="0" name=""/>
        <dsp:cNvSpPr/>
      </dsp:nvSpPr>
      <dsp:spPr>
        <a:xfrm>
          <a:off x="540039" y="1645069"/>
          <a:ext cx="1799567" cy="1799841"/>
        </a:xfrm>
        <a:prstGeom prst="leftCircularArrow">
          <a:avLst>
            <a:gd name="adj1" fmla="val 10980"/>
            <a:gd name="adj2" fmla="val 1142322"/>
            <a:gd name="adj3" fmla="val 6300000"/>
            <a:gd name="adj4" fmla="val 18900000"/>
            <a:gd name="adj5" fmla="val 12500"/>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A51B79B2-94EA-48E8-9F5B-CCC2F37FE992}">
      <dsp:nvSpPr>
        <dsp:cNvPr id="0" name=""/>
        <dsp:cNvSpPr/>
      </dsp:nvSpPr>
      <dsp:spPr>
        <a:xfrm>
          <a:off x="939830" y="2300849"/>
          <a:ext cx="999985" cy="499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533400">
            <a:lnSpc>
              <a:spcPct val="100000"/>
            </a:lnSpc>
            <a:spcBef>
              <a:spcPct val="0"/>
            </a:spcBef>
            <a:spcAft>
              <a:spcPct val="35000"/>
            </a:spcAft>
          </a:pPr>
          <a:r>
            <a:rPr lang="zh-CN" altLang="en-US" sz="1200" kern="1200"/>
            <a:t>苹果</a:t>
          </a:r>
          <a:r>
            <a:rPr lang="en-US" altLang="zh-CN" sz="1200" kern="1200"/>
            <a:t>APP</a:t>
          </a:r>
        </a:p>
      </dsp:txBody>
      <dsp:txXfrm>
        <a:off x="939830" y="2300849"/>
        <a:ext cx="999985" cy="499872"/>
      </dsp:txXfrm>
    </dsp:sp>
    <dsp:sp modelId="{D8B093BC-2378-41D5-BB68-CF2D7261907B}">
      <dsp:nvSpPr>
        <dsp:cNvPr id="0" name=""/>
        <dsp:cNvSpPr/>
      </dsp:nvSpPr>
      <dsp:spPr>
        <a:xfrm>
          <a:off x="1167944" y="2802965"/>
          <a:ext cx="1546107" cy="1546727"/>
        </a:xfrm>
        <a:prstGeom prst="blockArc">
          <a:avLst>
            <a:gd name="adj1" fmla="val 13500000"/>
            <a:gd name="adj2" fmla="val 10800000"/>
            <a:gd name="adj3" fmla="val 12740"/>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69052E6C-D2A5-4989-93EA-93D0C254E4EB}">
      <dsp:nvSpPr>
        <dsp:cNvPr id="0" name=""/>
        <dsp:cNvSpPr/>
      </dsp:nvSpPr>
      <dsp:spPr>
        <a:xfrm>
          <a:off x="1439992" y="3342469"/>
          <a:ext cx="999985" cy="499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533400">
            <a:lnSpc>
              <a:spcPct val="100000"/>
            </a:lnSpc>
            <a:spcBef>
              <a:spcPct val="0"/>
            </a:spcBef>
            <a:spcAft>
              <a:spcPct val="35000"/>
            </a:spcAft>
          </a:pPr>
          <a:r>
            <a:rPr lang="zh-CN" altLang="en-US" sz="1200" kern="1200"/>
            <a:t>微信</a:t>
          </a:r>
        </a:p>
        <a:p>
          <a:pPr lvl="0" algn="ctr" defTabSz="533400">
            <a:lnSpc>
              <a:spcPct val="100000"/>
            </a:lnSpc>
            <a:spcBef>
              <a:spcPct val="0"/>
            </a:spcBef>
            <a:spcAft>
              <a:spcPct val="35000"/>
            </a:spcAft>
          </a:pPr>
          <a:r>
            <a:rPr lang="zh-CN" altLang="en-US" sz="1200" kern="1200"/>
            <a:t>小程序</a:t>
          </a:r>
        </a:p>
      </dsp:txBody>
      <dsp:txXfrm>
        <a:off x="1439992" y="3342469"/>
        <a:ext cx="999985" cy="499872"/>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0891246-447D-4B79-B9D4-AA634951E104}">
      <dsp:nvSpPr>
        <dsp:cNvPr id="0" name=""/>
        <dsp:cNvSpPr/>
      </dsp:nvSpPr>
      <dsp:spPr>
        <a:xfrm rot="3623197">
          <a:off x="732449" y="1716725"/>
          <a:ext cx="499178" cy="53173"/>
        </a:xfrm>
        <a:custGeom>
          <a:avLst/>
          <a:gdLst/>
          <a:ahLst/>
          <a:cxnLst/>
          <a:rect l="0" t="0" r="0" b="0"/>
          <a:pathLst>
            <a:path>
              <a:moveTo>
                <a:pt x="0" y="26586"/>
              </a:moveTo>
              <a:lnTo>
                <a:pt x="499178" y="26586"/>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3C0671-E2AB-40BD-AF6E-9FA09F369FF0}">
      <dsp:nvSpPr>
        <dsp:cNvPr id="0" name=""/>
        <dsp:cNvSpPr/>
      </dsp:nvSpPr>
      <dsp:spPr>
        <a:xfrm rot="1283467">
          <a:off x="976358" y="1384920"/>
          <a:ext cx="381047" cy="53173"/>
        </a:xfrm>
        <a:custGeom>
          <a:avLst/>
          <a:gdLst/>
          <a:ahLst/>
          <a:cxnLst/>
          <a:rect l="0" t="0" r="0" b="0"/>
          <a:pathLst>
            <a:path>
              <a:moveTo>
                <a:pt x="0" y="26586"/>
              </a:moveTo>
              <a:lnTo>
                <a:pt x="381047" y="26586"/>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B5F8B40-7FFB-4BF2-AB97-4DD23BBB3CB3}">
      <dsp:nvSpPr>
        <dsp:cNvPr id="0" name=""/>
        <dsp:cNvSpPr/>
      </dsp:nvSpPr>
      <dsp:spPr>
        <a:xfrm rot="20316533">
          <a:off x="976358" y="1008561"/>
          <a:ext cx="381047" cy="53173"/>
        </a:xfrm>
        <a:custGeom>
          <a:avLst/>
          <a:gdLst/>
          <a:ahLst/>
          <a:cxnLst/>
          <a:rect l="0" t="0" r="0" b="0"/>
          <a:pathLst>
            <a:path>
              <a:moveTo>
                <a:pt x="0" y="26586"/>
              </a:moveTo>
              <a:lnTo>
                <a:pt x="381047" y="26586"/>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E719B1-FDDF-4968-9D26-52CE098EA344}">
      <dsp:nvSpPr>
        <dsp:cNvPr id="0" name=""/>
        <dsp:cNvSpPr/>
      </dsp:nvSpPr>
      <dsp:spPr>
        <a:xfrm rot="17976803">
          <a:off x="732449" y="676755"/>
          <a:ext cx="499178" cy="53173"/>
        </a:xfrm>
        <a:custGeom>
          <a:avLst/>
          <a:gdLst/>
          <a:ahLst/>
          <a:cxnLst/>
          <a:rect l="0" t="0" r="0" b="0"/>
          <a:pathLst>
            <a:path>
              <a:moveTo>
                <a:pt x="0" y="26586"/>
              </a:moveTo>
              <a:lnTo>
                <a:pt x="499178" y="26586"/>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974068-7363-48BA-8A56-58FC71B522DC}">
      <dsp:nvSpPr>
        <dsp:cNvPr id="0" name=""/>
        <dsp:cNvSpPr/>
      </dsp:nvSpPr>
      <dsp:spPr>
        <a:xfrm>
          <a:off x="253631" y="790474"/>
          <a:ext cx="865706" cy="865706"/>
        </a:xfrm>
        <a:prstGeom prst="ellipse">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B9FD9A9B-F5B2-41C6-AA4C-23B98CB4FBF3}">
      <dsp:nvSpPr>
        <dsp:cNvPr id="0" name=""/>
        <dsp:cNvSpPr/>
      </dsp:nvSpPr>
      <dsp:spPr>
        <a:xfrm>
          <a:off x="973995" y="854"/>
          <a:ext cx="519424" cy="519424"/>
        </a:xfrm>
        <a:prstGeom prst="ellipse">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100000"/>
            </a:lnSpc>
            <a:spcBef>
              <a:spcPct val="0"/>
            </a:spcBef>
            <a:spcAft>
              <a:spcPct val="35000"/>
            </a:spcAft>
          </a:pPr>
          <a:r>
            <a:rPr lang="zh-CN" altLang="en-US" sz="1000" kern="1200">
              <a:latin typeface="微软雅黑" panose="020B0503020204020204" charset="-122"/>
              <a:ea typeface="微软雅黑" panose="020B0503020204020204" charset="-122"/>
            </a:rPr>
            <a:t>产能监控</a:t>
          </a:r>
          <a:endParaRPr sz="1000" kern="1200">
            <a:latin typeface="微软雅黑" panose="020B0503020204020204" charset="-122"/>
            <a:ea typeface="微软雅黑" panose="020B0503020204020204" charset="-122"/>
          </a:endParaRPr>
        </a:p>
      </dsp:txBody>
      <dsp:txXfrm>
        <a:off x="973995" y="854"/>
        <a:ext cx="519424" cy="519424"/>
      </dsp:txXfrm>
    </dsp:sp>
    <dsp:sp modelId="{4B22126E-6F7A-4ADB-A489-ACBD46EA330A}">
      <dsp:nvSpPr>
        <dsp:cNvPr id="0" name=""/>
        <dsp:cNvSpPr/>
      </dsp:nvSpPr>
      <dsp:spPr>
        <a:xfrm>
          <a:off x="1545361" y="854"/>
          <a:ext cx="779136" cy="519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57150" lvl="1" indent="-57150" algn="l" defTabSz="444500">
            <a:lnSpc>
              <a:spcPct val="100000"/>
            </a:lnSpc>
            <a:spcBef>
              <a:spcPct val="0"/>
            </a:spcBef>
            <a:spcAft>
              <a:spcPct val="15000"/>
            </a:spcAft>
            <a:buChar char="••"/>
          </a:pPr>
          <a:r>
            <a:rPr lang="en-US" altLang="zh-CN" sz="1000" kern="1200">
              <a:solidFill>
                <a:schemeClr val="tx1">
                  <a:lumMod val="65000"/>
                  <a:lumOff val="35000"/>
                </a:schemeClr>
              </a:solidFill>
              <a:latin typeface="微软雅黑" panose="020B0503020204020204" charset="-122"/>
              <a:ea typeface="微软雅黑" panose="020B0503020204020204" charset="-122"/>
            </a:rPr>
            <a:t> </a:t>
          </a:r>
          <a:r>
            <a:rPr lang="zh-CN" altLang="en-US" sz="1000" kern="1200">
              <a:solidFill>
                <a:schemeClr val="tx1">
                  <a:lumMod val="65000"/>
                  <a:lumOff val="35000"/>
                </a:schemeClr>
              </a:solidFill>
              <a:latin typeface="微软雅黑" panose="020B0503020204020204" charset="-122"/>
              <a:ea typeface="微软雅黑" panose="020B0503020204020204" charset="-122"/>
            </a:rPr>
            <a:t>实时产能</a:t>
          </a:r>
        </a:p>
        <a:p>
          <a:pPr marL="57150" lvl="1" indent="-57150" algn="l" defTabSz="444500">
            <a:lnSpc>
              <a:spcPct val="100000"/>
            </a:lnSpc>
            <a:spcBef>
              <a:spcPct val="0"/>
            </a:spcBef>
            <a:spcAft>
              <a:spcPct val="15000"/>
            </a:spcAft>
            <a:buChar char="••"/>
          </a:pPr>
          <a:r>
            <a:rPr lang="zh-CN" altLang="en-US" sz="1000" kern="1200">
              <a:solidFill>
                <a:schemeClr val="tx1">
                  <a:lumMod val="65000"/>
                  <a:lumOff val="35000"/>
                </a:schemeClr>
              </a:solidFill>
              <a:latin typeface="微软雅黑" panose="020B0503020204020204" charset="-122"/>
              <a:ea typeface="微软雅黑" panose="020B0503020204020204" charset="-122"/>
            </a:rPr>
            <a:t> 累计产能</a:t>
          </a:r>
        </a:p>
      </dsp:txBody>
      <dsp:txXfrm>
        <a:off x="1545361" y="854"/>
        <a:ext cx="779136" cy="519424"/>
      </dsp:txXfrm>
    </dsp:sp>
    <dsp:sp modelId="{8C52F264-3E24-4EC4-9000-82B4D521C9E0}">
      <dsp:nvSpPr>
        <dsp:cNvPr id="0" name=""/>
        <dsp:cNvSpPr/>
      </dsp:nvSpPr>
      <dsp:spPr>
        <a:xfrm>
          <a:off x="1326390" y="611220"/>
          <a:ext cx="519424" cy="519424"/>
        </a:xfrm>
        <a:prstGeom prst="ellipse">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100000"/>
            </a:lnSpc>
            <a:spcBef>
              <a:spcPct val="0"/>
            </a:spcBef>
            <a:spcAft>
              <a:spcPct val="35000"/>
            </a:spcAft>
          </a:pPr>
          <a:r>
            <a:rPr lang="zh-CN" altLang="en-US" sz="1000" kern="1200">
              <a:latin typeface="微软雅黑" panose="020B0503020204020204" charset="-122"/>
              <a:ea typeface="微软雅黑" panose="020B0503020204020204" charset="-122"/>
            </a:rPr>
            <a:t>计划情况</a:t>
          </a:r>
          <a:endParaRPr sz="1000" kern="1200">
            <a:latin typeface="微软雅黑" panose="020B0503020204020204" charset="-122"/>
            <a:ea typeface="微软雅黑" panose="020B0503020204020204" charset="-122"/>
          </a:endParaRPr>
        </a:p>
      </dsp:txBody>
      <dsp:txXfrm>
        <a:off x="1326390" y="611220"/>
        <a:ext cx="519424" cy="519424"/>
      </dsp:txXfrm>
    </dsp:sp>
    <dsp:sp modelId="{22A9452E-DB9D-4347-9D41-D29067BCCCC1}">
      <dsp:nvSpPr>
        <dsp:cNvPr id="0" name=""/>
        <dsp:cNvSpPr/>
      </dsp:nvSpPr>
      <dsp:spPr>
        <a:xfrm>
          <a:off x="1897756" y="611220"/>
          <a:ext cx="779136" cy="519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57150" lvl="1" indent="-57150" algn="l" defTabSz="444500">
            <a:lnSpc>
              <a:spcPct val="100000"/>
            </a:lnSpc>
            <a:spcBef>
              <a:spcPct val="0"/>
            </a:spcBef>
            <a:spcAft>
              <a:spcPct val="15000"/>
            </a:spcAft>
            <a:buChar char="••"/>
          </a:pPr>
          <a:r>
            <a:rPr lang="en-US" altLang="zh-CN" sz="1000" kern="1200">
              <a:solidFill>
                <a:schemeClr val="tx1">
                  <a:lumMod val="65000"/>
                  <a:lumOff val="35000"/>
                </a:schemeClr>
              </a:solidFill>
              <a:latin typeface="微软雅黑" panose="020B0503020204020204" charset="-122"/>
              <a:ea typeface="微软雅黑" panose="020B0503020204020204" charset="-122"/>
            </a:rPr>
            <a:t> </a:t>
          </a:r>
          <a:r>
            <a:rPr lang="zh-CN" altLang="en-US" sz="1000" kern="1200">
              <a:solidFill>
                <a:schemeClr val="tx1">
                  <a:lumMod val="65000"/>
                  <a:lumOff val="35000"/>
                </a:schemeClr>
              </a:solidFill>
              <a:latin typeface="微软雅黑" panose="020B0503020204020204" charset="-122"/>
              <a:ea typeface="微软雅黑" panose="020B0503020204020204" charset="-122"/>
            </a:rPr>
            <a:t>计划完成</a:t>
          </a:r>
        </a:p>
        <a:p>
          <a:pPr marL="57150" lvl="1" indent="-57150" algn="l" defTabSz="444500">
            <a:lnSpc>
              <a:spcPct val="100000"/>
            </a:lnSpc>
            <a:spcBef>
              <a:spcPct val="0"/>
            </a:spcBef>
            <a:spcAft>
              <a:spcPct val="15000"/>
            </a:spcAft>
            <a:buChar char="••"/>
          </a:pPr>
          <a:r>
            <a:rPr lang="zh-CN" altLang="en-US" sz="1000" kern="1200">
              <a:solidFill>
                <a:schemeClr val="tx1">
                  <a:lumMod val="65000"/>
                  <a:lumOff val="35000"/>
                </a:schemeClr>
              </a:solidFill>
              <a:latin typeface="微软雅黑" panose="020B0503020204020204" charset="-122"/>
              <a:ea typeface="微软雅黑" panose="020B0503020204020204" charset="-122"/>
            </a:rPr>
            <a:t> 产线排产</a:t>
          </a:r>
        </a:p>
      </dsp:txBody>
      <dsp:txXfrm>
        <a:off x="1897756" y="611220"/>
        <a:ext cx="779136" cy="519424"/>
      </dsp:txXfrm>
    </dsp:sp>
    <dsp:sp modelId="{A4594B93-3116-410F-A9B6-83291B1F28AD}">
      <dsp:nvSpPr>
        <dsp:cNvPr id="0" name=""/>
        <dsp:cNvSpPr/>
      </dsp:nvSpPr>
      <dsp:spPr>
        <a:xfrm>
          <a:off x="1326390" y="1316010"/>
          <a:ext cx="519424" cy="519424"/>
        </a:xfrm>
        <a:prstGeom prst="ellipse">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100000"/>
            </a:lnSpc>
            <a:spcBef>
              <a:spcPct val="0"/>
            </a:spcBef>
            <a:spcAft>
              <a:spcPct val="35000"/>
            </a:spcAft>
          </a:pPr>
          <a:r>
            <a:rPr lang="zh-CN" altLang="en-US" sz="1000" kern="1200">
              <a:latin typeface="微软雅黑" panose="020B0503020204020204" charset="-122"/>
              <a:ea typeface="微软雅黑" panose="020B0503020204020204" charset="-122"/>
            </a:rPr>
            <a:t>仓库</a:t>
          </a:r>
        </a:p>
        <a:p>
          <a:pPr lvl="0" algn="ctr" defTabSz="444500">
            <a:lnSpc>
              <a:spcPct val="100000"/>
            </a:lnSpc>
            <a:spcBef>
              <a:spcPct val="0"/>
            </a:spcBef>
            <a:spcAft>
              <a:spcPct val="35000"/>
            </a:spcAft>
          </a:pPr>
          <a:r>
            <a:rPr lang="zh-CN" altLang="en-US" sz="1000" kern="1200">
              <a:latin typeface="微软雅黑" panose="020B0503020204020204" charset="-122"/>
              <a:ea typeface="微软雅黑" panose="020B0503020204020204" charset="-122"/>
            </a:rPr>
            <a:t>情况</a:t>
          </a:r>
        </a:p>
      </dsp:txBody>
      <dsp:txXfrm>
        <a:off x="1326390" y="1316010"/>
        <a:ext cx="519424" cy="519424"/>
      </dsp:txXfrm>
    </dsp:sp>
    <dsp:sp modelId="{A27E8F25-3FF6-4BDB-AC60-BAC2D7C34B3C}">
      <dsp:nvSpPr>
        <dsp:cNvPr id="0" name=""/>
        <dsp:cNvSpPr/>
      </dsp:nvSpPr>
      <dsp:spPr>
        <a:xfrm>
          <a:off x="1897756" y="1316010"/>
          <a:ext cx="779136" cy="519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57150" lvl="1" indent="-57150" algn="l" defTabSz="444500">
            <a:lnSpc>
              <a:spcPct val="100000"/>
            </a:lnSpc>
            <a:spcBef>
              <a:spcPct val="0"/>
            </a:spcBef>
            <a:spcAft>
              <a:spcPct val="15000"/>
            </a:spcAft>
            <a:buChar char="••"/>
          </a:pPr>
          <a:r>
            <a:rPr lang="en-US" altLang="zh-CN" sz="1000" kern="1200">
              <a:solidFill>
                <a:schemeClr val="tx1">
                  <a:lumMod val="65000"/>
                  <a:lumOff val="35000"/>
                </a:schemeClr>
              </a:solidFill>
              <a:latin typeface="微软雅黑" panose="020B0503020204020204" charset="-122"/>
              <a:ea typeface="微软雅黑" panose="020B0503020204020204" charset="-122"/>
            </a:rPr>
            <a:t> </a:t>
          </a:r>
          <a:r>
            <a:rPr lang="zh-CN" altLang="en-US" sz="1000" kern="1200">
              <a:solidFill>
                <a:schemeClr val="tx1">
                  <a:lumMod val="65000"/>
                  <a:lumOff val="35000"/>
                </a:schemeClr>
              </a:solidFill>
              <a:latin typeface="微软雅黑" panose="020B0503020204020204" charset="-122"/>
              <a:ea typeface="微软雅黑" panose="020B0503020204020204" charset="-122"/>
            </a:rPr>
            <a:t>仓库库存</a:t>
          </a:r>
        </a:p>
        <a:p>
          <a:pPr marL="57150" lvl="1" indent="-57150" algn="l" defTabSz="444500">
            <a:lnSpc>
              <a:spcPct val="100000"/>
            </a:lnSpc>
            <a:spcBef>
              <a:spcPct val="0"/>
            </a:spcBef>
            <a:spcAft>
              <a:spcPct val="15000"/>
            </a:spcAft>
            <a:buChar char="••"/>
          </a:pPr>
          <a:r>
            <a:rPr lang="zh-CN" altLang="en-US" sz="1000" kern="1200">
              <a:solidFill>
                <a:schemeClr val="tx1">
                  <a:lumMod val="65000"/>
                  <a:lumOff val="35000"/>
                </a:schemeClr>
              </a:solidFill>
              <a:latin typeface="微软雅黑" panose="020B0503020204020204" charset="-122"/>
              <a:ea typeface="微软雅黑" panose="020B0503020204020204" charset="-122"/>
            </a:rPr>
            <a:t> 仓库环境</a:t>
          </a:r>
        </a:p>
      </dsp:txBody>
      <dsp:txXfrm>
        <a:off x="1897756" y="1316010"/>
        <a:ext cx="779136" cy="519424"/>
      </dsp:txXfrm>
    </dsp:sp>
    <dsp:sp modelId="{6DCB2907-3C80-40B4-BA48-88CB4D9FF7C0}">
      <dsp:nvSpPr>
        <dsp:cNvPr id="0" name=""/>
        <dsp:cNvSpPr/>
      </dsp:nvSpPr>
      <dsp:spPr>
        <a:xfrm>
          <a:off x="973995" y="1926376"/>
          <a:ext cx="519424" cy="519424"/>
        </a:xfrm>
        <a:prstGeom prst="ellipse">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100000"/>
            </a:lnSpc>
            <a:spcBef>
              <a:spcPct val="0"/>
            </a:spcBef>
            <a:spcAft>
              <a:spcPct val="35000"/>
            </a:spcAft>
          </a:pPr>
          <a:r>
            <a:rPr lang="zh-CN" sz="1000" kern="1200">
              <a:latin typeface="微软雅黑" panose="020B0503020204020204" charset="-122"/>
              <a:ea typeface="微软雅黑" panose="020B0503020204020204" charset="-122"/>
            </a:rPr>
            <a:t>调度</a:t>
          </a:r>
        </a:p>
        <a:p>
          <a:pPr lvl="0" algn="ctr" defTabSz="444500">
            <a:lnSpc>
              <a:spcPct val="100000"/>
            </a:lnSpc>
            <a:spcBef>
              <a:spcPct val="0"/>
            </a:spcBef>
            <a:spcAft>
              <a:spcPct val="35000"/>
            </a:spcAft>
          </a:pPr>
          <a:r>
            <a:rPr lang="zh-CN" sz="1000" kern="1200">
              <a:latin typeface="微软雅黑" panose="020B0503020204020204" charset="-122"/>
              <a:ea typeface="微软雅黑" panose="020B0503020204020204" charset="-122"/>
            </a:rPr>
            <a:t>情况</a:t>
          </a:r>
        </a:p>
      </dsp:txBody>
      <dsp:txXfrm>
        <a:off x="973995" y="1926376"/>
        <a:ext cx="519424" cy="519424"/>
      </dsp:txXfrm>
    </dsp:sp>
    <dsp:sp modelId="{7634E4B9-B5C0-4136-BC91-96BF10CC9590}">
      <dsp:nvSpPr>
        <dsp:cNvPr id="0" name=""/>
        <dsp:cNvSpPr/>
      </dsp:nvSpPr>
      <dsp:spPr>
        <a:xfrm>
          <a:off x="1545361" y="1926376"/>
          <a:ext cx="779136" cy="519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57150" lvl="1" indent="-57150" algn="l" defTabSz="444500">
            <a:lnSpc>
              <a:spcPct val="100000"/>
            </a:lnSpc>
            <a:spcBef>
              <a:spcPct val="0"/>
            </a:spcBef>
            <a:spcAft>
              <a:spcPct val="15000"/>
            </a:spcAft>
            <a:buChar char="••"/>
          </a:pPr>
          <a:r>
            <a:rPr lang="en-US" altLang="zh-CN" sz="1000" kern="1200">
              <a:solidFill>
                <a:schemeClr val="tx1">
                  <a:lumMod val="65000"/>
                  <a:lumOff val="35000"/>
                </a:schemeClr>
              </a:solidFill>
              <a:latin typeface="微软雅黑" panose="020B0503020204020204" charset="-122"/>
              <a:ea typeface="微软雅黑" panose="020B0503020204020204" charset="-122"/>
            </a:rPr>
            <a:t> </a:t>
          </a:r>
          <a:r>
            <a:rPr lang="zh-CN" sz="1000" kern="1200">
              <a:solidFill>
                <a:schemeClr val="tx1">
                  <a:lumMod val="65000"/>
                  <a:lumOff val="35000"/>
                </a:schemeClr>
              </a:solidFill>
              <a:latin typeface="微软雅黑" panose="020B0503020204020204" charset="-122"/>
              <a:ea typeface="微软雅黑" panose="020B0503020204020204" charset="-122"/>
            </a:rPr>
            <a:t>车辆调度</a:t>
          </a:r>
        </a:p>
        <a:p>
          <a:pPr marL="57150" lvl="1" indent="-57150" algn="l" defTabSz="444500">
            <a:lnSpc>
              <a:spcPct val="100000"/>
            </a:lnSpc>
            <a:spcBef>
              <a:spcPct val="0"/>
            </a:spcBef>
            <a:spcAft>
              <a:spcPct val="15000"/>
            </a:spcAft>
            <a:buChar char="••"/>
          </a:pPr>
          <a:r>
            <a:rPr lang="zh-CN" sz="1000" kern="1200">
              <a:solidFill>
                <a:schemeClr val="tx1">
                  <a:lumMod val="65000"/>
                  <a:lumOff val="35000"/>
                </a:schemeClr>
              </a:solidFill>
              <a:latin typeface="微软雅黑" panose="020B0503020204020204" charset="-122"/>
              <a:ea typeface="微软雅黑" panose="020B0503020204020204" charset="-122"/>
            </a:rPr>
            <a:t> 装卸货调度</a:t>
          </a:r>
        </a:p>
      </dsp:txBody>
      <dsp:txXfrm>
        <a:off x="1545361" y="1926376"/>
        <a:ext cx="779136" cy="519424"/>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E9041A0-C26E-4510-B34C-136E9FAA86EF}">
      <dsp:nvSpPr>
        <dsp:cNvPr id="0" name=""/>
        <dsp:cNvSpPr/>
      </dsp:nvSpPr>
      <dsp:spPr>
        <a:xfrm>
          <a:off x="1578419" y="1858806"/>
          <a:ext cx="1198626" cy="119862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lvl="0" algn="ctr" defTabSz="1111250">
            <a:lnSpc>
              <a:spcPct val="100000"/>
            </a:lnSpc>
            <a:spcBef>
              <a:spcPct val="0"/>
            </a:spcBef>
            <a:spcAft>
              <a:spcPct val="35000"/>
            </a:spcAft>
          </a:pPr>
          <a:r>
            <a:rPr lang="zh-CN" altLang="en-US" sz="2500" kern="1200"/>
            <a:t>加工管理系统</a:t>
          </a:r>
        </a:p>
      </dsp:txBody>
      <dsp:txXfrm>
        <a:off x="1578419" y="1858806"/>
        <a:ext cx="1198626" cy="1198626"/>
      </dsp:txXfrm>
    </dsp:sp>
    <dsp:sp modelId="{1AA0B0C8-CC00-49AB-8794-25D3DC091D70}">
      <dsp:nvSpPr>
        <dsp:cNvPr id="0" name=""/>
        <dsp:cNvSpPr/>
      </dsp:nvSpPr>
      <dsp:spPr>
        <a:xfrm rot="16200000">
          <a:off x="1757339" y="1438413"/>
          <a:ext cx="840786" cy="0"/>
        </a:xfrm>
        <a:custGeom>
          <a:avLst/>
          <a:gdLst/>
          <a:ahLst/>
          <a:cxnLst/>
          <a:rect l="0" t="0" r="0" b="0"/>
          <a:pathLst>
            <a:path>
              <a:moveTo>
                <a:pt x="0" y="0"/>
              </a:moveTo>
              <a:lnTo>
                <a:pt x="840786"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EF0E3D-160B-4FC3-9CA3-5AD3CB34FC25}">
      <dsp:nvSpPr>
        <dsp:cNvPr id="0" name=""/>
        <dsp:cNvSpPr/>
      </dsp:nvSpPr>
      <dsp:spPr>
        <a:xfrm>
          <a:off x="1776192" y="214941"/>
          <a:ext cx="803079" cy="80307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711200">
            <a:lnSpc>
              <a:spcPct val="100000"/>
            </a:lnSpc>
            <a:spcBef>
              <a:spcPct val="0"/>
            </a:spcBef>
            <a:spcAft>
              <a:spcPct val="35000"/>
            </a:spcAft>
          </a:pPr>
          <a:r>
            <a:rPr lang="zh-CN" altLang="en-US" sz="1600" kern="1200"/>
            <a:t>现场</a:t>
          </a:r>
        </a:p>
        <a:p>
          <a:pPr lvl="0" algn="ctr" defTabSz="711200">
            <a:lnSpc>
              <a:spcPct val="100000"/>
            </a:lnSpc>
            <a:spcBef>
              <a:spcPct val="0"/>
            </a:spcBef>
            <a:spcAft>
              <a:spcPct val="35000"/>
            </a:spcAft>
          </a:pPr>
          <a:r>
            <a:rPr lang="zh-CN" altLang="en-US" sz="1600" kern="1200"/>
            <a:t>终端</a:t>
          </a:r>
        </a:p>
      </dsp:txBody>
      <dsp:txXfrm>
        <a:off x="1776192" y="214941"/>
        <a:ext cx="803079" cy="803079"/>
      </dsp:txXfrm>
    </dsp:sp>
    <dsp:sp modelId="{23CEBA6F-BDD8-4458-A508-9223A9F35EF8}">
      <dsp:nvSpPr>
        <dsp:cNvPr id="0" name=""/>
        <dsp:cNvSpPr/>
      </dsp:nvSpPr>
      <dsp:spPr>
        <a:xfrm rot="1800000">
          <a:off x="2731095" y="2975621"/>
          <a:ext cx="685953" cy="0"/>
        </a:xfrm>
        <a:custGeom>
          <a:avLst/>
          <a:gdLst/>
          <a:ahLst/>
          <a:cxnLst/>
          <a:rect l="0" t="0" r="0" b="0"/>
          <a:pathLst>
            <a:path>
              <a:moveTo>
                <a:pt x="0" y="0"/>
              </a:moveTo>
              <a:lnTo>
                <a:pt x="685953"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F432BB-2935-4C7B-B571-2A2B0E781546}">
      <dsp:nvSpPr>
        <dsp:cNvPr id="0" name=""/>
        <dsp:cNvSpPr/>
      </dsp:nvSpPr>
      <dsp:spPr>
        <a:xfrm>
          <a:off x="3371098" y="2977399"/>
          <a:ext cx="803079" cy="80307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lvl="0" algn="ctr" defTabSz="755650">
            <a:lnSpc>
              <a:spcPct val="100000"/>
            </a:lnSpc>
            <a:spcBef>
              <a:spcPct val="0"/>
            </a:spcBef>
            <a:spcAft>
              <a:spcPct val="35000"/>
            </a:spcAft>
          </a:pPr>
          <a:r>
            <a:rPr lang="en-US" altLang="zh-CN" sz="1700" kern="1200"/>
            <a:t>Mes</a:t>
          </a:r>
        </a:p>
        <a:p>
          <a:pPr lvl="0" algn="ctr" defTabSz="755650">
            <a:lnSpc>
              <a:spcPct val="100000"/>
            </a:lnSpc>
            <a:spcBef>
              <a:spcPct val="0"/>
            </a:spcBef>
            <a:spcAft>
              <a:spcPct val="35000"/>
            </a:spcAft>
          </a:pPr>
          <a:r>
            <a:rPr lang="zh-CN" altLang="en-US" sz="1700" kern="1200"/>
            <a:t>系统</a:t>
          </a:r>
        </a:p>
      </dsp:txBody>
      <dsp:txXfrm>
        <a:off x="3371098" y="2977399"/>
        <a:ext cx="803079" cy="803079"/>
      </dsp:txXfrm>
    </dsp:sp>
    <dsp:sp modelId="{1C260F5A-9F65-4B64-BCB2-3674249DD6D6}">
      <dsp:nvSpPr>
        <dsp:cNvPr id="0" name=""/>
        <dsp:cNvSpPr/>
      </dsp:nvSpPr>
      <dsp:spPr>
        <a:xfrm rot="9000000">
          <a:off x="938415" y="2975621"/>
          <a:ext cx="685953" cy="0"/>
        </a:xfrm>
        <a:custGeom>
          <a:avLst/>
          <a:gdLst/>
          <a:ahLst/>
          <a:cxnLst/>
          <a:rect l="0" t="0" r="0" b="0"/>
          <a:pathLst>
            <a:path>
              <a:moveTo>
                <a:pt x="0" y="0"/>
              </a:moveTo>
              <a:lnTo>
                <a:pt x="685953"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286D9C-C3A9-470B-A654-754E4C1E02C9}">
      <dsp:nvSpPr>
        <dsp:cNvPr id="0" name=""/>
        <dsp:cNvSpPr/>
      </dsp:nvSpPr>
      <dsp:spPr>
        <a:xfrm>
          <a:off x="181286" y="2977399"/>
          <a:ext cx="803079" cy="80307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lvl="0" algn="ctr" defTabSz="755650">
            <a:lnSpc>
              <a:spcPct val="100000"/>
            </a:lnSpc>
            <a:spcBef>
              <a:spcPct val="0"/>
            </a:spcBef>
            <a:spcAft>
              <a:spcPct val="35000"/>
            </a:spcAft>
          </a:pPr>
          <a:r>
            <a:rPr lang="en-US" altLang="zh-CN" sz="1700" kern="1200"/>
            <a:t>Scada</a:t>
          </a:r>
        </a:p>
        <a:p>
          <a:pPr lvl="0" algn="ctr" defTabSz="755650">
            <a:lnSpc>
              <a:spcPct val="100000"/>
            </a:lnSpc>
            <a:spcBef>
              <a:spcPct val="0"/>
            </a:spcBef>
            <a:spcAft>
              <a:spcPct val="35000"/>
            </a:spcAft>
          </a:pPr>
          <a:r>
            <a:rPr lang="zh-CN" altLang="en-US" sz="1700" kern="1200"/>
            <a:t>系统</a:t>
          </a:r>
        </a:p>
      </dsp:txBody>
      <dsp:txXfrm>
        <a:off x="181286" y="2977399"/>
        <a:ext cx="803079" cy="803079"/>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167D85B-ED5F-4134-9F18-E6B4BAE0C614}">
      <dsp:nvSpPr>
        <dsp:cNvPr id="0" name=""/>
        <dsp:cNvSpPr/>
      </dsp:nvSpPr>
      <dsp:spPr>
        <a:xfrm>
          <a:off x="0" y="282449"/>
          <a:ext cx="3482340" cy="10017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70268" tIns="249936" rIns="270268" bIns="85344" numCol="1" spcCol="1270" anchor="t" anchorCtr="0">
          <a:noAutofit/>
        </a:bodyPr>
        <a:lstStyle/>
        <a:p>
          <a:pPr marL="114300" lvl="1" indent="-114300" algn="l" defTabSz="533400">
            <a:lnSpc>
              <a:spcPct val="100000"/>
            </a:lnSpc>
            <a:spcBef>
              <a:spcPct val="0"/>
            </a:spcBef>
            <a:spcAft>
              <a:spcPct val="15000"/>
            </a:spcAft>
            <a:buChar char="••"/>
          </a:pPr>
          <a:r>
            <a:rPr lang="zh-CN" sz="1200" kern="1200"/>
            <a:t>产线集控系统</a:t>
          </a:r>
        </a:p>
        <a:p>
          <a:pPr marL="114300" lvl="1" indent="-114300" algn="l" defTabSz="533400">
            <a:lnSpc>
              <a:spcPct val="100000"/>
            </a:lnSpc>
            <a:spcBef>
              <a:spcPct val="0"/>
            </a:spcBef>
            <a:spcAft>
              <a:spcPct val="15000"/>
            </a:spcAft>
            <a:buChar char="••"/>
          </a:pPr>
          <a:r>
            <a:rPr lang="zh-CN" sz="1200" kern="1200"/>
            <a:t>管理产线运行</a:t>
          </a:r>
        </a:p>
        <a:p>
          <a:pPr marL="114300" lvl="1" indent="-114300" algn="l" defTabSz="533400">
            <a:lnSpc>
              <a:spcPct val="100000"/>
            </a:lnSpc>
            <a:spcBef>
              <a:spcPct val="0"/>
            </a:spcBef>
            <a:spcAft>
              <a:spcPct val="15000"/>
            </a:spcAft>
            <a:buChar char="••"/>
          </a:pPr>
          <a:r>
            <a:rPr lang="zh-CN" sz="1200" kern="1200"/>
            <a:t>采集产线数据</a:t>
          </a:r>
        </a:p>
      </dsp:txBody>
      <dsp:txXfrm>
        <a:off x="0" y="282449"/>
        <a:ext cx="3482340" cy="1001700"/>
      </dsp:txXfrm>
    </dsp:sp>
    <dsp:sp modelId="{2968AA41-C1D3-4EDF-9DB3-378F66B2FD39}">
      <dsp:nvSpPr>
        <dsp:cNvPr id="0" name=""/>
        <dsp:cNvSpPr/>
      </dsp:nvSpPr>
      <dsp:spPr>
        <a:xfrm>
          <a:off x="174117" y="105329"/>
          <a:ext cx="2437638" cy="35424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2137" tIns="0" rIns="92137" bIns="0" numCol="1" spcCol="1270" anchor="ctr" anchorCtr="0">
          <a:noAutofit/>
        </a:bodyPr>
        <a:lstStyle/>
        <a:p>
          <a:pPr lvl="0" algn="l" defTabSz="533400">
            <a:lnSpc>
              <a:spcPct val="100000"/>
            </a:lnSpc>
            <a:spcBef>
              <a:spcPct val="0"/>
            </a:spcBef>
            <a:spcAft>
              <a:spcPct val="35000"/>
            </a:spcAft>
          </a:pPr>
          <a:r>
            <a:rPr lang="en-US" altLang="zh-CN" sz="1200" kern="1200"/>
            <a:t>Scada</a:t>
          </a:r>
          <a:r>
            <a:rPr lang="zh-CN" altLang="en-US" sz="1200" kern="1200"/>
            <a:t>系统</a:t>
          </a:r>
        </a:p>
      </dsp:txBody>
      <dsp:txXfrm>
        <a:off x="174117" y="105329"/>
        <a:ext cx="2437638" cy="354240"/>
      </dsp:txXfrm>
    </dsp:sp>
    <dsp:sp modelId="{6B4B0D2A-F76A-4881-A678-1599A9C1764F}">
      <dsp:nvSpPr>
        <dsp:cNvPr id="0" name=""/>
        <dsp:cNvSpPr/>
      </dsp:nvSpPr>
      <dsp:spPr>
        <a:xfrm>
          <a:off x="0" y="1526070"/>
          <a:ext cx="3482340" cy="12474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70268" tIns="249936" rIns="270268" bIns="85344" numCol="1" spcCol="1270" anchor="t" anchorCtr="0">
          <a:noAutofit/>
        </a:bodyPr>
        <a:lstStyle/>
        <a:p>
          <a:pPr marL="114300" lvl="1" indent="-114300" algn="l" defTabSz="533400">
            <a:lnSpc>
              <a:spcPct val="100000"/>
            </a:lnSpc>
            <a:spcBef>
              <a:spcPct val="0"/>
            </a:spcBef>
            <a:spcAft>
              <a:spcPct val="15000"/>
            </a:spcAft>
            <a:buChar char="••"/>
          </a:pPr>
          <a:r>
            <a:rPr lang="zh-CN" sz="1200" kern="1200"/>
            <a:t>加工信息获取</a:t>
          </a:r>
        </a:p>
        <a:p>
          <a:pPr marL="114300" lvl="1" indent="-114300" algn="l" defTabSz="533400">
            <a:lnSpc>
              <a:spcPct val="100000"/>
            </a:lnSpc>
            <a:spcBef>
              <a:spcPct val="0"/>
            </a:spcBef>
            <a:spcAft>
              <a:spcPct val="15000"/>
            </a:spcAft>
            <a:buChar char="••"/>
          </a:pPr>
          <a:r>
            <a:rPr lang="zh-CN" sz="1200" kern="1200"/>
            <a:t>计划匹配管理</a:t>
          </a:r>
        </a:p>
        <a:p>
          <a:pPr marL="114300" lvl="1" indent="-114300" algn="l" defTabSz="533400">
            <a:lnSpc>
              <a:spcPct val="100000"/>
            </a:lnSpc>
            <a:spcBef>
              <a:spcPct val="0"/>
            </a:spcBef>
            <a:spcAft>
              <a:spcPct val="15000"/>
            </a:spcAft>
            <a:buChar char="••"/>
          </a:pPr>
          <a:r>
            <a:rPr lang="zh-CN" sz="1200" kern="1200"/>
            <a:t>任务调度管理</a:t>
          </a:r>
        </a:p>
        <a:p>
          <a:pPr marL="114300" lvl="1" indent="-114300" algn="l" defTabSz="533400">
            <a:lnSpc>
              <a:spcPct val="100000"/>
            </a:lnSpc>
            <a:spcBef>
              <a:spcPct val="0"/>
            </a:spcBef>
            <a:spcAft>
              <a:spcPct val="15000"/>
            </a:spcAft>
            <a:buChar char="••"/>
          </a:pPr>
          <a:r>
            <a:rPr lang="zh-CN" sz="1200" kern="1200"/>
            <a:t>数据统计与分析</a:t>
          </a:r>
        </a:p>
      </dsp:txBody>
      <dsp:txXfrm>
        <a:off x="0" y="1526070"/>
        <a:ext cx="3482340" cy="1247400"/>
      </dsp:txXfrm>
    </dsp:sp>
    <dsp:sp modelId="{48FABA9F-C289-434B-8864-E8FC1B5C2F60}">
      <dsp:nvSpPr>
        <dsp:cNvPr id="0" name=""/>
        <dsp:cNvSpPr/>
      </dsp:nvSpPr>
      <dsp:spPr>
        <a:xfrm>
          <a:off x="174117" y="1348950"/>
          <a:ext cx="2437638" cy="35424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2137" tIns="0" rIns="92137" bIns="0" numCol="1" spcCol="1270" anchor="ctr" anchorCtr="0">
          <a:noAutofit/>
        </a:bodyPr>
        <a:lstStyle/>
        <a:p>
          <a:pPr lvl="0" algn="l" defTabSz="533400">
            <a:lnSpc>
              <a:spcPct val="100000"/>
            </a:lnSpc>
            <a:spcBef>
              <a:spcPct val="0"/>
            </a:spcBef>
            <a:spcAft>
              <a:spcPct val="35000"/>
            </a:spcAft>
          </a:pPr>
          <a:r>
            <a:rPr lang="en-US" altLang="zh-CN" sz="1200" kern="1200"/>
            <a:t>Mes</a:t>
          </a:r>
          <a:r>
            <a:rPr lang="zh-CN" altLang="en-US" sz="1200" kern="1200"/>
            <a:t>系统</a:t>
          </a:r>
        </a:p>
      </dsp:txBody>
      <dsp:txXfrm>
        <a:off x="174117" y="1348950"/>
        <a:ext cx="2437638" cy="354240"/>
      </dsp:txXfrm>
    </dsp:sp>
    <dsp:sp modelId="{F2D507D6-5CB7-4C81-896F-18FAF0126329}">
      <dsp:nvSpPr>
        <dsp:cNvPr id="0" name=""/>
        <dsp:cNvSpPr/>
      </dsp:nvSpPr>
      <dsp:spPr>
        <a:xfrm>
          <a:off x="0" y="3015390"/>
          <a:ext cx="3482340" cy="10017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70268" tIns="249936" rIns="270268" bIns="85344" numCol="1" spcCol="1270" anchor="t" anchorCtr="0">
          <a:noAutofit/>
        </a:bodyPr>
        <a:lstStyle/>
        <a:p>
          <a:pPr marL="114300" lvl="1" indent="-114300" algn="l" defTabSz="533400">
            <a:lnSpc>
              <a:spcPct val="100000"/>
            </a:lnSpc>
            <a:spcBef>
              <a:spcPct val="0"/>
            </a:spcBef>
            <a:spcAft>
              <a:spcPct val="15000"/>
            </a:spcAft>
            <a:buChar char="••"/>
          </a:pPr>
          <a:r>
            <a:rPr lang="zh-CN" sz="1200" kern="1200"/>
            <a:t>手机</a:t>
          </a:r>
          <a:r>
            <a:rPr lang="en-US" altLang="zh-CN" sz="1200" kern="1200"/>
            <a:t>APP</a:t>
          </a:r>
          <a:r>
            <a:rPr lang="zh-CN" altLang="en-US" sz="1200" kern="1200"/>
            <a:t>移动终端</a:t>
          </a:r>
        </a:p>
        <a:p>
          <a:pPr marL="114300" lvl="1" indent="-114300" algn="l" defTabSz="533400">
            <a:lnSpc>
              <a:spcPct val="100000"/>
            </a:lnSpc>
            <a:spcBef>
              <a:spcPct val="0"/>
            </a:spcBef>
            <a:spcAft>
              <a:spcPct val="15000"/>
            </a:spcAft>
            <a:buChar char="••"/>
          </a:pPr>
          <a:r>
            <a:rPr lang="zh-CN" altLang="en-US" sz="1200" kern="1200"/>
            <a:t>现场看板</a:t>
          </a:r>
        </a:p>
        <a:p>
          <a:pPr marL="114300" lvl="1" indent="-114300" algn="l" defTabSz="533400">
            <a:lnSpc>
              <a:spcPct val="100000"/>
            </a:lnSpc>
            <a:spcBef>
              <a:spcPct val="0"/>
            </a:spcBef>
            <a:spcAft>
              <a:spcPct val="15000"/>
            </a:spcAft>
            <a:buChar char="••"/>
          </a:pPr>
          <a:r>
            <a:rPr lang="zh-CN" altLang="en-US" sz="1200" kern="1200"/>
            <a:t>远程信息终端</a:t>
          </a:r>
        </a:p>
      </dsp:txBody>
      <dsp:txXfrm>
        <a:off x="0" y="3015390"/>
        <a:ext cx="3482340" cy="1001700"/>
      </dsp:txXfrm>
    </dsp:sp>
    <dsp:sp modelId="{E2F3FA2F-E1C7-4C05-8B05-C32B42A9A930}">
      <dsp:nvSpPr>
        <dsp:cNvPr id="0" name=""/>
        <dsp:cNvSpPr/>
      </dsp:nvSpPr>
      <dsp:spPr>
        <a:xfrm>
          <a:off x="174117" y="2838270"/>
          <a:ext cx="2437638" cy="35424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2137" tIns="0" rIns="92137" bIns="0" numCol="1" spcCol="1270" anchor="ctr" anchorCtr="0">
          <a:noAutofit/>
        </a:bodyPr>
        <a:lstStyle/>
        <a:p>
          <a:pPr lvl="0" algn="l" defTabSz="533400">
            <a:lnSpc>
              <a:spcPct val="100000"/>
            </a:lnSpc>
            <a:spcBef>
              <a:spcPct val="0"/>
            </a:spcBef>
            <a:spcAft>
              <a:spcPct val="35000"/>
            </a:spcAft>
          </a:pPr>
          <a:r>
            <a:rPr lang="zh-CN" altLang="en-US" sz="1200" kern="1200"/>
            <a:t>现场终端</a:t>
          </a:r>
        </a:p>
      </dsp:txBody>
      <dsp:txXfrm>
        <a:off x="174117" y="2838270"/>
        <a:ext cx="2437638" cy="354240"/>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FFBD932-985D-4E5B-A0C5-9B8CC977C2DC}">
      <dsp:nvSpPr>
        <dsp:cNvPr id="0" name=""/>
        <dsp:cNvSpPr/>
      </dsp:nvSpPr>
      <dsp:spPr>
        <a:xfrm>
          <a:off x="153118" y="1536142"/>
          <a:ext cx="3632379" cy="1135118"/>
        </a:xfrm>
        <a:prstGeom prst="rect">
          <a:avLst/>
        </a:prstGeom>
        <a:solidFill>
          <a:schemeClr val="lt1">
            <a:alpha val="4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8854" tIns="38100" rIns="38100" bIns="38100" numCol="1" spcCol="1270" anchor="ctr" anchorCtr="0">
          <a:noAutofit/>
        </a:bodyPr>
        <a:lstStyle/>
        <a:p>
          <a:pPr lvl="0" algn="l" defTabSz="444500">
            <a:lnSpc>
              <a:spcPct val="100000"/>
            </a:lnSpc>
            <a:spcBef>
              <a:spcPct val="0"/>
            </a:spcBef>
            <a:spcAft>
              <a:spcPct val="35000"/>
            </a:spcAft>
          </a:pPr>
          <a:r>
            <a:rPr lang="en-US" sz="1000" kern="1200">
              <a:latin typeface="Times New Roman" panose="02020603050405020304" pitchFamily="18" charset="0"/>
              <a:ea typeface="宋体" panose="02010600030101010101" pitchFamily="2" charset="-122"/>
              <a:sym typeface="+mn-ea"/>
            </a:rPr>
            <a:t>1) </a:t>
          </a:r>
          <a:r>
            <a:rPr lang="zh-CN" sz="1000" kern="1200">
              <a:latin typeface="Times New Roman" panose="02020603050405020304" pitchFamily="18" charset="0"/>
              <a:ea typeface="宋体" panose="02010600030101010101" pitchFamily="2" charset="-122"/>
              <a:sym typeface="+mn-ea"/>
            </a:rPr>
            <a:t>电话支持服务：</a:t>
          </a:r>
        </a:p>
        <a:p>
          <a:pPr lvl="0" algn="l" defTabSz="444500">
            <a:lnSpc>
              <a:spcPct val="100000"/>
            </a:lnSpc>
            <a:spcBef>
              <a:spcPct val="0"/>
            </a:spcBef>
            <a:spcAft>
              <a:spcPct val="35000"/>
            </a:spcAft>
          </a:pPr>
          <a:r>
            <a:rPr lang="zh-CN" sz="1000" kern="1200">
              <a:latin typeface="Times New Roman" panose="02020603050405020304" pitchFamily="18" charset="0"/>
              <a:ea typeface="宋体" panose="02010600030101010101" pitchFamily="2" charset="-122"/>
              <a:sym typeface="+mn-ea"/>
            </a:rPr>
            <a:t>我公司为用户方提供</a:t>
          </a:r>
          <a:r>
            <a:rPr lang="en-US" sz="1000" kern="1200">
              <a:latin typeface="Times New Roman" panose="02020603050405020304" pitchFamily="18" charset="0"/>
              <a:ea typeface="宋体" panose="02010600030101010101" pitchFamily="2" charset="-122"/>
              <a:cs typeface="Times New Roman" panose="02020603050405020304" pitchFamily="18" charset="0"/>
              <a:sym typeface="+mn-ea"/>
            </a:rPr>
            <a:t>7</a:t>
          </a:r>
          <a:r>
            <a:rPr lang="en-US" sz="1000" kern="1200">
              <a:latin typeface="Times New Roman" panose="02020603050405020304" pitchFamily="18" charset="0"/>
              <a:ea typeface="宋体" panose="02010600030101010101" pitchFamily="2" charset="-122"/>
              <a:sym typeface="+mn-ea"/>
            </a:rPr>
            <a:t>×24</a:t>
          </a:r>
          <a:r>
            <a:rPr lang="zh-CN" sz="1000" kern="1200">
              <a:latin typeface="Times New Roman" panose="02020603050405020304" pitchFamily="18" charset="0"/>
              <a:ea typeface="宋体" panose="02010600030101010101" pitchFamily="2" charset="-122"/>
              <a:sym typeface="+mn-ea"/>
            </a:rPr>
            <a:t>热线电话支持服务，提供全面周到的咨询服务和技术支持。</a:t>
          </a:r>
          <a:endParaRPr lang="zh-CN" altLang="en-US" sz="1000" kern="1200"/>
        </a:p>
      </dsp:txBody>
      <dsp:txXfrm>
        <a:off x="153118" y="1536142"/>
        <a:ext cx="3632379" cy="1135118"/>
      </dsp:txXfrm>
    </dsp:sp>
    <dsp:sp modelId="{28ADC5EC-F0D3-4E8C-B6D5-614114BB7A84}">
      <dsp:nvSpPr>
        <dsp:cNvPr id="0" name=""/>
        <dsp:cNvSpPr/>
      </dsp:nvSpPr>
      <dsp:spPr>
        <a:xfrm>
          <a:off x="1768" y="1372180"/>
          <a:ext cx="794583" cy="1191874"/>
        </a:xfrm>
        <a:prstGeom prst="rect">
          <a:avLst/>
        </a:prstGeom>
        <a:blipFill>
          <a:blip xmlns:r="http://schemas.openxmlformats.org/officeDocument/2006/relationships" r:embed="rId1"/>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7DB282D5-F713-4A85-A4CF-FCCD1C2C3C3D}">
      <dsp:nvSpPr>
        <dsp:cNvPr id="0" name=""/>
        <dsp:cNvSpPr/>
      </dsp:nvSpPr>
      <dsp:spPr>
        <a:xfrm>
          <a:off x="4201116" y="1536142"/>
          <a:ext cx="3632379" cy="1135118"/>
        </a:xfrm>
        <a:prstGeom prst="rect">
          <a:avLst/>
        </a:prstGeom>
        <a:solidFill>
          <a:schemeClr val="lt1">
            <a:alpha val="4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8854" tIns="38100" rIns="38100" bIns="38100" numCol="1" spcCol="1270" anchor="ctr" anchorCtr="0">
          <a:noAutofit/>
        </a:bodyPr>
        <a:lstStyle/>
        <a:p>
          <a:pPr lvl="0" algn="l" defTabSz="444500">
            <a:lnSpc>
              <a:spcPct val="100000"/>
            </a:lnSpc>
            <a:spcBef>
              <a:spcPct val="0"/>
            </a:spcBef>
            <a:spcAft>
              <a:spcPct val="35000"/>
            </a:spcAft>
          </a:pPr>
          <a:r>
            <a:rPr lang="en-US" sz="1000" kern="1200">
              <a:latin typeface="Times New Roman" panose="02020603050405020304" pitchFamily="18" charset="0"/>
              <a:ea typeface="宋体" panose="02010600030101010101" pitchFamily="2" charset="-122"/>
              <a:sym typeface="+mn-ea"/>
            </a:rPr>
            <a:t>2) </a:t>
          </a:r>
          <a:r>
            <a:rPr lang="zh-CN" sz="1000" kern="1200">
              <a:latin typeface="Times New Roman" panose="02020603050405020304" pitchFamily="18" charset="0"/>
              <a:ea typeface="宋体" panose="02010600030101010101" pitchFamily="2" charset="-122"/>
              <a:sym typeface="+mn-ea"/>
            </a:rPr>
            <a:t>现场支持服务：</a:t>
          </a:r>
        </a:p>
        <a:p>
          <a:pPr lvl="0" algn="l" defTabSz="444500">
            <a:lnSpc>
              <a:spcPct val="100000"/>
            </a:lnSpc>
            <a:spcBef>
              <a:spcPct val="0"/>
            </a:spcBef>
            <a:spcAft>
              <a:spcPct val="35000"/>
            </a:spcAft>
          </a:pPr>
          <a:r>
            <a:rPr lang="zh-CN" sz="1000" kern="1200">
              <a:latin typeface="Times New Roman" panose="02020603050405020304" pitchFamily="18" charset="0"/>
              <a:ea typeface="宋体" panose="02010600030101010101" pitchFamily="2" charset="-122"/>
              <a:sym typeface="+mn-ea"/>
            </a:rPr>
            <a:t>当您的系统被确诊为严重故障时，我方的工程师会在尽可能短的时间内赶赴现场进行紧急处理</a:t>
          </a:r>
          <a:endParaRPr lang="zh-CN" altLang="en-US" sz="1000" kern="1200"/>
        </a:p>
      </dsp:txBody>
      <dsp:txXfrm>
        <a:off x="4201116" y="1536142"/>
        <a:ext cx="3632379" cy="1135118"/>
      </dsp:txXfrm>
    </dsp:sp>
    <dsp:sp modelId="{E540E1E5-3190-4D7A-924E-F3721DD42C80}">
      <dsp:nvSpPr>
        <dsp:cNvPr id="0" name=""/>
        <dsp:cNvSpPr/>
      </dsp:nvSpPr>
      <dsp:spPr>
        <a:xfrm>
          <a:off x="4049767" y="1372180"/>
          <a:ext cx="794583" cy="1191874"/>
        </a:xfrm>
        <a:prstGeom prst="rect">
          <a:avLst/>
        </a:prstGeom>
        <a:blipFill>
          <a:blip xmlns:r="http://schemas.openxmlformats.org/officeDocument/2006/relationships" r:embed="rId2"/>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DDC636F0-514D-4C8C-930F-9577741FD626}">
      <dsp:nvSpPr>
        <dsp:cNvPr id="0" name=""/>
        <dsp:cNvSpPr/>
      </dsp:nvSpPr>
      <dsp:spPr>
        <a:xfrm>
          <a:off x="153118" y="2965130"/>
          <a:ext cx="3632379" cy="1135118"/>
        </a:xfrm>
        <a:prstGeom prst="rect">
          <a:avLst/>
        </a:prstGeom>
        <a:solidFill>
          <a:schemeClr val="lt1">
            <a:alpha val="4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8854" tIns="38100" rIns="38100" bIns="38100" numCol="1" spcCol="1270" anchor="ctr" anchorCtr="0">
          <a:noAutofit/>
        </a:bodyPr>
        <a:lstStyle/>
        <a:p>
          <a:pPr lvl="0" algn="l" defTabSz="444500">
            <a:lnSpc>
              <a:spcPct val="100000"/>
            </a:lnSpc>
            <a:spcBef>
              <a:spcPct val="0"/>
            </a:spcBef>
            <a:spcAft>
              <a:spcPct val="35000"/>
            </a:spcAft>
          </a:pPr>
          <a:r>
            <a:rPr lang="en-US" sz="1000" kern="1200">
              <a:latin typeface="Times New Roman" panose="02020603050405020304" pitchFamily="18" charset="0"/>
              <a:ea typeface="宋体" panose="02010600030101010101" pitchFamily="2" charset="-122"/>
              <a:sym typeface="+mn-ea"/>
            </a:rPr>
            <a:t>3) </a:t>
          </a:r>
          <a:r>
            <a:rPr lang="zh-CN" sz="1000" kern="1200">
              <a:latin typeface="Times New Roman" panose="02020603050405020304" pitchFamily="18" charset="0"/>
              <a:ea typeface="宋体" panose="02010600030101010101" pitchFamily="2" charset="-122"/>
              <a:sym typeface="+mn-ea"/>
            </a:rPr>
            <a:t>现场回访：</a:t>
          </a:r>
        </a:p>
        <a:p>
          <a:pPr lvl="0" algn="l" defTabSz="444500">
            <a:lnSpc>
              <a:spcPct val="100000"/>
            </a:lnSpc>
            <a:spcBef>
              <a:spcPct val="0"/>
            </a:spcBef>
            <a:spcAft>
              <a:spcPct val="35000"/>
            </a:spcAft>
          </a:pPr>
          <a:r>
            <a:rPr lang="zh-CN" sz="1000" kern="1200">
              <a:latin typeface="Times New Roman" panose="02020603050405020304" pitchFamily="18" charset="0"/>
              <a:ea typeface="宋体" panose="02010600030101010101" pitchFamily="2" charset="-122"/>
              <a:sym typeface="+mn-ea"/>
            </a:rPr>
            <a:t>在运行维护期间内，我公司将定期安排专业工程师到现场进行回访服务。对系统进行常规检查和预防性维护，排除系统的隐患。同时了解系统运行情况和客户企业提出的一些建议，商讨系统维护策略</a:t>
          </a:r>
          <a:endParaRPr lang="zh-CN" altLang="en-US" sz="1000" kern="1200"/>
        </a:p>
      </dsp:txBody>
      <dsp:txXfrm>
        <a:off x="153118" y="2965130"/>
        <a:ext cx="3632379" cy="1135118"/>
      </dsp:txXfrm>
    </dsp:sp>
    <dsp:sp modelId="{D49C84B4-3214-4976-9075-25A998075DEC}">
      <dsp:nvSpPr>
        <dsp:cNvPr id="0" name=""/>
        <dsp:cNvSpPr/>
      </dsp:nvSpPr>
      <dsp:spPr>
        <a:xfrm>
          <a:off x="1768" y="2801169"/>
          <a:ext cx="794583" cy="1191874"/>
        </a:xfrm>
        <a:prstGeom prst="rect">
          <a:avLst/>
        </a:prstGeom>
        <a:blipFill>
          <a:blip xmlns:r="http://schemas.openxmlformats.org/officeDocument/2006/relationships" r:embed="rId3"/>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82AE5652-964E-4882-9A6E-14162D33676A}">
      <dsp:nvSpPr>
        <dsp:cNvPr id="0" name=""/>
        <dsp:cNvSpPr/>
      </dsp:nvSpPr>
      <dsp:spPr>
        <a:xfrm>
          <a:off x="4201116" y="2965130"/>
          <a:ext cx="3632379" cy="1135118"/>
        </a:xfrm>
        <a:prstGeom prst="rect">
          <a:avLst/>
        </a:prstGeom>
        <a:solidFill>
          <a:schemeClr val="lt1">
            <a:alpha val="4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8854" tIns="38100" rIns="38100" bIns="38100" numCol="1" spcCol="1270" anchor="ctr" anchorCtr="0">
          <a:noAutofit/>
        </a:bodyPr>
        <a:lstStyle/>
        <a:p>
          <a:pPr lvl="0" algn="l" defTabSz="444500">
            <a:lnSpc>
              <a:spcPct val="100000"/>
            </a:lnSpc>
            <a:spcBef>
              <a:spcPct val="0"/>
            </a:spcBef>
            <a:spcAft>
              <a:spcPct val="35000"/>
            </a:spcAft>
          </a:pPr>
          <a:r>
            <a:rPr sz="1000" kern="1200">
              <a:sym typeface="+mn-ea"/>
            </a:rPr>
            <a:t>4</a:t>
          </a:r>
          <a:r>
            <a:rPr lang="en-US" sz="1000" kern="1200">
              <a:latin typeface="Times New Roman" panose="02020603050405020304" pitchFamily="18" charset="0"/>
              <a:ea typeface="宋体" panose="02010600030101010101" pitchFamily="2" charset="-122"/>
              <a:sym typeface="+mn-ea"/>
            </a:rPr>
            <a:t>) </a:t>
          </a:r>
          <a:r>
            <a:rPr sz="1000" kern="1200">
              <a:sym typeface="+mn-ea"/>
            </a:rPr>
            <a:t>例</a:t>
          </a:r>
          <a:r>
            <a:rPr lang="zh-CN" sz="1000" kern="1200">
              <a:latin typeface="Times New Roman" panose="02020603050405020304" pitchFamily="18" charset="0"/>
              <a:ea typeface="宋体" panose="02010600030101010101" pitchFamily="2" charset="-122"/>
              <a:sym typeface="+mn-ea"/>
            </a:rPr>
            <a:t>行检查：</a:t>
          </a:r>
        </a:p>
        <a:p>
          <a:pPr lvl="0" algn="l" defTabSz="444500">
            <a:lnSpc>
              <a:spcPct val="100000"/>
            </a:lnSpc>
            <a:spcBef>
              <a:spcPct val="0"/>
            </a:spcBef>
            <a:spcAft>
              <a:spcPct val="35000"/>
            </a:spcAft>
          </a:pPr>
          <a:r>
            <a:rPr lang="zh-CN" sz="1000" kern="1200">
              <a:latin typeface="Times New Roman" panose="02020603050405020304" pitchFamily="18" charset="0"/>
              <a:ea typeface="宋体" panose="02010600030101010101" pitchFamily="2" charset="-122"/>
              <a:sym typeface="+mn-ea"/>
            </a:rPr>
            <a:t>我们的专业人员将定期对用户系统做例行检查，自动辨别并处理规律性的不正常数据，定期向项目主管发送系统运行报告，反映系统运行的基本情况，帮助用户更全面的维护系统，更高效的运用系统。</a:t>
          </a:r>
          <a:endParaRPr lang="zh-CN" sz="1000" kern="1200">
            <a:latin typeface="Times New Roman" panose="02020603050405020304" pitchFamily="18" charset="0"/>
            <a:ea typeface="宋体" panose="02010600030101010101" pitchFamily="2" charset="-122"/>
          </a:endParaRPr>
        </a:p>
      </dsp:txBody>
      <dsp:txXfrm>
        <a:off x="4201116" y="2965130"/>
        <a:ext cx="3632379" cy="1135118"/>
      </dsp:txXfrm>
    </dsp:sp>
    <dsp:sp modelId="{2791BD4B-45C4-475B-BA3B-BD42E0FDD98C}">
      <dsp:nvSpPr>
        <dsp:cNvPr id="0" name=""/>
        <dsp:cNvSpPr/>
      </dsp:nvSpPr>
      <dsp:spPr>
        <a:xfrm>
          <a:off x="4049767" y="2801169"/>
          <a:ext cx="794583" cy="1191874"/>
        </a:xfrm>
        <a:prstGeom prst="rect">
          <a:avLst/>
        </a:prstGeom>
        <a:blipFill>
          <a:blip xmlns:r="http://schemas.openxmlformats.org/officeDocument/2006/relationships" r:embed="rId4"/>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arrow6#1">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ar" val="2.5"/>
      <dgm:param type="vertAlign" val="mid"/>
      <dgm:param type="horzAlign" val="ctr"/>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2.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rSet csTypeId="urn:microsoft.com/office/officeart/2005/8/colors/accent6_5"/>
        </dgm:pt>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nodeVertAlign" val="t"/>
          <dgm:param type="vertAlign" val="mid"/>
          <dgm:param type="horzAlign" val="ctr"/>
          <dgm:param type="fallback" val="1D"/>
        </dgm:alg>
      </dgm:if>
      <dgm:else name="Name3">
        <dgm:alg type="lin">
          <dgm:param type="linDir" val="fromR"/>
          <dgm:param type="nodeVertAlign" val="t"/>
          <dgm:param type="vertAlign" val="mid"/>
          <dgm:param type="horzAlign" val="ctr"/>
          <dgm:param type="fallback" val="1D"/>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stBulletLvl" val="1"/>
                      <dgm:param type="txAnchorVert" val="t"/>
                    </dgm:alg>
                  </dgm:if>
                  <dgm:else name="Name12">
                    <dgm:alg type="tx">
                      <dgm:param type="shpTxLTRAlignCh" val="l"/>
                      <dgm:param type="shpTxRTLAlignCh" val="r"/>
                      <dgm:param type="stBulletLvl" val="1"/>
                      <dgm:param type="txAnchorVert" val="t"/>
                    </dgm:alg>
                  </dgm:else>
                </dgm:choose>
              </dgm:if>
              <dgm:else name="Name13">
                <dgm:choose name="Name14">
                  <dgm:if name="Name15" func="var" arg="dir" op="equ" val="norm">
                    <dgm:alg type="tx">
                      <dgm:param type="shpTxLTRAlignCh" val="l"/>
                      <dgm:param type="shpTxRTLAlignCh" val="r"/>
                      <dgm:param type="stBulletLvl" val="2"/>
                      <dgm:param type="txAnchorVert" val="t"/>
                    </dgm:alg>
                  </dgm:if>
                  <dgm:else name="Name16">
                    <dgm:alg type="tx">
                      <dgm:param type="shpTxLTRAlignCh" val="l"/>
                      <dgm:param type="shpTxRTLAlignCh" val="r"/>
                      <dgm:param type="stBulletLvl" val="2"/>
                      <dgm:param type="txAnchorVert" val="t"/>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rSet csTypeId="urn:microsoft.com/office/officeart/2005/8/colors/accent6_5"/>
        </dgm:pt>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nodeVertAlign" val="t"/>
          <dgm:param type="vertAlign" val="mid"/>
          <dgm:param type="horzAlign" val="ctr"/>
          <dgm:param type="fallback" val="1D"/>
        </dgm:alg>
      </dgm:if>
      <dgm:else name="Name3">
        <dgm:alg type="lin">
          <dgm:param type="linDir" val="fromR"/>
          <dgm:param type="nodeVertAlign" val="t"/>
          <dgm:param type="vertAlign" val="mid"/>
          <dgm:param type="horzAlign" val="ctr"/>
          <dgm:param type="fallback" val="1D"/>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stBulletLvl" val="1"/>
                      <dgm:param type="txAnchorVert" val="t"/>
                    </dgm:alg>
                  </dgm:if>
                  <dgm:else name="Name12">
                    <dgm:alg type="tx">
                      <dgm:param type="shpTxLTRAlignCh" val="l"/>
                      <dgm:param type="shpTxRTLAlignCh" val="r"/>
                      <dgm:param type="stBulletLvl" val="1"/>
                      <dgm:param type="txAnchorVert" val="t"/>
                    </dgm:alg>
                  </dgm:else>
                </dgm:choose>
              </dgm:if>
              <dgm:else name="Name13">
                <dgm:choose name="Name14">
                  <dgm:if name="Name15" func="var" arg="dir" op="equ" val="norm">
                    <dgm:alg type="tx">
                      <dgm:param type="shpTxLTRAlignCh" val="l"/>
                      <dgm:param type="shpTxRTLAlignCh" val="r"/>
                      <dgm:param type="stBulletLvl" val="2"/>
                      <dgm:param type="txAnchorVert" val="t"/>
                    </dgm:alg>
                  </dgm:if>
                  <dgm:else name="Name16">
                    <dgm:alg type="tx">
                      <dgm:param type="shpTxLTRAlignCh" val="l"/>
                      <dgm:param type="shpTxRTLAlignCh" val="r"/>
                      <dgm:param type="stBulletLvl" val="2"/>
                      <dgm:param type="txAnchorVert" val="t"/>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rSet csTypeId="urn:microsoft.com/office/officeart/2005/8/colors/accent6_5"/>
        </dgm:pt>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radial2#1">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stBulletLvl" val="1"/>
                <dgm:param type="txAnchorVertCh" val="mid"/>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srcNode" val="connSite"/>
              <dgm:param type="dstNode" val="parentNode"/>
              <dgm:param type="dim" val="1D"/>
              <dgm:param type="endSty" val="noArr"/>
              <dgm:param type="begPts" val="auto"/>
              <dgm:param type="endPts" val="auto"/>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rSet qsTypeId="urn:microsoft.com/office/officeart/2005/8/quickstyle/simple5" csTypeId="urn:microsoft.com/office/officeart/2005/8/colors/accent6_5"/>
        </dgm:pt>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stAng" val="90"/>
                              <dgm:param type="ctrShpMap" val="fNode"/>
                            </dgm:alg>
                          </dgm:if>
                          <dgm:if name="Name67" axis="ch ch" ptType="node node" st="1 1" cnt="1 0" func="cnt" op="equ" val="2">
                            <dgm:alg type="cycle">
                              <dgm:param type="stAng" val="45"/>
                              <dgm:param type="spanAng" val="90"/>
                              <dgm:param type="ctrShpMap" val="fNode"/>
                            </dgm:alg>
                          </dgm:if>
                          <dgm:else name="Name68">
                            <dgm:alg type="cycle">
                              <dgm:param type="stAng" val="0"/>
                              <dgm:param type="spanAng" val="180"/>
                              <dgm:param type="ctrShpMap" val="fNode"/>
                            </dgm:alg>
                          </dgm:else>
                        </dgm:choose>
                      </dgm:if>
                      <dgm:if name="Name69" axis="ch" ptType="node" func="cnt" op="equ" val="2">
                        <dgm:choose name="Name70">
                          <dgm:if name="Name71" axis="ch ch" ptType="node node" st="1 1" cnt="1 0" func="cnt" op="equ" val="1">
                            <dgm:alg type="cycle">
                              <dgm:param type="stAng" val="0"/>
                              <dgm:param type="ctrShpMap" val="fNode"/>
                            </dgm:alg>
                          </dgm:if>
                          <dgm:if name="Name72" axis="ch ch" ptType="node node" st="1 1" cnt="1 0" func="cnt" op="equ" val="2">
                            <dgm:alg type="cycle">
                              <dgm:param type="stAng" val="315"/>
                              <dgm:param type="spanAng" val="90"/>
                              <dgm:param type="ctrShpMap" val="fNode"/>
                            </dgm:alg>
                          </dgm:if>
                          <dgm:else name="Name73">
                            <dgm:alg type="cycle">
                              <dgm:param type="stAng" val="270"/>
                              <dgm:param type="spanAng" val="180"/>
                              <dgm:param type="ctrShpMap" val="fNode"/>
                            </dgm:alg>
                          </dgm:else>
                        </dgm:choose>
                      </dgm:if>
                      <dgm:if name="Name74" axis="ch" ptType="node" func="cnt" op="equ" val="3">
                        <dgm:choose name="Name75">
                          <dgm:if name="Name76" axis="ch ch" ptType="node node" st="1 1" cnt="1 0" func="cnt" op="equ" val="1">
                            <dgm:alg type="cycle">
                              <dgm:param type="stAng" val="0"/>
                              <dgm:param type="ctrShpMap" val="fNode"/>
                            </dgm:alg>
                          </dgm:if>
                          <dgm:if name="Name77" axis="ch ch" ptType="node node" st="1 1" cnt="1 0" func="cnt" op="equ" val="2">
                            <dgm:alg type="cycle">
                              <dgm:param type="stAng" val="315"/>
                              <dgm:param type="spanAng" val="90"/>
                              <dgm:param type="ctrShpMap" val="fNode"/>
                            </dgm:alg>
                          </dgm:if>
                          <dgm:else name="Name78">
                            <dgm:alg type="cycle">
                              <dgm:param type="stAng" val="270"/>
                              <dgm:param type="spanAng" val="180"/>
                              <dgm:param type="ctrShpMap" val="fNode"/>
                            </dgm:alg>
                          </dgm:else>
                        </dgm:choose>
                      </dgm:if>
                      <dgm:if name="Name79" axis="ch" ptType="node" func="cnt" op="equ" val="4">
                        <dgm:choose name="Name80">
                          <dgm:if name="Name81" axis="ch ch" ptType="node node" st="1 1" cnt="1 0" func="cnt" op="equ" val="1">
                            <dgm:alg type="cycle">
                              <dgm:param type="stAng" val="0"/>
                              <dgm:param type="ctrShpMap" val="fNode"/>
                            </dgm:alg>
                          </dgm:if>
                          <dgm:if name="Name82" axis="ch ch" ptType="node node" st="1 1" cnt="1 0" func="cnt" op="equ" val="2">
                            <dgm:alg type="cycle">
                              <dgm:param type="stAng" val="315"/>
                              <dgm:param type="spanAng" val="90"/>
                              <dgm:param type="ctrShpMap" val="fNode"/>
                            </dgm:alg>
                          </dgm:if>
                          <dgm:else name="Name83">
                            <dgm:alg type="cycle">
                              <dgm:param type="stAng" val="292.5"/>
                              <dgm:param type="spanAng" val="135"/>
                              <dgm:param type="ctrShpMap" val="fNode"/>
                            </dgm:alg>
                          </dgm:else>
                        </dgm:choose>
                      </dgm:if>
                      <dgm:if name="Name84" axis="ch" ptType="node" func="cnt" op="equ" val="5">
                        <dgm:choose name="Name85">
                          <dgm:if name="Name86" axis="ch ch" ptType="node node" st="1 1" cnt="1 0" func="cnt" op="equ" val="1">
                            <dgm:alg type="cycle">
                              <dgm:param type="stAng" val="0"/>
                              <dgm:param type="ctrShpMap" val="fNode"/>
                            </dgm:alg>
                          </dgm:if>
                          <dgm:if name="Name87" axis="ch ch" ptType="node node" st="1 1" cnt="1 0" func="cnt" op="equ" val="2">
                            <dgm:alg type="cycle">
                              <dgm:param type="stAng" val="315"/>
                              <dgm:param type="spanAng" val="90"/>
                              <dgm:param type="ctrShpMap" val="fNode"/>
                            </dgm:alg>
                          </dgm:if>
                          <dgm:else name="Name88">
                            <dgm:alg type="cycle">
                              <dgm:param type="stAng" val="0"/>
                              <dgm:param type="spanAng" val="360"/>
                              <dgm:param type="ctrShpMap" val="fNode"/>
                            </dgm:alg>
                          </dgm:else>
                        </dgm:choose>
                      </dgm:if>
                      <dgm:if name="Name89" axis="ch" ptType="node" func="cnt" op="equ" val="6">
                        <dgm:choose name="Name90">
                          <dgm:if name="Name91" axis="ch ch" ptType="node node" st="1 1" cnt="1 0" func="cnt" op="equ" val="1">
                            <dgm:alg type="cycle">
                              <dgm:param type="stAng" val="0"/>
                              <dgm:param type="ctrShpMap" val="fNode"/>
                            </dgm:alg>
                          </dgm:if>
                          <dgm:if name="Name92" axis="ch ch" ptType="node node" st="1 1" cnt="1 0" func="cnt" op="equ" val="2">
                            <dgm:alg type="cycle">
                              <dgm:param type="stAng" val="315"/>
                              <dgm:param type="spanAng" val="90"/>
                              <dgm:param type="ctrShpMap" val="fNode"/>
                            </dgm:alg>
                          </dgm:if>
                          <dgm:else name="Name93">
                            <dgm:alg type="cycle">
                              <dgm:param type="stAng" val="0"/>
                              <dgm:param type="spanAng" val="360"/>
                              <dgm:param type="ctrShpMap" val="fNode"/>
                            </dgm:alg>
                          </dgm:else>
                        </dgm:choose>
                      </dgm:if>
                      <dgm:if name="Name94" axis="ch" ptType="node" func="cnt" op="gte" val="7">
                        <dgm:choose name="Name95">
                          <dgm:if name="Name96" axis="ch ch" ptType="node node" st="1 1" cnt="1 0" func="cnt" op="equ" val="1">
                            <dgm:alg type="cycle">
                              <dgm:param type="stAng" val="0"/>
                              <dgm:param type="ctrShpMap" val="fNode"/>
                            </dgm:alg>
                          </dgm:if>
                          <dgm:if name="Name97" axis="ch ch" ptType="node node" st="1 1" cnt="1 0" func="cnt" op="equ" val="2">
                            <dgm:alg type="cycle">
                              <dgm:param type="stAng" val="315"/>
                              <dgm:param type="spanAng" val="90"/>
                              <dgm:param type="ctrShpMap" val="fNode"/>
                            </dgm:alg>
                          </dgm:if>
                          <dgm:else name="Name98">
                            <dgm:alg type="cycle">
                              <dgm:param type="stAng" val="0"/>
                              <dgm:param type="spanAng" val="360"/>
                              <dgm:param type="ctrShpMap" val="fNode"/>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stAng" val="270"/>
                              <dgm:param type="ctrShpMap" val="fNode"/>
                            </dgm:alg>
                          </dgm:if>
                          <dgm:if name="Name105" axis="ch ch" ptType="node node" st="1 1" cnt="1 0" func="cnt" op="equ" val="2">
                            <dgm:alg type="cycle">
                              <dgm:param type="stAng" val="315"/>
                              <dgm:param type="spanAng" val="-90"/>
                              <dgm:param type="ctrShpMap" val="fNode"/>
                            </dgm:alg>
                          </dgm:if>
                          <dgm:else name="Name106">
                            <dgm:alg type="cycle">
                              <dgm:param type="stAng" val="0"/>
                              <dgm:param type="spanAng" val="-180"/>
                              <dgm:param type="ctrShpMap" val="fNode"/>
                            </dgm:alg>
                          </dgm:else>
                        </dgm:choose>
                      </dgm:if>
                      <dgm:if name="Name107" axis="ch" ptType="node" func="cnt" op="equ" val="2">
                        <dgm:choose name="Name108">
                          <dgm:if name="Name109" axis="ch ch" ptType="node node" st="1 1" cnt="1 0" func="cnt" op="equ" val="1">
                            <dgm:alg type="cycle">
                              <dgm:param type="stAng" val="0"/>
                              <dgm:param type="ctrShpMap" val="fNode"/>
                            </dgm:alg>
                          </dgm:if>
                          <dgm:if name="Name110" axis="ch ch" ptType="node node" st="1 1" cnt="1 0" func="cnt" op="equ" val="2">
                            <dgm:alg type="cycle">
                              <dgm:param type="stAng" val="45"/>
                              <dgm:param type="spanAng" val="-90"/>
                              <dgm:param type="ctrShpMap" val="fNode"/>
                            </dgm:alg>
                          </dgm:if>
                          <dgm:else name="Name111">
                            <dgm:alg type="cycle">
                              <dgm:param type="stAng" val="90"/>
                              <dgm:param type="spanAng" val="-180"/>
                              <dgm:param type="ctrShpMap" val="fNode"/>
                            </dgm:alg>
                          </dgm:else>
                        </dgm:choose>
                      </dgm:if>
                      <dgm:if name="Name112" axis="ch" ptType="node" func="cnt" op="equ" val="3">
                        <dgm:choose name="Name113">
                          <dgm:if name="Name114" axis="ch ch" ptType="node node" st="1 1" cnt="1 0" func="cnt" op="equ" val="1">
                            <dgm:alg type="cycle">
                              <dgm:param type="stAng" val="0"/>
                              <dgm:param type="ctrShpMap" val="fNode"/>
                            </dgm:alg>
                          </dgm:if>
                          <dgm:if name="Name115" axis="ch ch" ptType="node node" st="1 1" cnt="1 0" func="cnt" op="equ" val="2">
                            <dgm:alg type="cycle">
                              <dgm:param type="stAng" val="45"/>
                              <dgm:param type="spanAng" val="-90"/>
                              <dgm:param type="ctrShpMap" val="fNode"/>
                            </dgm:alg>
                          </dgm:if>
                          <dgm:else name="Name116">
                            <dgm:alg type="cycle">
                              <dgm:param type="stAng" val="90"/>
                              <dgm:param type="spanAng" val="-180"/>
                              <dgm:param type="ctrShpMap" val="fNode"/>
                            </dgm:alg>
                          </dgm:else>
                        </dgm:choose>
                      </dgm:if>
                      <dgm:if name="Name117" axis="ch" ptType="node" func="cnt" op="equ" val="4">
                        <dgm:choose name="Name118">
                          <dgm:if name="Name119" axis="ch ch" ptType="node node" st="1 1" cnt="1 0" func="cnt" op="equ" val="1">
                            <dgm:alg type="cycle">
                              <dgm:param type="stAng" val="0"/>
                              <dgm:param type="ctrShpMap" val="fNode"/>
                            </dgm:alg>
                          </dgm:if>
                          <dgm:if name="Name120" axis="ch ch" ptType="node node" st="1 1" cnt="1 0" func="cnt" op="equ" val="2">
                            <dgm:alg type="cycle">
                              <dgm:param type="stAng" val="45"/>
                              <dgm:param type="spanAng" val="-90"/>
                              <dgm:param type="ctrShpMap" val="fNode"/>
                            </dgm:alg>
                          </dgm:if>
                          <dgm:else name="Name121">
                            <dgm:alg type="cycle">
                              <dgm:param type="stAng" val="67.5"/>
                              <dgm:param type="spanAng" val="-135"/>
                              <dgm:param type="ctrShpMap" val="fNode"/>
                            </dgm:alg>
                          </dgm:else>
                        </dgm:choose>
                      </dgm:if>
                      <dgm:if name="Name122" axis="ch" ptType="node" func="cnt" op="equ" val="5">
                        <dgm:choose name="Name123">
                          <dgm:if name="Name124" axis="ch ch" ptType="node node" st="1 1" cnt="1 0" func="cnt" op="equ" val="1">
                            <dgm:alg type="cycle">
                              <dgm:param type="stAng" val="0"/>
                              <dgm:param type="ctrShpMap" val="fNode"/>
                            </dgm:alg>
                          </dgm:if>
                          <dgm:if name="Name125" axis="ch ch" ptType="node node" st="1 1" cnt="1 0" func="cnt" op="equ" val="2">
                            <dgm:alg type="cycle">
                              <dgm:param type="stAng" val="45"/>
                              <dgm:param type="spanAng" val="-90"/>
                              <dgm:param type="ctrShpMap" val="fNode"/>
                            </dgm:alg>
                          </dgm:if>
                          <dgm:else name="Name126">
                            <dgm:alg type="cycle">
                              <dgm:param type="stAng" val="0"/>
                              <dgm:param type="spanAng" val="-360"/>
                              <dgm:param type="ctrShpMap" val="fNode"/>
                            </dgm:alg>
                          </dgm:else>
                        </dgm:choose>
                      </dgm:if>
                      <dgm:if name="Name127" axis="ch" ptType="node" func="cnt" op="equ" val="6">
                        <dgm:choose name="Name128">
                          <dgm:if name="Name129" axis="ch ch" ptType="node node" st="1 1" cnt="1 0" func="cnt" op="equ" val="1">
                            <dgm:alg type="cycle">
                              <dgm:param type="stAng" val="0"/>
                              <dgm:param type="ctrShpMap" val="fNode"/>
                            </dgm:alg>
                          </dgm:if>
                          <dgm:if name="Name130" axis="ch ch" ptType="node node" st="1 1" cnt="1 0" func="cnt" op="equ" val="2">
                            <dgm:alg type="cycle">
                              <dgm:param type="stAng" val="45"/>
                              <dgm:param type="spanAng" val="-90"/>
                              <dgm:param type="ctrShpMap" val="fNode"/>
                            </dgm:alg>
                          </dgm:if>
                          <dgm:else name="Name131">
                            <dgm:alg type="cycle">
                              <dgm:param type="stAng" val="0"/>
                              <dgm:param type="spanAng" val="-360"/>
                              <dgm:param type="ctrShpMap" val="fNode"/>
                            </dgm:alg>
                          </dgm:else>
                        </dgm:choose>
                      </dgm:if>
                      <dgm:if name="Name132" axis="ch" ptType="node" func="cnt" op="gte" val="7">
                        <dgm:choose name="Name133">
                          <dgm:if name="Name134" axis="ch ch" ptType="node node" st="1 1" cnt="1 0" func="cnt" op="equ" val="1">
                            <dgm:alg type="cycle">
                              <dgm:param type="stAng" val="0"/>
                              <dgm:param type="ctrShpMap" val="fNode"/>
                            </dgm:alg>
                          </dgm:if>
                          <dgm:if name="Name135" axis="ch ch" ptType="node node" st="1 1" cnt="1 0" func="cnt" op="equ" val="2">
                            <dgm:alg type="cycle">
                              <dgm:param type="stAng" val="45"/>
                              <dgm:param type="spanAng" val="-90"/>
                              <dgm:param type="ctrShpMap" val="fNode"/>
                            </dgm:alg>
                          </dgm:if>
                          <dgm:else name="Name136">
                            <dgm:alg type="cycle">
                              <dgm:param type="stAng" val="0"/>
                              <dgm:param type="spanAng" val="-360"/>
                              <dgm:param type="ctrShpMap" val="fNode"/>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srcNode" val="textCenter"/>
                    <dgm:param type="dstNode" val="childCenter1"/>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stAng" val="180"/>
                              <dgm:param type="ctrShpMap" val="fNode"/>
                            </dgm:alg>
                          </dgm:if>
                          <dgm:if name="Name154" axis="ch ch" ptType="node node" st="2 1" cnt="1 0" func="cnt" op="equ" val="2">
                            <dgm:alg type="cycle">
                              <dgm:param type="stAng" val="135"/>
                              <dgm:param type="spanAng" val="90"/>
                              <dgm:param type="ctrShpMap" val="fNode"/>
                            </dgm:alg>
                          </dgm:if>
                          <dgm:else name="Name155">
                            <dgm:alg type="cycle">
                              <dgm:param type="stAng" val="90"/>
                              <dgm:param type="spanAng" val="180"/>
                              <dgm:param type="ctrShpMap" val="fNode"/>
                            </dgm:alg>
                          </dgm:else>
                        </dgm:choose>
                      </dgm:if>
                      <dgm:if name="Name156" axis="ch" ptType="node" func="cnt" op="equ" val="3">
                        <dgm:choose name="Name157">
                          <dgm:if name="Name158" axis="ch ch" ptType="node node" st="2 1" cnt="1 0" func="cnt" op="equ" val="1">
                            <dgm:alg type="cycle">
                              <dgm:param type="stAng" val="120"/>
                              <dgm:param type="ctrShpMap" val="fNode"/>
                              <dgm:param type="horzAlign" val="r"/>
                              <dgm:param type="vertAlign" val="b"/>
                            </dgm:alg>
                          </dgm:if>
                          <dgm:if name="Name159" axis="ch ch" ptType="node node" st="2 1" cnt="1 0" func="cnt" op="equ" val="2">
                            <dgm:alg type="cycle">
                              <dgm:param type="stAng" val="75"/>
                              <dgm:param type="spanAng" val="90"/>
                              <dgm:param type="ctrShpMap" val="fNode"/>
                              <dgm:param type="horzAlign" val="r"/>
                              <dgm:param type="vertAlign" val="b"/>
                            </dgm:alg>
                          </dgm:if>
                          <dgm:else name="Name160">
                            <dgm:alg type="cycle">
                              <dgm:param type="stAng" val="30"/>
                              <dgm:param type="spanAng" val="180"/>
                              <dgm:param type="ctrShpMap" val="fNode"/>
                            </dgm:alg>
                          </dgm:else>
                        </dgm:choose>
                      </dgm:if>
                      <dgm:if name="Name161" axis="ch" ptType="node" func="cnt" op="equ" val="4">
                        <dgm:choose name="Name162">
                          <dgm:if name="Name163" axis="ch ch" ptType="node node" st="2 1" cnt="1 0" func="cnt" op="equ" val="1">
                            <dgm:alg type="cycle">
                              <dgm:param type="stAng" val="90"/>
                              <dgm:param type="ctrShpMap" val="fNode"/>
                            </dgm:alg>
                          </dgm:if>
                          <dgm:if name="Name164" axis="ch ch" ptType="node node" st="2 1" cnt="1 0" func="cnt" op="equ" val="2">
                            <dgm:alg type="cycle">
                              <dgm:param type="stAng" val="45"/>
                              <dgm:param type="spanAng" val="90"/>
                              <dgm:param type="ctrShpMap" val="fNode"/>
                            </dgm:alg>
                          </dgm:if>
                          <dgm:else name="Name165">
                            <dgm:alg type="cycle">
                              <dgm:param type="stAng" val="22.5"/>
                              <dgm:param type="spanAng" val="135"/>
                              <dgm:param type="ctrShpMap" val="fNode"/>
                            </dgm:alg>
                          </dgm:else>
                        </dgm:choose>
                      </dgm:if>
                      <dgm:if name="Name166" axis="ch" ptType="node" func="cnt" op="equ" val="5">
                        <dgm:choose name="Name167">
                          <dgm:if name="Name168" axis="ch ch" ptType="node node" st="2 1" cnt="1 0" func="cnt" op="equ" val="1">
                            <dgm:alg type="cycle">
                              <dgm:param type="stAng" val="72"/>
                              <dgm:param type="ctrShpMap" val="fNode"/>
                            </dgm:alg>
                          </dgm:if>
                          <dgm:if name="Name169" axis="ch ch" ptType="node node" st="2 1" cnt="1 0" func="cnt" op="equ" val="2">
                            <dgm:alg type="cycle">
                              <dgm:param type="stAng" val="27"/>
                              <dgm:param type="spanAng" val="90"/>
                              <dgm:param type="ctrShpMap" val="fNode"/>
                            </dgm:alg>
                          </dgm:if>
                          <dgm:else name="Name170">
                            <dgm:alg type="cycle">
                              <dgm:param type="stAng" val="0"/>
                              <dgm:param type="spanAng" val="360"/>
                              <dgm:param type="ctrShpMap" val="fNode"/>
                            </dgm:alg>
                          </dgm:else>
                        </dgm:choose>
                      </dgm:if>
                      <dgm:if name="Name171" axis="ch" ptType="node" func="cnt" op="equ" val="6">
                        <dgm:choose name="Name172">
                          <dgm:if name="Name173" axis="ch ch" ptType="node node" st="2 1" cnt="1 0" func="cnt" op="equ" val="1">
                            <dgm:alg type="cycle">
                              <dgm:param type="stAng" val="60"/>
                              <dgm:param type="ctrShpMap" val="fNode"/>
                            </dgm:alg>
                          </dgm:if>
                          <dgm:if name="Name174" axis="ch ch" ptType="node node" st="2 1" cnt="1 0" func="cnt" op="equ" val="2">
                            <dgm:alg type="cycle">
                              <dgm:param type="stAng" val="15"/>
                              <dgm:param type="spanAng" val="90"/>
                              <dgm:param type="ctrShpMap" val="fNode"/>
                            </dgm:alg>
                          </dgm:if>
                          <dgm:else name="Name175">
                            <dgm:alg type="cycle">
                              <dgm:param type="stAng" val="0"/>
                              <dgm:param type="spanAng" val="360"/>
                              <dgm:param type="ctrShpMap" val="fNode"/>
                            </dgm:alg>
                          </dgm:else>
                        </dgm:choose>
                      </dgm:if>
                      <dgm:if name="Name176" axis="ch" ptType="node" func="cnt" op="gte" val="7">
                        <dgm:choose name="Name177">
                          <dgm:if name="Name178" axis="ch ch" ptType="node node" st="2 1" cnt="1 0" func="cnt" op="equ" val="1">
                            <dgm:alg type="cycle">
                              <dgm:param type="stAng" val="51"/>
                              <dgm:param type="ctrShpMap" val="fNode"/>
                            </dgm:alg>
                          </dgm:if>
                          <dgm:if name="Name179" axis="ch ch" ptType="node node" st="2 1" cnt="1 0" func="cnt" op="equ" val="2">
                            <dgm:alg type="cycle">
                              <dgm:param type="stAng" val="6"/>
                              <dgm:param type="spanAng" val="90"/>
                              <dgm:param type="ctrShpMap" val="fNode"/>
                            </dgm:alg>
                          </dgm:if>
                          <dgm:else name="Name180">
                            <dgm:alg type="cycle">
                              <dgm:param type="stAng" val="0"/>
                              <dgm:param type="spanAng" val="360"/>
                              <dgm:param type="ctrShpMap" val="fNode"/>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stAng" val="180"/>
                              <dgm:param type="ctrShpMap" val="fNode"/>
                            </dgm:alg>
                          </dgm:if>
                          <dgm:if name="Name187" axis="ch ch" ptType="node node" st="2 1" cnt="1 0" func="cnt" op="equ" val="2">
                            <dgm:alg type="cycle">
                              <dgm:param type="stAng" val="225"/>
                              <dgm:param type="spanAng" val="-90"/>
                              <dgm:param type="ctrShpMap" val="fNode"/>
                            </dgm:alg>
                          </dgm:if>
                          <dgm:else name="Name188">
                            <dgm:alg type="cycle">
                              <dgm:param type="stAng" val="270"/>
                              <dgm:param type="spanAng" val="-180"/>
                              <dgm:param type="ctrShpMap" val="fNode"/>
                            </dgm:alg>
                          </dgm:else>
                        </dgm:choose>
                      </dgm:if>
                      <dgm:if name="Name189" axis="ch" ptType="node" func="cnt" op="equ" val="3">
                        <dgm:choose name="Name190">
                          <dgm:if name="Name191" axis="ch ch" ptType="node node" st="2 1" cnt="1 0" func="cnt" op="equ" val="1">
                            <dgm:alg type="cycle">
                              <dgm:param type="stAng" val="240"/>
                              <dgm:param type="ctrShpMap" val="fNode"/>
                              <dgm:param type="horzAlign" val="l"/>
                              <dgm:param type="vertAlign" val="b"/>
                            </dgm:alg>
                          </dgm:if>
                          <dgm:if name="Name192" axis="ch ch" ptType="node node" st="2 1" cnt="1 0" func="cnt" op="equ" val="2">
                            <dgm:alg type="cycle">
                              <dgm:param type="stAng" val="285"/>
                              <dgm:param type="spanAng" val="-90"/>
                              <dgm:param type="ctrShpMap" val="fNode"/>
                              <dgm:param type="horzAlign" val="l"/>
                              <dgm:param type="vertAlign" val="b"/>
                            </dgm:alg>
                          </dgm:if>
                          <dgm:else name="Name193">
                            <dgm:alg type="cycle">
                              <dgm:param type="stAng" val="330"/>
                              <dgm:param type="spanAng" val="-180"/>
                              <dgm:param type="ctrShpMap" val="fNode"/>
                            </dgm:alg>
                          </dgm:else>
                        </dgm:choose>
                      </dgm:if>
                      <dgm:if name="Name194" axis="ch" ptType="node" func="cnt" op="equ" val="4">
                        <dgm:choose name="Name195">
                          <dgm:if name="Name196" axis="ch ch" ptType="node node" st="2 1" cnt="1 0" func="cnt" op="equ" val="1">
                            <dgm:alg type="cycle">
                              <dgm:param type="stAng" val="270"/>
                              <dgm:param type="ctrShpMap" val="fNode"/>
                            </dgm:alg>
                          </dgm:if>
                          <dgm:if name="Name197" axis="ch ch" ptType="node node" st="2 1" cnt="1 0" func="cnt" op="equ" val="2">
                            <dgm:alg type="cycle">
                              <dgm:param type="stAng" val="315"/>
                              <dgm:param type="spanAng" val="-90"/>
                              <dgm:param type="ctrShpMap" val="fNode"/>
                            </dgm:alg>
                          </dgm:if>
                          <dgm:else name="Name198">
                            <dgm:alg type="cycle">
                              <dgm:param type="stAng" val="337.5"/>
                              <dgm:param type="spanAng" val="-135"/>
                              <dgm:param type="ctrShpMap" val="fNode"/>
                            </dgm:alg>
                          </dgm:else>
                        </dgm:choose>
                      </dgm:if>
                      <dgm:if name="Name199" axis="ch" ptType="node" func="cnt" op="equ" val="5">
                        <dgm:choose name="Name200">
                          <dgm:if name="Name201" axis="ch ch" ptType="node node" st="2 1" cnt="1 0" func="cnt" op="equ" val="1">
                            <dgm:alg type="cycle">
                              <dgm:param type="stAng" val="288"/>
                              <dgm:param type="ctrShpMap" val="fNode"/>
                            </dgm:alg>
                          </dgm:if>
                          <dgm:if name="Name202" axis="ch ch" ptType="node node" st="2 1" cnt="1 0" func="cnt" op="equ" val="2">
                            <dgm:alg type="cycle">
                              <dgm:param type="stAng" val="333"/>
                              <dgm:param type="spanAng" val="-90"/>
                              <dgm:param type="ctrShpMap" val="fNode"/>
                            </dgm:alg>
                          </dgm:if>
                          <dgm:else name="Name203">
                            <dgm:alg type="cycle">
                              <dgm:param type="stAng" val="0"/>
                              <dgm:param type="spanAng" val="-360"/>
                              <dgm:param type="ctrShpMap" val="fNode"/>
                            </dgm:alg>
                          </dgm:else>
                        </dgm:choose>
                      </dgm:if>
                      <dgm:if name="Name204" axis="ch" ptType="node" func="cnt" op="equ" val="6">
                        <dgm:choose name="Name205">
                          <dgm:if name="Name206" axis="ch ch" ptType="node node" st="2 1" cnt="1 0" func="cnt" op="equ" val="1">
                            <dgm:alg type="cycle">
                              <dgm:param type="stAng" val="300"/>
                              <dgm:param type="ctrShpMap" val="fNode"/>
                            </dgm:alg>
                          </dgm:if>
                          <dgm:if name="Name207" axis="ch ch" ptType="node node" st="2 1" cnt="1 0" func="cnt" op="equ" val="2">
                            <dgm:alg type="cycle">
                              <dgm:param type="stAng" val="345"/>
                              <dgm:param type="spanAng" val="-90"/>
                              <dgm:param type="ctrShpMap" val="fNode"/>
                            </dgm:alg>
                          </dgm:if>
                          <dgm:else name="Name208">
                            <dgm:alg type="cycle">
                              <dgm:param type="stAng" val="0"/>
                              <dgm:param type="spanAng" val="-360"/>
                              <dgm:param type="ctrShpMap" val="fNode"/>
                            </dgm:alg>
                          </dgm:else>
                        </dgm:choose>
                      </dgm:if>
                      <dgm:if name="Name209" axis="ch" ptType="node" func="cnt" op="gte" val="7">
                        <dgm:choose name="Name210">
                          <dgm:if name="Name211" axis="ch ch" ptType="node node" st="2 1" cnt="1 0" func="cnt" op="equ" val="1">
                            <dgm:alg type="cycle">
                              <dgm:param type="stAng" val="308"/>
                              <dgm:param type="ctrShpMap" val="fNode"/>
                            </dgm:alg>
                          </dgm:if>
                          <dgm:if name="Name212" axis="ch ch" ptType="node node" st="2 1" cnt="1 0" func="cnt" op="equ" val="2">
                            <dgm:alg type="cycle">
                              <dgm:param type="stAng" val="353"/>
                              <dgm:param type="spanAng" val="-90"/>
                              <dgm:param type="ctrShpMap" val="fNode"/>
                            </dgm:alg>
                          </dgm:if>
                          <dgm:else name="Name213">
                            <dgm:alg type="cycle">
                              <dgm:param type="stAng" val="0"/>
                              <dgm:param type="spanAng" val="-360"/>
                              <dgm:param type="ctrShpMap" val="fNode"/>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srcNode" val="textCenter"/>
                    <dgm:param type="dstNode" val="childCenter2"/>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stAng" val="240"/>
                              <dgm:param type="ctrShpMap" val="fNode"/>
                              <dgm:param type="horzAlign" val="l"/>
                              <dgm:param type="vertAlign" val="b"/>
                            </dgm:alg>
                          </dgm:if>
                          <dgm:if name="Name231" axis="ch ch" ptType="node node" st="3 1" cnt="1 0" func="cnt" op="equ" val="2">
                            <dgm:alg type="cycle">
                              <dgm:param type="stAng" val="195"/>
                              <dgm:param type="spanAng" val="90"/>
                              <dgm:param type="ctrShpMap" val="fNode"/>
                              <dgm:param type="horzAlign" val="l"/>
                              <dgm:param type="vertAlign" val="b"/>
                            </dgm:alg>
                          </dgm:if>
                          <dgm:else name="Name232">
                            <dgm:alg type="cycle">
                              <dgm:param type="stAng" val="150"/>
                              <dgm:param type="spanAng" val="180"/>
                              <dgm:param type="ctrShpMap" val="fNode"/>
                            </dgm:alg>
                          </dgm:else>
                        </dgm:choose>
                      </dgm:if>
                      <dgm:if name="Name233" axis="ch" ptType="node" func="cnt" op="equ" val="4">
                        <dgm:choose name="Name234">
                          <dgm:if name="Name235" axis="ch ch" ptType="node node" st="3 1" cnt="1 0" func="cnt" op="equ" val="1">
                            <dgm:alg type="cycle">
                              <dgm:param type="stAng" val="180"/>
                              <dgm:param type="ctrShpMap" val="fNode"/>
                            </dgm:alg>
                          </dgm:if>
                          <dgm:if name="Name236" axis="ch ch" ptType="node node" st="3 1" cnt="1 0" func="cnt" op="equ" val="2">
                            <dgm:alg type="cycle">
                              <dgm:param type="stAng" val="135"/>
                              <dgm:param type="spanAng" val="90"/>
                              <dgm:param type="ctrShpMap" val="fNode"/>
                            </dgm:alg>
                          </dgm:if>
                          <dgm:else name="Name237">
                            <dgm:alg type="cycle">
                              <dgm:param type="stAng" val="112.5"/>
                              <dgm:param type="spanAng" val="135"/>
                              <dgm:param type="ctrShpMap" val="fNode"/>
                            </dgm:alg>
                          </dgm:else>
                        </dgm:choose>
                      </dgm:if>
                      <dgm:if name="Name238" axis="ch" ptType="node" func="cnt" op="equ" val="5">
                        <dgm:choose name="Name239">
                          <dgm:if name="Name240" axis="ch ch" ptType="node node" st="3 1" cnt="1 0" func="cnt" op="equ" val="1">
                            <dgm:alg type="cycle">
                              <dgm:param type="stAng" val="144"/>
                              <dgm:param type="ctrShpMap" val="fNode"/>
                            </dgm:alg>
                          </dgm:if>
                          <dgm:if name="Name241" axis="ch ch" ptType="node node" st="3 1" cnt="1 0" func="cnt" op="equ" val="2">
                            <dgm:alg type="cycle">
                              <dgm:param type="stAng" val="99"/>
                              <dgm:param type="spanAng" val="90"/>
                              <dgm:param type="ctrShpMap" val="fNode"/>
                            </dgm:alg>
                          </dgm:if>
                          <dgm:else name="Name242">
                            <dgm:alg type="cycle">
                              <dgm:param type="stAng" val="0"/>
                              <dgm:param type="spanAng" val="360"/>
                              <dgm:param type="ctrShpMap" val="fNode"/>
                            </dgm:alg>
                          </dgm:else>
                        </dgm:choose>
                      </dgm:if>
                      <dgm:if name="Name243" axis="ch" ptType="node" func="cnt" op="equ" val="6">
                        <dgm:choose name="Name244">
                          <dgm:if name="Name245" axis="ch ch" ptType="node node" st="3 1" cnt="1 0" func="cnt" op="equ" val="1">
                            <dgm:alg type="cycle">
                              <dgm:param type="stAng" val="120"/>
                              <dgm:param type="ctrShpMap" val="fNode"/>
                            </dgm:alg>
                          </dgm:if>
                          <dgm:if name="Name246" axis="ch ch" ptType="node node" st="3 1" cnt="1 0" func="cnt" op="equ" val="2">
                            <dgm:alg type="cycle">
                              <dgm:param type="stAng" val="75"/>
                              <dgm:param type="spanAng" val="90"/>
                              <dgm:param type="ctrShpMap" val="fNode"/>
                            </dgm:alg>
                          </dgm:if>
                          <dgm:else name="Name247">
                            <dgm:alg type="cycle">
                              <dgm:param type="stAng" val="0"/>
                              <dgm:param type="spanAng" val="360"/>
                              <dgm:param type="ctrShpMap" val="fNode"/>
                            </dgm:alg>
                          </dgm:else>
                        </dgm:choose>
                      </dgm:if>
                      <dgm:if name="Name248" axis="ch" ptType="node" func="cnt" op="gte" val="7">
                        <dgm:choose name="Name249">
                          <dgm:if name="Name250" axis="ch ch" ptType="node node" st="3 1" cnt="1 0" func="cnt" op="equ" val="1">
                            <dgm:alg type="cycle">
                              <dgm:param type="stAng" val="102"/>
                              <dgm:param type="ctrShpMap" val="fNode"/>
                            </dgm:alg>
                          </dgm:if>
                          <dgm:if name="Name251" axis="ch ch" ptType="node node" st="3 1" cnt="1 0" func="cnt" op="equ" val="2">
                            <dgm:alg type="cycle">
                              <dgm:param type="stAng" val="57"/>
                              <dgm:param type="spanAng" val="90"/>
                              <dgm:param type="ctrShpMap" val="fNode"/>
                            </dgm:alg>
                          </dgm:if>
                          <dgm:else name="Name252">
                            <dgm:alg type="cycle">
                              <dgm:param type="stAng" val="0"/>
                              <dgm:param type="spanAng" val="360"/>
                              <dgm:param type="ctrShpMap" val="fNode"/>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stAng" val="120"/>
                              <dgm:param type="ctrShpMap" val="fNode"/>
                              <dgm:param type="horzAlign" val="r"/>
                              <dgm:param type="vertAlign" val="b"/>
                            </dgm:alg>
                          </dgm:if>
                          <dgm:if name="Name259" axis="ch ch" ptType="node node" st="3 1" cnt="1 0" func="cnt" op="equ" val="2">
                            <dgm:alg type="cycle">
                              <dgm:param type="stAng" val="165"/>
                              <dgm:param type="spanAng" val="-90"/>
                              <dgm:param type="ctrShpMap" val="fNode"/>
                              <dgm:param type="horzAlign" val="r"/>
                              <dgm:param type="vertAlign" val="b"/>
                            </dgm:alg>
                          </dgm:if>
                          <dgm:else name="Name260">
                            <dgm:alg type="cycle">
                              <dgm:param type="stAng" val="210"/>
                              <dgm:param type="spanAng" val="-180"/>
                              <dgm:param type="ctrShpMap" val="fNode"/>
                            </dgm:alg>
                          </dgm:else>
                        </dgm:choose>
                      </dgm:if>
                      <dgm:if name="Name261" axis="ch" ptType="node" func="cnt" op="equ" val="4">
                        <dgm:choose name="Name262">
                          <dgm:if name="Name263" axis="ch ch" ptType="node node" st="3 1" cnt="1 0" func="cnt" op="equ" val="1">
                            <dgm:alg type="cycle">
                              <dgm:param type="stAng" val="180"/>
                              <dgm:param type="ctrShpMap" val="fNode"/>
                            </dgm:alg>
                          </dgm:if>
                          <dgm:if name="Name264" axis="ch ch" ptType="node node" st="3 1" cnt="1 0" func="cnt" op="equ" val="2">
                            <dgm:alg type="cycle">
                              <dgm:param type="stAng" val="225"/>
                              <dgm:param type="spanAng" val="-90"/>
                              <dgm:param type="ctrShpMap" val="fNode"/>
                            </dgm:alg>
                          </dgm:if>
                          <dgm:else name="Name265">
                            <dgm:alg type="cycle">
                              <dgm:param type="stAng" val="247.5"/>
                              <dgm:param type="spanAng" val="-135"/>
                              <dgm:param type="ctrShpMap" val="fNode"/>
                            </dgm:alg>
                          </dgm:else>
                        </dgm:choose>
                      </dgm:if>
                      <dgm:if name="Name266" axis="ch" ptType="node" func="cnt" op="equ" val="5">
                        <dgm:choose name="Name267">
                          <dgm:if name="Name268" axis="ch ch" ptType="node node" st="3 1" cnt="1 0" func="cnt" op="equ" val="1">
                            <dgm:alg type="cycle">
                              <dgm:param type="stAng" val="216"/>
                              <dgm:param type="ctrShpMap" val="fNode"/>
                            </dgm:alg>
                          </dgm:if>
                          <dgm:if name="Name269" axis="ch ch" ptType="node node" st="3 1" cnt="1 0" func="cnt" op="equ" val="2">
                            <dgm:alg type="cycle">
                              <dgm:param type="stAng" val="261"/>
                              <dgm:param type="spanAng" val="-90"/>
                              <dgm:param type="ctrShpMap" val="fNode"/>
                            </dgm:alg>
                          </dgm:if>
                          <dgm:else name="Name270">
                            <dgm:alg type="cycle">
                              <dgm:param type="stAng" val="0"/>
                              <dgm:param type="spanAng" val="-360"/>
                              <dgm:param type="ctrShpMap" val="fNode"/>
                            </dgm:alg>
                          </dgm:else>
                        </dgm:choose>
                      </dgm:if>
                      <dgm:if name="Name271" axis="ch" ptType="node" func="cnt" op="equ" val="6">
                        <dgm:choose name="Name272">
                          <dgm:if name="Name273" axis="ch ch" ptType="node node" st="3 1" cnt="1 0" func="cnt" op="equ" val="1">
                            <dgm:alg type="cycle">
                              <dgm:param type="stAng" val="240"/>
                              <dgm:param type="ctrShpMap" val="fNode"/>
                            </dgm:alg>
                          </dgm:if>
                          <dgm:if name="Name274" axis="ch ch" ptType="node node" st="3 1" cnt="1 0" func="cnt" op="equ" val="2">
                            <dgm:alg type="cycle">
                              <dgm:param type="stAng" val="285"/>
                              <dgm:param type="spanAng" val="-90"/>
                              <dgm:param type="ctrShpMap" val="fNode"/>
                            </dgm:alg>
                          </dgm:if>
                          <dgm:else name="Name275">
                            <dgm:alg type="cycle">
                              <dgm:param type="stAng" val="0"/>
                              <dgm:param type="spanAng" val="-360"/>
                              <dgm:param type="ctrShpMap" val="fNode"/>
                            </dgm:alg>
                          </dgm:else>
                        </dgm:choose>
                      </dgm:if>
                      <dgm:if name="Name276" axis="ch" ptType="node" func="cnt" op="gte" val="7">
                        <dgm:choose name="Name277">
                          <dgm:if name="Name278" axis="ch ch" ptType="node node" st="3 1" cnt="1 0" func="cnt" op="equ" val="1">
                            <dgm:alg type="cycle">
                              <dgm:param type="stAng" val="257"/>
                              <dgm:param type="ctrShpMap" val="fNode"/>
                            </dgm:alg>
                          </dgm:if>
                          <dgm:if name="Name279" axis="ch ch" ptType="node node" st="3 1" cnt="1 0" func="cnt" op="equ" val="2">
                            <dgm:alg type="cycle">
                              <dgm:param type="stAng" val="302"/>
                              <dgm:param type="spanAng" val="-90"/>
                              <dgm:param type="ctrShpMap" val="fNode"/>
                            </dgm:alg>
                          </dgm:if>
                          <dgm:else name="Name280">
                            <dgm:alg type="cycle">
                              <dgm:param type="stAng" val="0"/>
                              <dgm:param type="spanAng" val="-360"/>
                              <dgm:param type="ctrShpMap" val="fNode"/>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srcNode" val="textCenter"/>
                    <dgm:param type="dstNode" val="childCenter3"/>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stAng" val="270"/>
                              <dgm:param type="ctrShpMap" val="fNode"/>
                            </dgm:alg>
                          </dgm:if>
                          <dgm:if name="Name298" axis="ch ch" ptType="node node" st="4 1" cnt="1 0" func="cnt" op="equ" val="2">
                            <dgm:alg type="cycle">
                              <dgm:param type="stAng" val="225"/>
                              <dgm:param type="spanAng" val="90"/>
                              <dgm:param type="ctrShpMap" val="fNode"/>
                            </dgm:alg>
                          </dgm:if>
                          <dgm:else name="Name299">
                            <dgm:alg type="cycle">
                              <dgm:param type="stAng" val="202.5"/>
                              <dgm:param type="spanAng" val="135"/>
                              <dgm:param type="ctrShpMap" val="fNode"/>
                            </dgm:alg>
                          </dgm:else>
                        </dgm:choose>
                      </dgm:if>
                      <dgm:if name="Name300" axis="ch" ptType="node" func="cnt" op="equ" val="5">
                        <dgm:choose name="Name301">
                          <dgm:if name="Name302" axis="ch ch" ptType="node node" st="4 1" cnt="1 0" func="cnt" op="equ" val="1">
                            <dgm:alg type="cycle">
                              <dgm:param type="stAng" val="216"/>
                              <dgm:param type="ctrShpMap" val="fNode"/>
                            </dgm:alg>
                          </dgm:if>
                          <dgm:if name="Name303" axis="ch ch" ptType="node node" st="4 1" cnt="1 0" func="cnt" op="equ" val="2">
                            <dgm:alg type="cycle">
                              <dgm:param type="stAng" val="171"/>
                              <dgm:param type="spanAng" val="90"/>
                              <dgm:param type="ctrShpMap" val="fNode"/>
                            </dgm:alg>
                          </dgm:if>
                          <dgm:else name="Name304">
                            <dgm:alg type="cycle">
                              <dgm:param type="stAng" val="0"/>
                              <dgm:param type="spanAng" val="360"/>
                              <dgm:param type="ctrShpMap" val="fNode"/>
                            </dgm:alg>
                          </dgm:else>
                        </dgm:choose>
                      </dgm:if>
                      <dgm:if name="Name305" axis="ch" ptType="node" func="cnt" op="equ" val="6">
                        <dgm:choose name="Name306">
                          <dgm:if name="Name307" axis="ch ch" ptType="node node" st="4 1" cnt="1 0" func="cnt" op="equ" val="1">
                            <dgm:alg type="cycle">
                              <dgm:param type="stAng" val="180"/>
                              <dgm:param type="ctrShpMap" val="fNode"/>
                            </dgm:alg>
                          </dgm:if>
                          <dgm:if name="Name308" axis="ch ch" ptType="node node" st="4 1" cnt="1 0" func="cnt" op="equ" val="2">
                            <dgm:alg type="cycle">
                              <dgm:param type="stAng" val="135"/>
                              <dgm:param type="spanAng" val="90"/>
                              <dgm:param type="ctrShpMap" val="fNode"/>
                            </dgm:alg>
                          </dgm:if>
                          <dgm:else name="Name309">
                            <dgm:alg type="cycle">
                              <dgm:param type="stAng" val="0"/>
                              <dgm:param type="spanAng" val="360"/>
                              <dgm:param type="ctrShpMap" val="fNode"/>
                            </dgm:alg>
                          </dgm:else>
                        </dgm:choose>
                      </dgm:if>
                      <dgm:if name="Name310" axis="ch" ptType="node" func="cnt" op="gte" val="7">
                        <dgm:choose name="Name311">
                          <dgm:if name="Name312" axis="ch ch" ptType="node node" st="4 1" cnt="1 0" func="cnt" op="equ" val="1">
                            <dgm:alg type="cycle">
                              <dgm:param type="stAng" val="154"/>
                              <dgm:param type="ctrShpMap" val="fNode"/>
                            </dgm:alg>
                          </dgm:if>
                          <dgm:if name="Name313" axis="ch ch" ptType="node node" st="4 1" cnt="1 0" func="cnt" op="equ" val="2">
                            <dgm:alg type="cycle">
                              <dgm:param type="stAng" val="109"/>
                              <dgm:param type="spanAng" val="90"/>
                              <dgm:param type="ctrShpMap" val="fNode"/>
                            </dgm:alg>
                          </dgm:if>
                          <dgm:else name="Name314">
                            <dgm:alg type="cycle">
                              <dgm:param type="stAng" val="0"/>
                              <dgm:param type="spanAng" val="360"/>
                              <dgm:param type="ctrShpMap" val="fNode"/>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stAng" val="90"/>
                              <dgm:param type="ctrShpMap" val="fNode"/>
                            </dgm:alg>
                          </dgm:if>
                          <dgm:if name="Name321" axis="ch ch" ptType="node node" st="4 1" cnt="1 0" func="cnt" op="equ" val="2">
                            <dgm:alg type="cycle">
                              <dgm:param type="stAng" val="135"/>
                              <dgm:param type="spanAng" val="-90"/>
                              <dgm:param type="ctrShpMap" val="fNode"/>
                            </dgm:alg>
                          </dgm:if>
                          <dgm:else name="Name322">
                            <dgm:alg type="cycle">
                              <dgm:param type="stAng" val="157.5"/>
                              <dgm:param type="spanAng" val="-135"/>
                              <dgm:param type="ctrShpMap" val="fNode"/>
                            </dgm:alg>
                          </dgm:else>
                        </dgm:choose>
                      </dgm:if>
                      <dgm:if name="Name323" axis="ch" ptType="node" func="cnt" op="equ" val="5">
                        <dgm:choose name="Name324">
                          <dgm:if name="Name325" axis="ch ch" ptType="node node" st="4 1" cnt="1 0" func="cnt" op="equ" val="1">
                            <dgm:alg type="cycle">
                              <dgm:param type="stAng" val="144"/>
                              <dgm:param type="ctrShpMap" val="fNode"/>
                            </dgm:alg>
                          </dgm:if>
                          <dgm:if name="Name326" axis="ch ch" ptType="node node" st="4 1" cnt="1 0" func="cnt" op="equ" val="2">
                            <dgm:alg type="cycle">
                              <dgm:param type="stAng" val="189"/>
                              <dgm:param type="spanAng" val="-90"/>
                              <dgm:param type="ctrShpMap" val="fNode"/>
                            </dgm:alg>
                          </dgm:if>
                          <dgm:else name="Name327">
                            <dgm:alg type="cycle">
                              <dgm:param type="stAng" val="0"/>
                              <dgm:param type="spanAng" val="-360"/>
                              <dgm:param type="ctrShpMap" val="fNode"/>
                            </dgm:alg>
                          </dgm:else>
                        </dgm:choose>
                      </dgm:if>
                      <dgm:if name="Name328" axis="ch" ptType="node" func="cnt" op="equ" val="6">
                        <dgm:choose name="Name329">
                          <dgm:if name="Name330" axis="ch ch" ptType="node node" st="4 1" cnt="1 0" func="cnt" op="equ" val="1">
                            <dgm:alg type="cycle">
                              <dgm:param type="stAng" val="180"/>
                              <dgm:param type="ctrShpMap" val="fNode"/>
                            </dgm:alg>
                          </dgm:if>
                          <dgm:if name="Name331" axis="ch ch" ptType="node node" st="4 1" cnt="1 0" func="cnt" op="equ" val="2">
                            <dgm:alg type="cycle">
                              <dgm:param type="stAng" val="225"/>
                              <dgm:param type="spanAng" val="-90"/>
                              <dgm:param type="ctrShpMap" val="fNode"/>
                            </dgm:alg>
                          </dgm:if>
                          <dgm:else name="Name332">
                            <dgm:alg type="cycle">
                              <dgm:param type="stAng" val="0"/>
                              <dgm:param type="spanAng" val="-360"/>
                              <dgm:param type="ctrShpMap" val="fNode"/>
                            </dgm:alg>
                          </dgm:else>
                        </dgm:choose>
                      </dgm:if>
                      <dgm:if name="Name333" axis="ch" ptType="node" func="cnt" op="gte" val="7">
                        <dgm:choose name="Name334">
                          <dgm:if name="Name335" axis="ch ch" ptType="node node" st="4 1" cnt="1 0" func="cnt" op="equ" val="1">
                            <dgm:alg type="cycle">
                              <dgm:param type="stAng" val="205"/>
                              <dgm:param type="ctrShpMap" val="fNode"/>
                            </dgm:alg>
                          </dgm:if>
                          <dgm:if name="Name336" axis="ch ch" ptType="node node" st="4 1" cnt="1 0" func="cnt" op="equ" val="2">
                            <dgm:alg type="cycle">
                              <dgm:param type="stAng" val="250"/>
                              <dgm:param type="spanAng" val="-90"/>
                              <dgm:param type="ctrShpMap" val="fNode"/>
                            </dgm:alg>
                          </dgm:if>
                          <dgm:else name="Name337">
                            <dgm:alg type="cycle">
                              <dgm:param type="stAng" val="0"/>
                              <dgm:param type="spanAng" val="-360"/>
                              <dgm:param type="ctrShpMap" val="fNode"/>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srcNode" val="textCenter"/>
                    <dgm:param type="dstNode" val="childCenter4"/>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stAng" val="288"/>
                              <dgm:param type="ctrShpMap" val="fNode"/>
                            </dgm:alg>
                          </dgm:if>
                          <dgm:if name="Name355" axis="ch ch" ptType="node node" st="5 1" cnt="1 0" func="cnt" op="equ" val="2">
                            <dgm:alg type="cycle">
                              <dgm:param type="stAng" val="243"/>
                              <dgm:param type="spanAng" val="90"/>
                              <dgm:param type="ctrShpMap" val="fNode"/>
                            </dgm:alg>
                          </dgm:if>
                          <dgm:else name="Name356">
                            <dgm:alg type="cycle">
                              <dgm:param type="stAng" val="0"/>
                              <dgm:param type="spanAng" val="360"/>
                              <dgm:param type="ctrShpMap" val="fNode"/>
                            </dgm:alg>
                          </dgm:else>
                        </dgm:choose>
                      </dgm:if>
                      <dgm:if name="Name357" axis="ch" ptType="node" func="cnt" op="equ" val="6">
                        <dgm:choose name="Name358">
                          <dgm:if name="Name359" axis="ch ch" ptType="node node" st="5 1" cnt="1 0" func="cnt" op="equ" val="1">
                            <dgm:alg type="cycle">
                              <dgm:param type="stAng" val="240"/>
                              <dgm:param type="ctrShpMap" val="fNode"/>
                            </dgm:alg>
                          </dgm:if>
                          <dgm:if name="Name360" axis="ch ch" ptType="node node" st="5 1" cnt="1 0" func="cnt" op="equ" val="2">
                            <dgm:alg type="cycle">
                              <dgm:param type="stAng" val="195"/>
                              <dgm:param type="spanAng" val="90"/>
                              <dgm:param type="ctrShpMap" val="fNode"/>
                            </dgm:alg>
                          </dgm:if>
                          <dgm:else name="Name361">
                            <dgm:alg type="cycle">
                              <dgm:param type="stAng" val="0"/>
                              <dgm:param type="spanAng" val="360"/>
                              <dgm:param type="ctrShpMap" val="fNode"/>
                            </dgm:alg>
                          </dgm:else>
                        </dgm:choose>
                      </dgm:if>
                      <dgm:if name="Name362" axis="ch" ptType="node" func="cnt" op="gte" val="7">
                        <dgm:choose name="Name363">
                          <dgm:if name="Name364" axis="ch ch" ptType="node node" st="5 1" cnt="1 0" func="cnt" op="equ" val="1">
                            <dgm:alg type="cycle">
                              <dgm:param type="stAng" val="205"/>
                              <dgm:param type="ctrShpMap" val="fNode"/>
                            </dgm:alg>
                          </dgm:if>
                          <dgm:if name="Name365" axis="ch ch" ptType="node node" st="5 1" cnt="1 0" func="cnt" op="equ" val="2">
                            <dgm:alg type="cycle">
                              <dgm:param type="stAng" val="160"/>
                              <dgm:param type="spanAng" val="90"/>
                              <dgm:param type="ctrShpMap" val="fNode"/>
                            </dgm:alg>
                          </dgm:if>
                          <dgm:else name="Name366">
                            <dgm:alg type="cycle">
                              <dgm:param type="stAng" val="0"/>
                              <dgm:param type="spanAng" val="360"/>
                              <dgm:param type="ctrShpMap" val="fNode"/>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stAng" val="72"/>
                              <dgm:param type="ctrShpMap" val="fNode"/>
                            </dgm:alg>
                          </dgm:if>
                          <dgm:if name="Name373" axis="ch ch" ptType="node node" st="5 1" cnt="1 0" func="cnt" op="equ" val="2">
                            <dgm:alg type="cycle">
                              <dgm:param type="stAng" val="117"/>
                              <dgm:param type="spanAng" val="-90"/>
                              <dgm:param type="ctrShpMap" val="fNode"/>
                            </dgm:alg>
                          </dgm:if>
                          <dgm:else name="Name374">
                            <dgm:alg type="cycle">
                              <dgm:param type="stAng" val="0"/>
                              <dgm:param type="spanAng" val="-360"/>
                              <dgm:param type="ctrShpMap" val="fNode"/>
                            </dgm:alg>
                          </dgm:else>
                        </dgm:choose>
                      </dgm:if>
                      <dgm:if name="Name375" axis="ch" ptType="node" func="cnt" op="equ" val="6">
                        <dgm:choose name="Name376">
                          <dgm:if name="Name377" axis="ch ch" ptType="node node" st="5 1" cnt="1 0" func="cnt" op="equ" val="1">
                            <dgm:alg type="cycle">
                              <dgm:param type="stAng" val="120"/>
                              <dgm:param type="ctrShpMap" val="fNode"/>
                            </dgm:alg>
                          </dgm:if>
                          <dgm:if name="Name378" axis="ch ch" ptType="node node" st="5 1" cnt="1 0" func="cnt" op="equ" val="2">
                            <dgm:alg type="cycle">
                              <dgm:param type="stAng" val="165"/>
                              <dgm:param type="spanAng" val="-90"/>
                              <dgm:param type="ctrShpMap" val="fNode"/>
                            </dgm:alg>
                          </dgm:if>
                          <dgm:else name="Name379">
                            <dgm:alg type="cycle">
                              <dgm:param type="stAng" val="0"/>
                              <dgm:param type="spanAng" val="-360"/>
                              <dgm:param type="ctrShpMap" val="fNode"/>
                            </dgm:alg>
                          </dgm:else>
                        </dgm:choose>
                      </dgm:if>
                      <dgm:if name="Name380" axis="ch" ptType="node" func="cnt" op="gte" val="7">
                        <dgm:choose name="Name381">
                          <dgm:if name="Name382" axis="ch ch" ptType="node node" st="5 1" cnt="1 0" func="cnt" op="equ" val="1">
                            <dgm:alg type="cycle">
                              <dgm:param type="stAng" val="154"/>
                              <dgm:param type="ctrShpMap" val="fNode"/>
                            </dgm:alg>
                          </dgm:if>
                          <dgm:if name="Name383" axis="ch ch" ptType="node node" st="5 1" cnt="1 0" func="cnt" op="equ" val="2">
                            <dgm:alg type="cycle">
                              <dgm:param type="stAng" val="199"/>
                              <dgm:param type="spanAng" val="-90"/>
                              <dgm:param type="ctrShpMap" val="fNode"/>
                            </dgm:alg>
                          </dgm:if>
                          <dgm:else name="Name384">
                            <dgm:alg type="cycle">
                              <dgm:param type="stAng" val="0"/>
                              <dgm:param type="spanAng" val="-360"/>
                              <dgm:param type="ctrShpMap" val="fNode"/>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srcNode" val="textCenter"/>
                    <dgm:param type="dstNode" val="childCenter5"/>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stAng" val="300"/>
                              <dgm:param type="ctrShpMap" val="fNode"/>
                            </dgm:alg>
                          </dgm:if>
                          <dgm:if name="Name402" axis="ch ch" ptType="node node" st="6 1" cnt="1 0" func="cnt" op="equ" val="2">
                            <dgm:alg type="cycle">
                              <dgm:param type="stAng" val="255"/>
                              <dgm:param type="spanAng" val="90"/>
                              <dgm:param type="ctrShpMap" val="fNode"/>
                            </dgm:alg>
                          </dgm:if>
                          <dgm:else name="Name403">
                            <dgm:alg type="cycle">
                              <dgm:param type="stAng" val="0"/>
                              <dgm:param type="spanAng" val="360"/>
                              <dgm:param type="ctrShpMap" val="fNode"/>
                            </dgm:alg>
                          </dgm:else>
                        </dgm:choose>
                      </dgm:if>
                      <dgm:if name="Name404" axis="ch" ptType="node" func="cnt" op="gte" val="7">
                        <dgm:choose name="Name405">
                          <dgm:if name="Name406" axis="ch ch" ptType="node node" st="6 1" cnt="1 0" func="cnt" op="equ" val="1">
                            <dgm:alg type="cycle">
                              <dgm:param type="stAng" val="257"/>
                              <dgm:param type="ctrShpMap" val="fNode"/>
                            </dgm:alg>
                          </dgm:if>
                          <dgm:if name="Name407" axis="ch ch" ptType="node node" st="6 1" cnt="1 0" func="cnt" op="equ" val="2">
                            <dgm:alg type="cycle">
                              <dgm:param type="stAng" val="212"/>
                              <dgm:param type="spanAng" val="90"/>
                              <dgm:param type="ctrShpMap" val="fNode"/>
                            </dgm:alg>
                          </dgm:if>
                          <dgm:else name="Name408">
                            <dgm:alg type="cycle">
                              <dgm:param type="stAng" val="0"/>
                              <dgm:param type="spanAng" val="360"/>
                              <dgm:param type="ctrShpMap" val="fNode"/>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stAng" val="60"/>
                              <dgm:param type="ctrShpMap" val="fNode"/>
                            </dgm:alg>
                          </dgm:if>
                          <dgm:if name="Name415" axis="ch ch" ptType="node node" st="6 1" cnt="1 0" func="cnt" op="equ" val="2">
                            <dgm:alg type="cycle">
                              <dgm:param type="stAng" val="105"/>
                              <dgm:param type="spanAng" val="-90"/>
                              <dgm:param type="ctrShpMap" val="fNode"/>
                            </dgm:alg>
                          </dgm:if>
                          <dgm:else name="Name416">
                            <dgm:alg type="cycle">
                              <dgm:param type="stAng" val="0"/>
                              <dgm:param type="spanAng" val="-360"/>
                              <dgm:param type="ctrShpMap" val="fNode"/>
                            </dgm:alg>
                          </dgm:else>
                        </dgm:choose>
                      </dgm:if>
                      <dgm:if name="Name417" axis="ch" ptType="node" func="cnt" op="gte" val="7">
                        <dgm:choose name="Name418">
                          <dgm:if name="Name419" axis="ch ch" ptType="node node" st="6 1" cnt="1 0" func="cnt" op="equ" val="1">
                            <dgm:alg type="cycle">
                              <dgm:param type="stAng" val="102"/>
                              <dgm:param type="ctrShpMap" val="fNode"/>
                            </dgm:alg>
                          </dgm:if>
                          <dgm:if name="Name420" axis="ch ch" ptType="node node" st="6 1" cnt="1 0" func="cnt" op="equ" val="2">
                            <dgm:alg type="cycle">
                              <dgm:param type="stAng" val="147"/>
                              <dgm:param type="spanAng" val="-90"/>
                              <dgm:param type="ctrShpMap" val="fNode"/>
                            </dgm:alg>
                          </dgm:if>
                          <dgm:else name="Name421">
                            <dgm:alg type="cycle">
                              <dgm:param type="stAng" val="0"/>
                              <dgm:param type="spanAng" val="-360"/>
                              <dgm:param type="ctrShpMap" val="fNode"/>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srcNode" val="textCenter"/>
                    <dgm:param type="dstNode" val="childCenter6"/>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stAng" val="308"/>
                              <dgm:param type="ctrShpMap" val="fNode"/>
                            </dgm:alg>
                          </dgm:if>
                          <dgm:if name="Name439" axis="ch ch" ptType="node node" st="7 1" cnt="1 0" func="cnt" op="equ" val="2">
                            <dgm:alg type="cycle">
                              <dgm:param type="stAng" val="263"/>
                              <dgm:param type="spanAng" val="90"/>
                              <dgm:param type="ctrShpMap" val="fNode"/>
                            </dgm:alg>
                          </dgm:if>
                          <dgm:else name="Name440">
                            <dgm:alg type="cycle">
                              <dgm:param type="stAng" val="0"/>
                              <dgm:param type="spanAng" val="360"/>
                              <dgm:param type="ctrShpMap" val="fNode"/>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stAng" val="51"/>
                              <dgm:param type="ctrShpMap" val="fNode"/>
                            </dgm:alg>
                          </dgm:if>
                          <dgm:if name="Name447" axis="ch ch" ptType="node node" st="7 1" cnt="1 0" func="cnt" op="equ" val="2">
                            <dgm:alg type="cycle">
                              <dgm:param type="stAng" val="96"/>
                              <dgm:param type="spanAng" val="-90"/>
                              <dgm:param type="ctrShpMap" val="fNode"/>
                            </dgm:alg>
                          </dgm:if>
                          <dgm:else name="Name448">
                            <dgm:alg type="cycle">
                              <dgm:param type="stAng" val="0"/>
                              <dgm:param type="spanAng" val="-360"/>
                              <dgm:param type="ctrShpMap" val="fNode"/>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srcNode" val="textCenter"/>
                    <dgm:param type="dstNode" val="childCenter7"/>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rSet csTypeId="urn:microsoft.com/office/officeart/2005/8/colors/accent6_5"/>
        </dgm:pt>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1">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2">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3">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1">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4">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5">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4463379-9F64-4630-BF61-06A11BE86AD3}" type="datetimeFigureOut">
              <a:rPr lang="zh-CN" altLang="en-US" smtClean="0"/>
              <a:pPr/>
              <a:t>2021-09-07</a:t>
            </a:fld>
            <a:endParaRPr lang="zh-CN" altLang="en-US"/>
          </a:p>
        </p:txBody>
      </p:sp>
      <p:sp>
        <p:nvSpPr>
          <p:cNvPr id="4" name="幻灯片图像占位符 3"/>
          <p:cNvSpPr>
            <a:spLocks noGrp="1" noRot="1" noChangeAspect="1"/>
          </p:cNvSpPr>
          <p:nvPr>
            <p:ph type="sldImg" idx="2"/>
          </p:nvPr>
        </p:nvSpPr>
        <p:spPr>
          <a:xfrm>
            <a:off x="383664" y="685800"/>
            <a:ext cx="6090671"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6CEBB1-29F6-4DD0-A20A-49F07B6D6B29}"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0965" algn="l" defTabSz="685800" rtl="0" eaLnBrk="1" latinLnBrk="0" hangingPunct="1">
      <a:defRPr sz="900" kern="1200">
        <a:solidFill>
          <a:schemeClr val="tx1"/>
        </a:solidFill>
        <a:latin typeface="+mn-lt"/>
        <a:ea typeface="+mn-ea"/>
        <a:cs typeface="+mn-cs"/>
      </a:defRPr>
    </a:lvl5pPr>
    <a:lvl6pPr marL="1713865" algn="l" defTabSz="685800" rtl="0" eaLnBrk="1" latinLnBrk="0" hangingPunct="1">
      <a:defRPr sz="900" kern="1200">
        <a:solidFill>
          <a:schemeClr val="tx1"/>
        </a:solidFill>
        <a:latin typeface="+mn-lt"/>
        <a:ea typeface="+mn-ea"/>
        <a:cs typeface="+mn-cs"/>
      </a:defRPr>
    </a:lvl6pPr>
    <a:lvl7pPr marL="2056765" algn="l" defTabSz="685800" rtl="0" eaLnBrk="1" latinLnBrk="0" hangingPunct="1">
      <a:defRPr sz="900" kern="1200">
        <a:solidFill>
          <a:schemeClr val="tx1"/>
        </a:solidFill>
        <a:latin typeface="+mn-lt"/>
        <a:ea typeface="+mn-ea"/>
        <a:cs typeface="+mn-cs"/>
      </a:defRPr>
    </a:lvl7pPr>
    <a:lvl8pPr marL="2399665" algn="l" defTabSz="685800" rtl="0" eaLnBrk="1" latinLnBrk="0" hangingPunct="1">
      <a:defRPr sz="900" kern="1200">
        <a:solidFill>
          <a:schemeClr val="tx1"/>
        </a:solidFill>
        <a:latin typeface="+mn-lt"/>
        <a:ea typeface="+mn-ea"/>
        <a:cs typeface="+mn-cs"/>
      </a:defRPr>
    </a:lvl8pPr>
    <a:lvl9pPr marL="2742565"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4175" y="685800"/>
            <a:ext cx="6089650" cy="3429000"/>
          </a:xfrm>
        </p:spPr>
      </p:sp>
      <p:sp>
        <p:nvSpPr>
          <p:cNvPr id="3" name="备注占位符 2"/>
          <p:cNvSpPr>
            <a:spLocks noGrp="1"/>
          </p:cNvSpPr>
          <p:nvPr>
            <p:ph type="body" idx="1"/>
          </p:nvPr>
        </p:nvSpPr>
        <p:spPr/>
        <p:txBody>
          <a:bodyPr/>
          <a:lstStyle/>
          <a:p>
            <a:r>
              <a:rPr lang="zh-CN" altLang="en-US"/>
              <a:t>各位领导，上午好，非常荣幸能够参与这次投标，也非常高兴能够站在这儿为大家介绍我公司的投标方案。</a:t>
            </a:r>
          </a:p>
        </p:txBody>
      </p:sp>
      <p:sp>
        <p:nvSpPr>
          <p:cNvPr id="4" name="灯片编号占位符 3"/>
          <p:cNvSpPr>
            <a:spLocks noGrp="1"/>
          </p:cNvSpPr>
          <p:nvPr>
            <p:ph type="sldNum" sz="quarter" idx="5"/>
          </p:nvPr>
        </p:nvSpPr>
        <p:spPr/>
        <p:txBody>
          <a:bodyPr/>
          <a:lstStyle/>
          <a:p>
            <a:fld id="{8C957220-82EE-445E-817F-2278C1F02F38}"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4175" y="685800"/>
            <a:ext cx="6089650" cy="3429000"/>
          </a:xfrm>
        </p:spPr>
      </p:sp>
      <p:sp>
        <p:nvSpPr>
          <p:cNvPr id="3" name="文本占位符 2"/>
          <p:cNvSpPr>
            <a:spLocks noGrp="1"/>
          </p:cNvSpPr>
          <p:nvPr>
            <p:ph type="body" idx="3"/>
          </p:nvPr>
        </p:nvSpPr>
        <p:spPr/>
        <p:txBody>
          <a:bodyPr/>
          <a:lstStyle/>
          <a:p>
            <a:r>
              <a:rPr lang="zh-CN" altLang="en-US"/>
              <a:t>整个系统采用的是</a:t>
            </a:r>
            <a:r>
              <a:rPr lang="en-US" altLang="zh-CN"/>
              <a:t>.Net</a:t>
            </a:r>
            <a:r>
              <a:rPr lang="zh-CN" altLang="en-US"/>
              <a:t>的开发环境，主要采用</a:t>
            </a:r>
            <a:r>
              <a:rPr lang="en-US" altLang="zh-CN"/>
              <a:t>C#</a:t>
            </a:r>
            <a:r>
              <a:rPr lang="zh-CN" altLang="en-US"/>
              <a:t>语言开发，这张图就是</a:t>
            </a:r>
            <a:r>
              <a:rPr lang="en-US" altLang="zh-CN"/>
              <a:t>.Net</a:t>
            </a:r>
            <a:r>
              <a:rPr lang="zh-CN" altLang="en-US"/>
              <a:t>的开发环境框架。</a:t>
            </a:r>
          </a:p>
          <a:p>
            <a:r>
              <a:rPr lang="zh-CN" altLang="en-US"/>
              <a:t>众所周知微软</a:t>
            </a:r>
            <a:r>
              <a:rPr lang="en-US" altLang="zh-CN"/>
              <a:t>.Net</a:t>
            </a:r>
            <a:r>
              <a:rPr lang="zh-CN" altLang="en-US"/>
              <a:t>的框架，相对来说是最成熟的，应用最广的，效率最高的，也是最容易维护的。</a:t>
            </a:r>
          </a:p>
          <a:p>
            <a:r>
              <a:rPr lang="zh-CN" altLang="en-US"/>
              <a:t>这也是本次系统我们采用</a:t>
            </a:r>
            <a:r>
              <a:rPr lang="en-US" altLang="zh-CN"/>
              <a:t>.Net</a:t>
            </a:r>
            <a:r>
              <a:rPr lang="zh-CN" altLang="en-US"/>
              <a:t>框架的重要原因。</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4175" y="685800"/>
            <a:ext cx="6089650" cy="3429000"/>
          </a:xfrm>
        </p:spPr>
      </p:sp>
      <p:sp>
        <p:nvSpPr>
          <p:cNvPr id="3" name="文本占位符 2"/>
          <p:cNvSpPr>
            <a:spLocks noGrp="1"/>
          </p:cNvSpPr>
          <p:nvPr>
            <p:ph type="body" idx="3"/>
          </p:nvPr>
        </p:nvSpPr>
        <p:spPr/>
        <p:txBody>
          <a:bodyPr/>
          <a:lstStyle/>
          <a:p>
            <a:r>
              <a:rPr lang="zh-CN" altLang="en-US"/>
              <a:t>这是软件功能架构。</a:t>
            </a:r>
          </a:p>
          <a:p>
            <a:r>
              <a:rPr lang="zh-CN" altLang="en-US"/>
              <a:t>下面这个框是现场的或远端的各种设备，有</a:t>
            </a:r>
            <a:r>
              <a:rPr lang="en-US" altLang="zh-CN"/>
              <a:t>APP</a:t>
            </a:r>
            <a:r>
              <a:rPr lang="zh-CN" altLang="en-US"/>
              <a:t>、有平台，也有产线上的各种设备。他们均通过有线或无线网络，甚至通过</a:t>
            </a:r>
            <a:r>
              <a:rPr lang="en-US" altLang="zh-CN"/>
              <a:t>4G</a:t>
            </a:r>
            <a:r>
              <a:rPr lang="zh-CN" altLang="en-US"/>
              <a:t>或</a:t>
            </a:r>
            <a:r>
              <a:rPr lang="en-US" altLang="zh-CN"/>
              <a:t>5G</a:t>
            </a:r>
            <a:r>
              <a:rPr lang="zh-CN" altLang="en-US"/>
              <a:t>，都可以链接平台获取任务以及数据。</a:t>
            </a:r>
          </a:p>
          <a:p>
            <a:r>
              <a:rPr lang="zh-CN" altLang="en-US"/>
              <a:t>而平台的主要通过</a:t>
            </a:r>
            <a:r>
              <a:rPr lang="en-US" altLang="zh-CN"/>
              <a:t>Web</a:t>
            </a:r>
            <a:r>
              <a:rPr lang="zh-CN" altLang="en-US"/>
              <a:t>的模式对外发布界面。</a:t>
            </a:r>
          </a:p>
          <a:p>
            <a:r>
              <a:rPr lang="zh-CN" altLang="en-US"/>
              <a:t>并且考虑到硬件设备较多，以及以后扩展的问题，我们采用加入了负载平衡，以及</a:t>
            </a:r>
            <a:r>
              <a:rPr lang="en-US" altLang="zh-CN"/>
              <a:t>Redis</a:t>
            </a:r>
            <a:r>
              <a:rPr lang="zh-CN" altLang="en-US"/>
              <a:t>的实时内存数据库进行数据缓冲，最后才链接到数据库获取数据。</a:t>
            </a:r>
          </a:p>
          <a:p>
            <a:r>
              <a:rPr lang="zh-CN" altLang="en-US"/>
              <a:t>这样多重的缓存和隔离，保证数据的安全，同时也最大程度的考虑到扩容后的并发问题。</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4175" y="685800"/>
            <a:ext cx="6089650" cy="3429000"/>
          </a:xfrm>
        </p:spPr>
      </p:sp>
      <p:sp>
        <p:nvSpPr>
          <p:cNvPr id="3" name="备注占位符 2"/>
          <p:cNvSpPr>
            <a:spLocks noGrp="1"/>
          </p:cNvSpPr>
          <p:nvPr>
            <p:ph type="body" idx="1"/>
          </p:nvPr>
        </p:nvSpPr>
        <p:spPr/>
        <p:txBody>
          <a:bodyPr/>
          <a:lstStyle/>
          <a:p>
            <a:r>
              <a:rPr lang="zh-CN" altLang="en-US"/>
              <a:t>前面是对项目的整体介绍，以及软件的基本框架。</a:t>
            </a:r>
          </a:p>
          <a:p>
            <a:r>
              <a:rPr lang="zh-CN" altLang="en-US"/>
              <a:t>接下来，我将就每个模块进行相对详细的介绍。</a:t>
            </a:r>
          </a:p>
        </p:txBody>
      </p:sp>
      <p:sp>
        <p:nvSpPr>
          <p:cNvPr id="4" name="灯片编号占位符 3"/>
          <p:cNvSpPr>
            <a:spLocks noGrp="1"/>
          </p:cNvSpPr>
          <p:nvPr>
            <p:ph type="sldNum" sz="quarter" idx="10"/>
          </p:nvPr>
        </p:nvSpPr>
        <p:spPr/>
        <p:txBody>
          <a:bodyPr/>
          <a:lstStyle/>
          <a:p>
            <a:fld id="{C16CEBB1-29F6-4DD0-A20A-49F07B6D6B29}" type="slidenum">
              <a:rPr lang="zh-CN" altLang="en-US" smtClean="0"/>
              <a:pPr/>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8975" y="1143000"/>
            <a:ext cx="548005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latin typeface="华文楷体" panose="02010600040101010101" pitchFamily="2" charset="-122"/>
                <a:ea typeface="华文楷体" panose="02010600040101010101" pitchFamily="2" charset="-122"/>
                <a:cs typeface="思源黑体 CN Regular" panose="020B0500000000000000" charset="-122"/>
              </a:rPr>
              <a:t>首先就是园区调度模块</a:t>
            </a:r>
          </a:p>
        </p:txBody>
      </p:sp>
      <p:sp>
        <p:nvSpPr>
          <p:cNvPr id="4" name="灯片编号占位符 3"/>
          <p:cNvSpPr>
            <a:spLocks noGrp="1"/>
          </p:cNvSpPr>
          <p:nvPr>
            <p:ph type="sldNum" sz="quarter" idx="10"/>
          </p:nvPr>
        </p:nvSpPr>
        <p:spPr/>
        <p:txBody>
          <a:bodyPr/>
          <a:lstStyle/>
          <a:p>
            <a:pPr eaLnBrk="0" fontAlgn="base" hangingPunct="0">
              <a:spcBef>
                <a:spcPct val="0"/>
              </a:spcBef>
              <a:spcAft>
                <a:spcPct val="0"/>
              </a:spcAft>
              <a:defRPr/>
            </a:pPr>
            <a:fld id="{39AD698A-D66C-4FA1-BBD8-F72AE9E6E751}" type="slidenum">
              <a:rPr lang="zh-CN" altLang="en-US" smtClean="0">
                <a:solidFill>
                  <a:prstClr val="black"/>
                </a:solidFill>
                <a:ea typeface="微软雅黑" panose="020B0503020204020204" charset="-122"/>
              </a:rPr>
              <a:pPr eaLnBrk="0" fontAlgn="base" hangingPunct="0">
                <a:spcBef>
                  <a:spcPct val="0"/>
                </a:spcBef>
                <a:spcAft>
                  <a:spcPct val="0"/>
                </a:spcAft>
                <a:defRPr/>
              </a:pPr>
              <a:t>13</a:t>
            </a:fld>
            <a:endParaRPr lang="zh-CN" altLang="en-US">
              <a:solidFill>
                <a:prstClr val="black"/>
              </a:solidFill>
              <a:ea typeface="微软雅黑" panose="020B0503020204020204"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4175" y="685800"/>
            <a:ext cx="6089650" cy="3429000"/>
          </a:xfrm>
        </p:spPr>
      </p:sp>
      <p:sp>
        <p:nvSpPr>
          <p:cNvPr id="3" name="文本占位符 2"/>
          <p:cNvSpPr>
            <a:spLocks noGrp="1"/>
          </p:cNvSpPr>
          <p:nvPr>
            <p:ph type="body" idx="3"/>
          </p:nvPr>
        </p:nvSpPr>
        <p:spPr/>
        <p:txBody>
          <a:bodyPr/>
          <a:lstStyle/>
          <a:p>
            <a:r>
              <a:rPr lang="zh-CN" altLang="en-US"/>
              <a:t>园区调度模块主要的功能就是进行出入园的调度管理系统。</a:t>
            </a:r>
          </a:p>
          <a:p>
            <a:r>
              <a:rPr lang="zh-CN" altLang="en-US"/>
              <a:t>主要设计入园和出园两个重要流程。</a:t>
            </a:r>
          </a:p>
          <a:p>
            <a:r>
              <a:rPr lang="zh-CN" altLang="en-US"/>
              <a:t>在出入园管理模块中设计到的软件模块包括：任务调度模块、出入园管理模块、以及车辆管理模块。</a:t>
            </a:r>
          </a:p>
          <a:p>
            <a:r>
              <a:rPr lang="zh-CN" altLang="en-US"/>
              <a:t>任务调度模块负责任务的调度、分派以及流程模板的管理。</a:t>
            </a:r>
          </a:p>
          <a:p>
            <a:r>
              <a:rPr lang="zh-CN" altLang="en-US"/>
              <a:t>出入园管理模块包括两个流程，以及车辆跟踪，发货单跟踪</a:t>
            </a:r>
            <a:r>
              <a:rPr lang="en-US" altLang="zh-CN"/>
              <a:t>4</a:t>
            </a:r>
            <a:r>
              <a:rPr lang="zh-CN" altLang="en-US"/>
              <a:t>项功能。</a:t>
            </a:r>
          </a:p>
          <a:p>
            <a:r>
              <a:rPr lang="zh-CN" altLang="en-US"/>
              <a:t>而车辆管理则包括承运人管理、配载管理、交付状态管理等。</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4175" y="685800"/>
            <a:ext cx="6089650" cy="3429000"/>
          </a:xfrm>
        </p:spPr>
      </p:sp>
      <p:sp>
        <p:nvSpPr>
          <p:cNvPr id="3" name="文本占位符 2"/>
          <p:cNvSpPr>
            <a:spLocks noGrp="1"/>
          </p:cNvSpPr>
          <p:nvPr>
            <p:ph type="body" idx="3"/>
          </p:nvPr>
        </p:nvSpPr>
        <p:spPr/>
        <p:txBody>
          <a:bodyPr/>
          <a:lstStyle/>
          <a:p>
            <a:r>
              <a:rPr lang="zh-CN" altLang="en-US"/>
              <a:t>而这些模块的设立主要就是希望通过园区调度中心，通过任务管理模块，以流程为基础，将：仓管员、搬运工、质检员、以及司机</a:t>
            </a:r>
            <a:r>
              <a:rPr lang="en-US" altLang="zh-CN"/>
              <a:t>4</a:t>
            </a:r>
            <a:r>
              <a:rPr lang="zh-CN" altLang="en-US"/>
              <a:t>者间的信息共享和联动机制。</a:t>
            </a:r>
          </a:p>
          <a:p>
            <a:r>
              <a:rPr lang="zh-CN" altLang="en-US"/>
              <a:t>打破原来人传人的落后的信息传递机制，以及手机</a:t>
            </a:r>
            <a:r>
              <a:rPr lang="en-US" altLang="zh-CN"/>
              <a:t>+</a:t>
            </a:r>
            <a:r>
              <a:rPr lang="zh-CN" altLang="en-US"/>
              <a:t>短信的信息发送模式。</a:t>
            </a:r>
          </a:p>
          <a:p>
            <a:r>
              <a:rPr lang="zh-CN" altLang="en-US">
                <a:sym typeface="+mn-ea"/>
              </a:rPr>
              <a:t>从而将出入园区的流程通过软件固化下来，减少沟通的成本，加强统筹调度的效率。</a:t>
            </a:r>
            <a:endParaRPr lang="zh-CN" altLang="en-US"/>
          </a:p>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4175" y="685800"/>
            <a:ext cx="6089650" cy="3429000"/>
          </a:xfrm>
        </p:spPr>
      </p:sp>
      <p:sp>
        <p:nvSpPr>
          <p:cNvPr id="3" name="文本占位符 2"/>
          <p:cNvSpPr>
            <a:spLocks noGrp="1"/>
          </p:cNvSpPr>
          <p:nvPr>
            <p:ph type="body" idx="3"/>
          </p:nvPr>
        </p:nvSpPr>
        <p:spPr/>
        <p:txBody>
          <a:bodyPr/>
          <a:lstStyle/>
          <a:p>
            <a:r>
              <a:rPr lang="zh-CN" altLang="en-US"/>
              <a:t>这就是出入园区的基本流程：</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4175" y="685800"/>
            <a:ext cx="6089650" cy="3429000"/>
          </a:xfrm>
        </p:spPr>
      </p:sp>
      <p:sp>
        <p:nvSpPr>
          <p:cNvPr id="3" name="文本占位符 2"/>
          <p:cNvSpPr>
            <a:spLocks noGrp="1"/>
          </p:cNvSpPr>
          <p:nvPr>
            <p:ph type="body" idx="3"/>
          </p:nvPr>
        </p:nvSpPr>
        <p:spPr/>
        <p:txBody>
          <a:bodyPr/>
          <a:lstStyle/>
          <a:p>
            <a:r>
              <a:rPr lang="zh-CN" altLang="en-US"/>
              <a:t>这是流程过程中各个软件模块实现的功能。</a:t>
            </a:r>
          </a:p>
          <a:p>
            <a:r>
              <a:rPr lang="zh-CN" altLang="en-US"/>
              <a:t>司机可以通过微信小程序，将到达时间通知调度中心，也可以获取调度中心下发的卸货点的信息。</a:t>
            </a:r>
          </a:p>
          <a:p>
            <a:r>
              <a:rPr lang="zh-CN" altLang="en-US"/>
              <a:t>而一旦车辆入园，入园任务将通过任务调度模块同时推送给仓管、质检、以及搬运工的手机</a:t>
            </a:r>
            <a:r>
              <a:rPr lang="en-US" altLang="zh-CN"/>
              <a:t>APP</a:t>
            </a:r>
            <a:r>
              <a:rPr lang="zh-CN" altLang="en-US"/>
              <a:t>上，从而实现多岗的联动机制。</a:t>
            </a:r>
          </a:p>
          <a:p>
            <a:r>
              <a:rPr lang="zh-CN" altLang="en-US"/>
              <a:t>出园也是一样，可以通过车辆管理系统优化配载，并且通过承运人管理系统，实现通知的上传和下达。</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4175" y="685800"/>
            <a:ext cx="6089650" cy="3429000"/>
          </a:xfrm>
        </p:spPr>
      </p:sp>
      <p:sp>
        <p:nvSpPr>
          <p:cNvPr id="3" name="文本占位符 2"/>
          <p:cNvSpPr>
            <a:spLocks noGrp="1"/>
          </p:cNvSpPr>
          <p:nvPr>
            <p:ph type="body" idx="3"/>
          </p:nvPr>
        </p:nvSpPr>
        <p:spPr/>
        <p:txBody>
          <a:bodyPr/>
          <a:lstStyle/>
          <a:p>
            <a:r>
              <a:rPr lang="zh-CN" altLang="en-US"/>
              <a:t>所以我们建立调度中心，配上大屏。并且在入园区的地方配备道闸、车牌识别系统、以及地磅，并且在地磅前配备</a:t>
            </a:r>
            <a:r>
              <a:rPr lang="en-US" altLang="zh-CN"/>
              <a:t>LED</a:t>
            </a:r>
            <a:r>
              <a:rPr lang="zh-CN" altLang="en-US"/>
              <a:t>显示屏。</a:t>
            </a:r>
          </a:p>
          <a:p>
            <a:r>
              <a:rPr lang="zh-CN" altLang="en-US"/>
              <a:t>在</a:t>
            </a:r>
            <a:r>
              <a:rPr lang="en-US" altLang="zh-CN"/>
              <a:t>LED</a:t>
            </a:r>
            <a:r>
              <a:rPr lang="zh-CN" altLang="en-US"/>
              <a:t>显示屏上会有车辆信息、重量信息、以及通过仓管员安排的卸货点、卸货时间信息等等。</a:t>
            </a:r>
          </a:p>
          <a:p>
            <a:r>
              <a:rPr lang="zh-CN" altLang="en-US"/>
              <a:t>杜绝现阶段人传人信息传递过程中的失真，造成沟通成本的增加。</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4175" y="685800"/>
            <a:ext cx="6089650" cy="3429000"/>
          </a:xfrm>
        </p:spPr>
      </p:sp>
      <p:sp>
        <p:nvSpPr>
          <p:cNvPr id="3" name="文本占位符 2"/>
          <p:cNvSpPr>
            <a:spLocks noGrp="1"/>
          </p:cNvSpPr>
          <p:nvPr>
            <p:ph type="body" idx="3"/>
          </p:nvPr>
        </p:nvSpPr>
        <p:spPr/>
        <p:txBody>
          <a:bodyPr/>
          <a:lstStyle/>
          <a:p>
            <a:r>
              <a:rPr lang="zh-CN" altLang="en-US"/>
              <a:t>而调度中心，不单单是调度，我们采用了视频矩阵，可以接入硬盘录像机的视频信号，将安防摄像头、产线摄像头、仓库摄像头投射到大屏上。</a:t>
            </a:r>
          </a:p>
          <a:p>
            <a:r>
              <a:rPr lang="zh-CN" altLang="en-US"/>
              <a:t>同时大屏的是展示的中心，可以将园区的产能、库存、生产等数据统计后实时显示在上面。</a:t>
            </a:r>
          </a:p>
          <a:p>
            <a:r>
              <a:rPr lang="zh-CN" altLang="en-US"/>
              <a:t>在继续拓展，也可以变成集团跨区域调度的中心等。</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4175" y="685800"/>
            <a:ext cx="6089650" cy="3429000"/>
          </a:xfrm>
        </p:spPr>
      </p:sp>
      <p:sp>
        <p:nvSpPr>
          <p:cNvPr id="3" name="备注占位符 2"/>
          <p:cNvSpPr>
            <a:spLocks noGrp="1"/>
          </p:cNvSpPr>
          <p:nvPr>
            <p:ph type="body" idx="1"/>
          </p:nvPr>
        </p:nvSpPr>
        <p:spPr/>
        <p:txBody>
          <a:bodyPr/>
          <a:lstStyle/>
          <a:p>
            <a:r>
              <a:rPr lang="zh-CN" altLang="en-US"/>
              <a:t>今天我的介绍将从以下三方面进行。首先我将详细的分模块介绍项目的具体方案细节，以及项目的实施方案；接下来我将介绍一下深拓公司的基本情况；最后我简单的说明一下深拓的资质以及过往业绩。</a:t>
            </a:r>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4175" y="685800"/>
            <a:ext cx="6089650" cy="3429000"/>
          </a:xfrm>
        </p:spPr>
      </p:sp>
      <p:sp>
        <p:nvSpPr>
          <p:cNvPr id="3" name="文本占位符 2"/>
          <p:cNvSpPr>
            <a:spLocks noGrp="1"/>
          </p:cNvSpPr>
          <p:nvPr>
            <p:ph type="body" idx="3"/>
          </p:nvPr>
        </p:nvSpPr>
        <p:spPr/>
        <p:txBody>
          <a:bodyPr/>
          <a:lstStyle/>
          <a:p>
            <a:r>
              <a:rPr lang="zh-CN" altLang="en-US"/>
              <a:t>这就是我们为园区调度系统配备的主要硬件清单。以及大屏的硬件拓扑图。</a:t>
            </a:r>
          </a:p>
          <a:p>
            <a:r>
              <a:rPr lang="zh-CN" altLang="en-US"/>
              <a:t>我们采用维视的拼接屏系统，而拼接屏的关键件</a:t>
            </a:r>
            <a:r>
              <a:rPr lang="en-US" altLang="zh-CN"/>
              <a:t>46</a:t>
            </a:r>
            <a:r>
              <a:rPr lang="zh-CN" altLang="en-US"/>
              <a:t>寸的液晶面板采用的是京东方的产品，质量上有较大保障。</a:t>
            </a:r>
          </a:p>
          <a:p>
            <a:r>
              <a:rPr lang="zh-CN" altLang="en-US"/>
              <a:t>而</a:t>
            </a:r>
            <a:r>
              <a:rPr lang="en-US" altLang="zh-CN"/>
              <a:t>16</a:t>
            </a:r>
            <a:r>
              <a:rPr lang="zh-CN" altLang="en-US"/>
              <a:t>入</a:t>
            </a:r>
            <a:r>
              <a:rPr lang="en-US" altLang="zh-CN"/>
              <a:t>36</a:t>
            </a:r>
            <a:r>
              <a:rPr lang="zh-CN" altLang="en-US"/>
              <a:t>出的视频矩阵，可以接入多达</a:t>
            </a:r>
            <a:r>
              <a:rPr lang="en-US" altLang="zh-CN"/>
              <a:t>16</a:t>
            </a:r>
            <a:r>
              <a:rPr lang="zh-CN" altLang="en-US"/>
              <a:t>入视频数据，在拼接屏上显示。</a:t>
            </a:r>
          </a:p>
          <a:p>
            <a:r>
              <a:rPr lang="zh-CN" altLang="en-US"/>
              <a:t>同时我们配备了喇叭和无线话筒，可以进行视频会议等，调度中心也可以是远程视频会议中心。</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4175" y="685800"/>
            <a:ext cx="6089650" cy="3429000"/>
          </a:xfrm>
        </p:spPr>
      </p:sp>
      <p:sp>
        <p:nvSpPr>
          <p:cNvPr id="3" name="备注占位符 2"/>
          <p:cNvSpPr>
            <a:spLocks noGrp="1"/>
          </p:cNvSpPr>
          <p:nvPr>
            <p:ph type="body" idx="1"/>
          </p:nvPr>
        </p:nvSpPr>
        <p:spPr/>
        <p:txBody>
          <a:bodyPr/>
          <a:lstStyle/>
          <a:p>
            <a:r>
              <a:rPr lang="zh-CN" altLang="en-US"/>
              <a:t>接下来就是加工过程管理模块</a:t>
            </a:r>
          </a:p>
        </p:txBody>
      </p:sp>
      <p:sp>
        <p:nvSpPr>
          <p:cNvPr id="4" name="灯片编号占位符 3"/>
          <p:cNvSpPr>
            <a:spLocks noGrp="1"/>
          </p:cNvSpPr>
          <p:nvPr>
            <p:ph type="sldNum" sz="quarter" idx="10"/>
          </p:nvPr>
        </p:nvSpPr>
        <p:spPr/>
        <p:txBody>
          <a:bodyPr/>
          <a:lstStyle/>
          <a:p>
            <a:fld id="{C16CEBB1-29F6-4DD0-A20A-49F07B6D6B29}" type="slidenum">
              <a:rPr lang="zh-CN" altLang="en-US" smtClean="0"/>
              <a:pPr/>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4175" y="685800"/>
            <a:ext cx="6089650" cy="3429000"/>
          </a:xfrm>
        </p:spPr>
      </p:sp>
      <p:sp>
        <p:nvSpPr>
          <p:cNvPr id="3" name="文本占位符 2"/>
          <p:cNvSpPr>
            <a:spLocks noGrp="1"/>
          </p:cNvSpPr>
          <p:nvPr>
            <p:ph type="body" idx="3"/>
          </p:nvPr>
        </p:nvSpPr>
        <p:spPr/>
        <p:txBody>
          <a:bodyPr/>
          <a:lstStyle/>
          <a:p>
            <a:r>
              <a:rPr lang="zh-CN" altLang="en-US"/>
              <a:t>加工过程管理，也是园区管理的核心模块</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4175" y="685800"/>
            <a:ext cx="6089650" cy="3429000"/>
          </a:xfrm>
        </p:spPr>
      </p:sp>
      <p:sp>
        <p:nvSpPr>
          <p:cNvPr id="3" name="文本占位符 2"/>
          <p:cNvSpPr>
            <a:spLocks noGrp="1"/>
          </p:cNvSpPr>
          <p:nvPr>
            <p:ph type="body" idx="3"/>
          </p:nvPr>
        </p:nvSpPr>
        <p:spPr/>
        <p:txBody>
          <a:bodyPr/>
          <a:lstStyle/>
          <a:p>
            <a:r>
              <a:rPr lang="zh-CN" altLang="en-US"/>
              <a:t>加工管理系统，大体上分为</a:t>
            </a:r>
            <a:r>
              <a:rPr lang="en-US" altLang="zh-CN"/>
              <a:t>3</a:t>
            </a:r>
            <a:r>
              <a:rPr lang="zh-CN" altLang="en-US"/>
              <a:t>个部分，分别是：</a:t>
            </a:r>
          </a:p>
          <a:p>
            <a:r>
              <a:rPr lang="en-US" altLang="zh-CN"/>
              <a:t>Scada</a:t>
            </a:r>
            <a:r>
              <a:rPr lang="zh-CN" altLang="en-US"/>
              <a:t>系统：是自动化的基础，主要控制生产流水线，管理产线设备采集生产数据。</a:t>
            </a:r>
          </a:p>
          <a:p>
            <a:r>
              <a:rPr lang="en-US" altLang="zh-CN"/>
              <a:t>Mes</a:t>
            </a:r>
            <a:r>
              <a:rPr lang="zh-CN" altLang="en-US"/>
              <a:t>系统：生产管理系统，主要功能是获取加工单，实现加过过程的流程和任务管理，以及数据统计和分析。</a:t>
            </a:r>
          </a:p>
          <a:p>
            <a:r>
              <a:rPr lang="zh-CN" altLang="en-US"/>
              <a:t>现场终端：包括移动端的</a:t>
            </a:r>
            <a:r>
              <a:rPr lang="en-US" altLang="zh-CN"/>
              <a:t>APP</a:t>
            </a:r>
            <a:r>
              <a:rPr lang="zh-CN" altLang="en-US"/>
              <a:t>，现场看板，以及远程信息终端，主要实现人机交互。</a:t>
            </a:r>
          </a:p>
          <a:p>
            <a:r>
              <a:rPr lang="zh-CN" altLang="en-US"/>
              <a:t>通过这三大系统，实现人机料法环的协同。</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4175" y="685800"/>
            <a:ext cx="6089650" cy="3429000"/>
          </a:xfrm>
        </p:spPr>
      </p:sp>
      <p:sp>
        <p:nvSpPr>
          <p:cNvPr id="3" name="文本占位符 2"/>
          <p:cNvSpPr>
            <a:spLocks noGrp="1"/>
          </p:cNvSpPr>
          <p:nvPr>
            <p:ph type="body" idx="3"/>
          </p:nvPr>
        </p:nvSpPr>
        <p:spPr/>
        <p:txBody>
          <a:bodyPr/>
          <a:lstStyle/>
          <a:p>
            <a:r>
              <a:rPr lang="zh-CN" altLang="en-US"/>
              <a:t>这就是产线管理系统的整体软件功能框架。</a:t>
            </a:r>
          </a:p>
          <a:p>
            <a:r>
              <a:rPr lang="zh-CN" altLang="en-US"/>
              <a:t>他包括：计划管理、任务调度、用工管理、数据统计、</a:t>
            </a:r>
            <a:r>
              <a:rPr lang="en-US" altLang="zh-CN"/>
              <a:t>Scada</a:t>
            </a:r>
            <a:r>
              <a:rPr lang="zh-CN" altLang="en-US"/>
              <a:t>系统、看板管理、工艺管理、数据接口共</a:t>
            </a:r>
            <a:r>
              <a:rPr lang="en-US" altLang="zh-CN"/>
              <a:t>8</a:t>
            </a:r>
            <a:r>
              <a:rPr lang="zh-CN" altLang="en-US"/>
              <a:t>个功能模块。</a:t>
            </a:r>
          </a:p>
          <a:p>
            <a:r>
              <a:rPr lang="zh-CN" altLang="en-US"/>
              <a:t>下面会详细介绍。</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4175" y="685800"/>
            <a:ext cx="6089650" cy="3429000"/>
          </a:xfrm>
        </p:spPr>
      </p:sp>
      <p:sp>
        <p:nvSpPr>
          <p:cNvPr id="3" name="备注占位符 2"/>
          <p:cNvSpPr>
            <a:spLocks noGrp="1"/>
          </p:cNvSpPr>
          <p:nvPr>
            <p:ph type="body" idx="1"/>
          </p:nvPr>
        </p:nvSpPr>
        <p:spPr/>
        <p:txBody>
          <a:bodyPr/>
          <a:lstStyle/>
          <a:p>
            <a:r>
              <a:rPr lang="zh-CN" altLang="en-US"/>
              <a:t>首先是</a:t>
            </a:r>
            <a:r>
              <a:rPr lang="en-US" altLang="zh-CN"/>
              <a:t>Scada</a:t>
            </a:r>
            <a:r>
              <a:rPr lang="zh-CN" altLang="en-US"/>
              <a:t>系统，前面介绍过的，也就是产线自动化控制系统。分为两个部分分别是上位机系统，也就是</a:t>
            </a:r>
            <a:r>
              <a:rPr lang="en-US" altLang="zh-CN"/>
              <a:t>Scada</a:t>
            </a:r>
            <a:r>
              <a:rPr lang="zh-CN" altLang="en-US"/>
              <a:t>软件，和下位机系统</a:t>
            </a:r>
            <a:r>
              <a:rPr lang="en-US" altLang="zh-CN"/>
              <a:t>PLC</a:t>
            </a:r>
            <a:r>
              <a:rPr lang="zh-CN" altLang="en-US"/>
              <a:t>控制系统。</a:t>
            </a:r>
          </a:p>
          <a:p>
            <a:r>
              <a:rPr lang="zh-CN" altLang="en-US"/>
              <a:t>主要实现系统启停集中控制，数据上传下载，数据采集统计等。</a:t>
            </a:r>
          </a:p>
        </p:txBody>
      </p:sp>
      <p:sp>
        <p:nvSpPr>
          <p:cNvPr id="4" name="灯片编号占位符 3"/>
          <p:cNvSpPr>
            <a:spLocks noGrp="1"/>
          </p:cNvSpPr>
          <p:nvPr>
            <p:ph type="sldNum" sz="quarter" idx="10"/>
          </p:nvPr>
        </p:nvSpPr>
        <p:spPr/>
        <p:txBody>
          <a:bodyPr/>
          <a:lstStyle/>
          <a:p>
            <a:fld id="{C16CEBB1-29F6-4DD0-A20A-49F07B6D6B29}" type="slidenum">
              <a:rPr lang="zh-CN" altLang="en-US" smtClean="0"/>
              <a:pPr/>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4175" y="685800"/>
            <a:ext cx="6089650" cy="3429000"/>
          </a:xfrm>
        </p:spPr>
      </p:sp>
      <p:sp>
        <p:nvSpPr>
          <p:cNvPr id="3" name="备注占位符 2"/>
          <p:cNvSpPr>
            <a:spLocks noGrp="1"/>
          </p:cNvSpPr>
          <p:nvPr>
            <p:ph type="body" idx="1"/>
          </p:nvPr>
        </p:nvSpPr>
        <p:spPr/>
        <p:txBody>
          <a:bodyPr/>
          <a:lstStyle/>
          <a:p>
            <a:r>
              <a:rPr lang="zh-CN" altLang="en-US"/>
              <a:t>这是</a:t>
            </a:r>
            <a:r>
              <a:rPr lang="en-US" altLang="zh-CN"/>
              <a:t>Scada</a:t>
            </a:r>
            <a:r>
              <a:rPr lang="zh-CN" altLang="en-US"/>
              <a:t>控制系统硬件拓扑图。</a:t>
            </a:r>
          </a:p>
          <a:p>
            <a:r>
              <a:rPr lang="zh-CN" altLang="en-US"/>
              <a:t>控制柜里面装的就是下位机系统，也就是</a:t>
            </a:r>
            <a:r>
              <a:rPr lang="en-US" altLang="zh-CN"/>
              <a:t>PLC</a:t>
            </a:r>
            <a:r>
              <a:rPr lang="zh-CN" altLang="en-US"/>
              <a:t>控制器，他通过</a:t>
            </a:r>
            <a:r>
              <a:rPr lang="en-US" altLang="zh-CN"/>
              <a:t>IO</a:t>
            </a:r>
            <a:r>
              <a:rPr lang="zh-CN" altLang="en-US"/>
              <a:t>点控制每台设备的启停，同时通过</a:t>
            </a:r>
            <a:r>
              <a:rPr lang="en-US" altLang="zh-CN"/>
              <a:t>IO</a:t>
            </a:r>
            <a:r>
              <a:rPr lang="zh-CN" altLang="en-US"/>
              <a:t>模拟量信号采集料仓中料位的多少。</a:t>
            </a:r>
          </a:p>
          <a:p>
            <a:r>
              <a:rPr lang="zh-CN" altLang="en-US"/>
              <a:t>并且通过通讯串口，或以太网，将配方下载到包装秤、包衣机、配料秤中，实现工艺订单的下发。</a:t>
            </a:r>
          </a:p>
          <a:p>
            <a:r>
              <a:rPr lang="zh-CN" altLang="en-US"/>
              <a:t>而</a:t>
            </a:r>
            <a:r>
              <a:rPr lang="en-US" altLang="zh-CN"/>
              <a:t>PC</a:t>
            </a:r>
            <a:r>
              <a:rPr lang="zh-CN" altLang="en-US"/>
              <a:t>端上安装的就是上位机系统</a:t>
            </a:r>
            <a:r>
              <a:rPr lang="en-US" altLang="zh-CN"/>
              <a:t>Scada</a:t>
            </a:r>
            <a:r>
              <a:rPr lang="zh-CN" altLang="en-US"/>
              <a:t>组态软件。上位机系统主要作用有</a:t>
            </a:r>
            <a:r>
              <a:rPr lang="en-US" altLang="zh-CN"/>
              <a:t>3</a:t>
            </a:r>
            <a:r>
              <a:rPr lang="zh-CN" altLang="en-US"/>
              <a:t>个：</a:t>
            </a:r>
          </a:p>
          <a:p>
            <a:r>
              <a:rPr lang="en-US" altLang="zh-CN"/>
              <a:t>1</a:t>
            </a:r>
            <a:r>
              <a:rPr lang="zh-CN" altLang="en-US"/>
              <a:t>、负责产线的人机交互，操作人员可以通过上位机操作产线设备。</a:t>
            </a:r>
          </a:p>
          <a:p>
            <a:r>
              <a:rPr lang="en-US" altLang="zh-CN"/>
              <a:t>2</a:t>
            </a:r>
            <a:r>
              <a:rPr lang="zh-CN" altLang="en-US"/>
              <a:t>、产线数据收集和存储以及数据边缘计算，并和</a:t>
            </a:r>
            <a:r>
              <a:rPr lang="en-US" altLang="zh-CN"/>
              <a:t>Mes</a:t>
            </a:r>
            <a:r>
              <a:rPr lang="zh-CN" altLang="en-US"/>
              <a:t>系统链接。</a:t>
            </a:r>
          </a:p>
          <a:p>
            <a:r>
              <a:rPr lang="en-US" altLang="zh-CN"/>
              <a:t>3</a:t>
            </a:r>
            <a:r>
              <a:rPr lang="zh-CN" altLang="en-US"/>
              <a:t>、订单获取以及订单数据解析，工艺数据下载。</a:t>
            </a:r>
          </a:p>
          <a:p>
            <a:r>
              <a:rPr lang="zh-CN" altLang="en-US"/>
              <a:t>最后在</a:t>
            </a:r>
            <a:r>
              <a:rPr lang="en-US" altLang="zh-CN"/>
              <a:t>Scada</a:t>
            </a:r>
            <a:r>
              <a:rPr lang="zh-CN" altLang="en-US"/>
              <a:t>系统中配置了两块</a:t>
            </a:r>
            <a:r>
              <a:rPr lang="en-US" altLang="zh-CN"/>
              <a:t>15</a:t>
            </a:r>
            <a:r>
              <a:rPr lang="zh-CN" altLang="en-US"/>
              <a:t>寸触摸屏，分别在一楼和二楼的产线上，用于操作工人现场操作。</a:t>
            </a:r>
          </a:p>
          <a:p>
            <a:r>
              <a:rPr lang="zh-CN" altLang="en-US"/>
              <a:t>有了</a:t>
            </a:r>
            <a:r>
              <a:rPr lang="en-US" altLang="zh-CN"/>
              <a:t>Scada</a:t>
            </a:r>
            <a:r>
              <a:rPr lang="zh-CN" altLang="en-US"/>
              <a:t>系统后，移动端和</a:t>
            </a:r>
            <a:r>
              <a:rPr lang="en-US" altLang="zh-CN"/>
              <a:t>Mes</a:t>
            </a:r>
            <a:r>
              <a:rPr lang="zh-CN" altLang="en-US"/>
              <a:t>系统可以直接从产线的设备上获取数据，加快数据的获取及时性，以及数据的准确性。</a:t>
            </a:r>
          </a:p>
          <a:p>
            <a:endParaRPr lang="zh-CN" altLang="en-US"/>
          </a:p>
        </p:txBody>
      </p:sp>
      <p:sp>
        <p:nvSpPr>
          <p:cNvPr id="4" name="灯片编号占位符 3"/>
          <p:cNvSpPr>
            <a:spLocks noGrp="1"/>
          </p:cNvSpPr>
          <p:nvPr>
            <p:ph type="sldNum" sz="quarter" idx="10"/>
          </p:nvPr>
        </p:nvSpPr>
        <p:spPr/>
        <p:txBody>
          <a:bodyPr/>
          <a:lstStyle/>
          <a:p>
            <a:fld id="{C16CEBB1-29F6-4DD0-A20A-49F07B6D6B29}" type="slidenum">
              <a:rPr lang="zh-CN" altLang="en-US" smtClean="0"/>
              <a:pPr/>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4175" y="685800"/>
            <a:ext cx="6089650" cy="3429000"/>
          </a:xfrm>
        </p:spPr>
      </p:sp>
      <p:sp>
        <p:nvSpPr>
          <p:cNvPr id="3" name="备注占位符 2"/>
          <p:cNvSpPr>
            <a:spLocks noGrp="1"/>
          </p:cNvSpPr>
          <p:nvPr>
            <p:ph type="body" idx="1"/>
          </p:nvPr>
        </p:nvSpPr>
        <p:spPr/>
        <p:txBody>
          <a:bodyPr/>
          <a:lstStyle/>
          <a:p>
            <a:r>
              <a:rPr lang="zh-CN" altLang="en-US"/>
              <a:t>单纯的</a:t>
            </a:r>
            <a:r>
              <a:rPr lang="en-US" altLang="zh-CN"/>
              <a:t>Scada</a:t>
            </a:r>
            <a:r>
              <a:rPr lang="zh-CN" altLang="en-US"/>
              <a:t>系统只能控制产线设备，而</a:t>
            </a:r>
            <a:r>
              <a:rPr lang="en-US" altLang="zh-CN"/>
              <a:t>Mes</a:t>
            </a:r>
            <a:r>
              <a:rPr lang="zh-CN" altLang="en-US"/>
              <a:t>也就是生产管理系统则负责计划的管理、产能的调配、任务的分派，以及数据的统计和分析。</a:t>
            </a:r>
          </a:p>
          <a:p>
            <a:r>
              <a:rPr lang="zh-CN" altLang="en-US"/>
              <a:t>下面的图就是产线管理系统以及</a:t>
            </a:r>
            <a:r>
              <a:rPr lang="en-US" altLang="zh-CN"/>
              <a:t>Scada</a:t>
            </a:r>
            <a:r>
              <a:rPr lang="zh-CN" altLang="en-US"/>
              <a:t>系统的软件功能拓扑图。</a:t>
            </a:r>
          </a:p>
          <a:p>
            <a:r>
              <a:rPr lang="zh-CN" altLang="en-US"/>
              <a:t>首先加工计划管理模块获取</a:t>
            </a:r>
            <a:r>
              <a:rPr lang="en-US" altLang="zh-CN"/>
              <a:t>ERP</a:t>
            </a:r>
            <a:r>
              <a:rPr lang="zh-CN" altLang="en-US"/>
              <a:t>的订单信息，通过滚动管理模块将生效的加工单通过工艺管理模块，生成系统能够理解的加工单数据。</a:t>
            </a:r>
          </a:p>
          <a:p>
            <a:r>
              <a:rPr lang="zh-CN" altLang="en-US"/>
              <a:t>加工单数据通过任务调度，推送给仓管员和操作员，以及质检员。</a:t>
            </a:r>
          </a:p>
          <a:p>
            <a:r>
              <a:rPr lang="zh-CN" altLang="en-US"/>
              <a:t>同时将工艺数据通过</a:t>
            </a:r>
            <a:r>
              <a:rPr lang="en-US" altLang="zh-CN"/>
              <a:t>Scada</a:t>
            </a:r>
            <a:r>
              <a:rPr lang="zh-CN" altLang="en-US"/>
              <a:t>接口推送给</a:t>
            </a:r>
            <a:r>
              <a:rPr lang="en-US" altLang="zh-CN"/>
              <a:t>Scada</a:t>
            </a:r>
            <a:r>
              <a:rPr lang="zh-CN" altLang="en-US"/>
              <a:t>系统，直接下载到产线中去。</a:t>
            </a:r>
          </a:p>
          <a:p>
            <a:r>
              <a:rPr lang="zh-CN" altLang="en-US"/>
              <a:t>同时</a:t>
            </a:r>
            <a:r>
              <a:rPr lang="en-US" altLang="zh-CN"/>
              <a:t>Scada</a:t>
            </a:r>
            <a:r>
              <a:rPr lang="zh-CN" altLang="en-US"/>
              <a:t>系统获取的离散数据，通过统计模块获取产能和损耗。</a:t>
            </a:r>
          </a:p>
        </p:txBody>
      </p:sp>
      <p:sp>
        <p:nvSpPr>
          <p:cNvPr id="4" name="灯片编号占位符 3"/>
          <p:cNvSpPr>
            <a:spLocks noGrp="1"/>
          </p:cNvSpPr>
          <p:nvPr>
            <p:ph type="sldNum" sz="quarter" idx="10"/>
          </p:nvPr>
        </p:nvSpPr>
        <p:spPr/>
        <p:txBody>
          <a:bodyPr/>
          <a:lstStyle/>
          <a:p>
            <a:fld id="{C16CEBB1-29F6-4DD0-A20A-49F07B6D6B29}" type="slidenum">
              <a:rPr lang="zh-CN" altLang="en-US" smtClean="0"/>
              <a:pPr/>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4175" y="685800"/>
            <a:ext cx="6089650" cy="3429000"/>
          </a:xfrm>
        </p:spPr>
      </p:sp>
      <p:sp>
        <p:nvSpPr>
          <p:cNvPr id="3" name="备注占位符 2"/>
          <p:cNvSpPr>
            <a:spLocks noGrp="1"/>
          </p:cNvSpPr>
          <p:nvPr>
            <p:ph type="body" idx="1"/>
          </p:nvPr>
        </p:nvSpPr>
        <p:spPr/>
        <p:txBody>
          <a:bodyPr/>
          <a:lstStyle/>
          <a:p>
            <a:r>
              <a:rPr lang="zh-CN" altLang="en-US"/>
              <a:t>通过生产管理，我们的目的就是将人机料法环五个基本数据协调在一起，实现生产过程的标准化。</a:t>
            </a:r>
          </a:p>
          <a:p>
            <a:endParaRPr lang="zh-CN" altLang="en-US"/>
          </a:p>
        </p:txBody>
      </p:sp>
      <p:sp>
        <p:nvSpPr>
          <p:cNvPr id="4" name="灯片编号占位符 3"/>
          <p:cNvSpPr>
            <a:spLocks noGrp="1"/>
          </p:cNvSpPr>
          <p:nvPr>
            <p:ph type="sldNum" sz="quarter" idx="10"/>
          </p:nvPr>
        </p:nvSpPr>
        <p:spPr/>
        <p:txBody>
          <a:bodyPr/>
          <a:lstStyle/>
          <a:p>
            <a:fld id="{C16CEBB1-29F6-4DD0-A20A-49F07B6D6B29}" type="slidenum">
              <a:rPr lang="zh-CN" altLang="en-US" smtClean="0"/>
              <a:pPr/>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4175" y="685800"/>
            <a:ext cx="6089650" cy="3429000"/>
          </a:xfrm>
        </p:spPr>
      </p:sp>
      <p:sp>
        <p:nvSpPr>
          <p:cNvPr id="3" name="备注占位符 2"/>
          <p:cNvSpPr>
            <a:spLocks noGrp="1"/>
          </p:cNvSpPr>
          <p:nvPr>
            <p:ph type="body" idx="1"/>
          </p:nvPr>
        </p:nvSpPr>
        <p:spPr/>
        <p:txBody>
          <a:bodyPr/>
          <a:lstStyle/>
          <a:p>
            <a:r>
              <a:rPr lang="zh-CN" altLang="en-US"/>
              <a:t>我们通过这幅图解释如何将人机料法环五个方面通过流程串联到一起。</a:t>
            </a:r>
          </a:p>
          <a:p>
            <a:r>
              <a:rPr lang="zh-CN" altLang="en-US"/>
              <a:t>加工单被推送，则会同时下达到仓管员、操作员、搬运工、以及产线设备</a:t>
            </a:r>
            <a:r>
              <a:rPr lang="en-US" altLang="zh-CN"/>
              <a:t>Scada</a:t>
            </a:r>
            <a:r>
              <a:rPr lang="zh-CN" altLang="en-US"/>
              <a:t>系统中。</a:t>
            </a:r>
          </a:p>
          <a:p>
            <a:r>
              <a:rPr lang="zh-CN" altLang="en-US"/>
              <a:t>大家接受到的信息是一致的，而且是全面的。</a:t>
            </a:r>
          </a:p>
          <a:p>
            <a:r>
              <a:rPr lang="zh-CN" altLang="en-US"/>
              <a:t>在生产开始时，操作员只需要核对生产工艺，即可投入产线。</a:t>
            </a:r>
          </a:p>
          <a:p>
            <a:r>
              <a:rPr lang="zh-CN" altLang="en-US"/>
              <a:t>产线生产过程以及产成品数据，实时显示在看板上，方便生产管理者目视化管理，把控生产进度。</a:t>
            </a:r>
          </a:p>
          <a:p>
            <a:r>
              <a:rPr lang="zh-CN" altLang="en-US"/>
              <a:t>而质检通过扫描加工单号，可以获取加工信息，抽检生产质量。</a:t>
            </a:r>
          </a:p>
          <a:p>
            <a:r>
              <a:rPr lang="zh-CN" altLang="en-US"/>
              <a:t>生产完成后，通过扫码推送入库任务，协调仓管员和搬运工入库。</a:t>
            </a:r>
          </a:p>
          <a:p>
            <a:r>
              <a:rPr lang="zh-CN" altLang="en-US"/>
              <a:t>这样围绕加工单，将生产的各个环节捆绑在一起实现生产的联动。</a:t>
            </a:r>
          </a:p>
        </p:txBody>
      </p:sp>
      <p:sp>
        <p:nvSpPr>
          <p:cNvPr id="4" name="灯片编号占位符 3"/>
          <p:cNvSpPr>
            <a:spLocks noGrp="1"/>
          </p:cNvSpPr>
          <p:nvPr>
            <p:ph type="sldNum" sz="quarter" idx="10"/>
          </p:nvPr>
        </p:nvSpPr>
        <p:spPr/>
        <p:txBody>
          <a:bodyPr/>
          <a:lstStyle/>
          <a:p>
            <a:fld id="{C16CEBB1-29F6-4DD0-A20A-49F07B6D6B29}" type="slidenum">
              <a:rPr lang="zh-CN" altLang="en-US" smtClean="0"/>
              <a:pPr/>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4175" y="685800"/>
            <a:ext cx="6089650" cy="3429000"/>
          </a:xfrm>
        </p:spPr>
      </p:sp>
      <p:sp>
        <p:nvSpPr>
          <p:cNvPr id="3" name="备注占位符 2"/>
          <p:cNvSpPr>
            <a:spLocks noGrp="1"/>
          </p:cNvSpPr>
          <p:nvPr>
            <p:ph type="body" idx="1"/>
          </p:nvPr>
        </p:nvSpPr>
        <p:spPr/>
        <p:txBody>
          <a:bodyPr/>
          <a:lstStyle/>
          <a:p>
            <a:r>
              <a:rPr lang="zh-CN" altLang="en-US"/>
              <a:t>下面我们就进入正题，首先我将详细的介绍本次投标我们的方案。</a:t>
            </a:r>
          </a:p>
        </p:txBody>
      </p:sp>
      <p:sp>
        <p:nvSpPr>
          <p:cNvPr id="4" name="灯片编号占位符 3"/>
          <p:cNvSpPr>
            <a:spLocks noGrp="1"/>
          </p:cNvSpPr>
          <p:nvPr>
            <p:ph type="sldNum" sz="quarter" idx="10"/>
          </p:nvPr>
        </p:nvSpPr>
        <p:spPr/>
        <p:txBody>
          <a:bodyPr/>
          <a:lstStyle/>
          <a:p>
            <a:fld id="{C16CEBB1-29F6-4DD0-A20A-49F07B6D6B29}" type="slidenum">
              <a:rPr lang="zh-CN" altLang="en-US" smtClean="0"/>
              <a:pPr/>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4175" y="685800"/>
            <a:ext cx="6089650" cy="3429000"/>
          </a:xfrm>
        </p:spPr>
      </p:sp>
      <p:sp>
        <p:nvSpPr>
          <p:cNvPr id="3" name="备注占位符 2"/>
          <p:cNvSpPr>
            <a:spLocks noGrp="1"/>
          </p:cNvSpPr>
          <p:nvPr>
            <p:ph type="body" idx="1"/>
          </p:nvPr>
        </p:nvSpPr>
        <p:spPr/>
        <p:txBody>
          <a:bodyPr/>
          <a:lstStyle/>
          <a:p>
            <a:r>
              <a:rPr lang="zh-CN" altLang="en-US"/>
              <a:t>在生产现场，我们会设置产线控制室，放置上位机系统。并且在直观的地方放置生产看板，方便生产现场的目视化管理。</a:t>
            </a:r>
          </a:p>
          <a:p>
            <a:r>
              <a:rPr lang="zh-CN" altLang="en-US"/>
              <a:t>下位机放在生产现场，并且楼上楼下都配备有触摸屏显示和操作。</a:t>
            </a:r>
          </a:p>
          <a:p>
            <a:r>
              <a:rPr lang="zh-CN" altLang="en-US"/>
              <a:t>在生产过程中，有个更加重要的问题就是防错。</a:t>
            </a:r>
          </a:p>
          <a:p>
            <a:r>
              <a:rPr lang="zh-CN" altLang="en-US"/>
              <a:t>所以我们对载体，也就是叉车进行改装。增加一体机、</a:t>
            </a:r>
            <a:r>
              <a:rPr lang="en-US" altLang="zh-CN"/>
              <a:t>RFID</a:t>
            </a:r>
            <a:r>
              <a:rPr lang="zh-CN" altLang="en-US"/>
              <a:t>、扫码枪。并且配上</a:t>
            </a:r>
            <a:r>
              <a:rPr lang="en-US" altLang="zh-CN"/>
              <a:t>4G</a:t>
            </a:r>
            <a:r>
              <a:rPr lang="zh-CN" altLang="en-US"/>
              <a:t>路由器。并且在门上安装</a:t>
            </a:r>
            <a:r>
              <a:rPr lang="en-US" altLang="zh-CN"/>
              <a:t>RFID</a:t>
            </a:r>
            <a:r>
              <a:rPr lang="zh-CN" altLang="en-US"/>
              <a:t>读写器。</a:t>
            </a:r>
          </a:p>
          <a:p>
            <a:r>
              <a:rPr lang="zh-CN" altLang="en-US"/>
              <a:t>这样我们就可以跟踪叉车的行驶过程，可以划分叉车的工作区域，一旦跨区域报警。</a:t>
            </a:r>
          </a:p>
          <a:p>
            <a:r>
              <a:rPr lang="zh-CN" altLang="en-US"/>
              <a:t>并且可以知道叉车上的货物是哪个批次的产品，当叉车上的种子是错误的，一旦驶入产线将立即报警。</a:t>
            </a:r>
          </a:p>
          <a:p>
            <a:r>
              <a:rPr lang="zh-CN" altLang="en-US"/>
              <a:t>同时我们在产线的喂料口安装小的</a:t>
            </a:r>
            <a:r>
              <a:rPr lang="en-US" altLang="zh-CN"/>
              <a:t>LED</a:t>
            </a:r>
            <a:r>
              <a:rPr lang="zh-CN" altLang="en-US"/>
              <a:t>显示牌可以显示当前需要投料的批次，并且安装</a:t>
            </a:r>
            <a:r>
              <a:rPr lang="en-US" altLang="zh-CN"/>
              <a:t>RFID</a:t>
            </a:r>
            <a:r>
              <a:rPr lang="zh-CN" altLang="en-US"/>
              <a:t>读取器，一个提醒搬运工，别投错物料，同时当叉车走错投料坑会立即报警。</a:t>
            </a:r>
          </a:p>
          <a:p>
            <a:r>
              <a:rPr lang="zh-CN" altLang="en-US"/>
              <a:t>叉车上的一体机上也同步显示搬运任务，以及投料坑编号。</a:t>
            </a:r>
          </a:p>
          <a:p>
            <a:r>
              <a:rPr lang="zh-CN" altLang="en-US"/>
              <a:t>这么多手段，目的就是将杜绝错误的产生。</a:t>
            </a:r>
          </a:p>
        </p:txBody>
      </p:sp>
      <p:sp>
        <p:nvSpPr>
          <p:cNvPr id="4" name="灯片编号占位符 3"/>
          <p:cNvSpPr>
            <a:spLocks noGrp="1"/>
          </p:cNvSpPr>
          <p:nvPr>
            <p:ph type="sldNum" sz="quarter" idx="10"/>
          </p:nvPr>
        </p:nvSpPr>
        <p:spPr/>
        <p:txBody>
          <a:bodyPr/>
          <a:lstStyle/>
          <a:p>
            <a:fld id="{C16CEBB1-29F6-4DD0-A20A-49F07B6D6B29}" type="slidenum">
              <a:rPr lang="zh-CN" altLang="en-US" smtClean="0"/>
              <a:pPr/>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4175" y="685800"/>
            <a:ext cx="6089650" cy="3429000"/>
          </a:xfrm>
        </p:spPr>
      </p:sp>
      <p:sp>
        <p:nvSpPr>
          <p:cNvPr id="3" name="备注占位符 2"/>
          <p:cNvSpPr>
            <a:spLocks noGrp="1"/>
          </p:cNvSpPr>
          <p:nvPr>
            <p:ph type="body" idx="1"/>
          </p:nvPr>
        </p:nvSpPr>
        <p:spPr/>
        <p:txBody>
          <a:bodyPr/>
          <a:lstStyle/>
          <a:p>
            <a:r>
              <a:rPr lang="zh-CN" altLang="en-US"/>
              <a:t>搭建产线控制系统后，我们就可以通过设备直接采集数据，进行统计，杜绝虚假数据，促进业财一体化。</a:t>
            </a:r>
          </a:p>
          <a:p>
            <a:r>
              <a:rPr lang="zh-CN" altLang="en-US"/>
              <a:t>比如说在出入园区我们通过地磅采集数据。</a:t>
            </a:r>
          </a:p>
          <a:p>
            <a:r>
              <a:rPr lang="zh-CN" altLang="en-US"/>
              <a:t>比如说我们通过</a:t>
            </a:r>
            <a:r>
              <a:rPr lang="en-US" altLang="zh-CN"/>
              <a:t>RFID</a:t>
            </a:r>
            <a:r>
              <a:rPr lang="zh-CN" altLang="en-US"/>
              <a:t>，以及终端录入，采集原材料的数据。</a:t>
            </a:r>
          </a:p>
          <a:p>
            <a:r>
              <a:rPr lang="zh-CN" altLang="en-US"/>
              <a:t>比如说，通过包装秤采集产成品的数据等等。</a:t>
            </a:r>
          </a:p>
        </p:txBody>
      </p:sp>
      <p:sp>
        <p:nvSpPr>
          <p:cNvPr id="4" name="灯片编号占位符 3"/>
          <p:cNvSpPr>
            <a:spLocks noGrp="1"/>
          </p:cNvSpPr>
          <p:nvPr>
            <p:ph type="sldNum" sz="quarter" idx="10"/>
          </p:nvPr>
        </p:nvSpPr>
        <p:spPr/>
        <p:txBody>
          <a:bodyPr/>
          <a:lstStyle/>
          <a:p>
            <a:fld id="{C16CEBB1-29F6-4DD0-A20A-49F07B6D6B29}" type="slidenum">
              <a:rPr lang="zh-CN" altLang="en-US" smtClean="0"/>
              <a:pPr/>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4175" y="685800"/>
            <a:ext cx="6089650" cy="3429000"/>
          </a:xfrm>
        </p:spPr>
      </p:sp>
      <p:sp>
        <p:nvSpPr>
          <p:cNvPr id="3" name="备注占位符 2"/>
          <p:cNvSpPr>
            <a:spLocks noGrp="1"/>
          </p:cNvSpPr>
          <p:nvPr>
            <p:ph type="body" idx="1"/>
          </p:nvPr>
        </p:nvSpPr>
        <p:spPr/>
        <p:txBody>
          <a:bodyPr/>
          <a:lstStyle/>
          <a:p>
            <a:r>
              <a:rPr lang="zh-CN" altLang="en-US"/>
              <a:t>最后一个系统就是仓管系统</a:t>
            </a:r>
          </a:p>
        </p:txBody>
      </p:sp>
      <p:sp>
        <p:nvSpPr>
          <p:cNvPr id="4" name="灯片编号占位符 3"/>
          <p:cNvSpPr>
            <a:spLocks noGrp="1"/>
          </p:cNvSpPr>
          <p:nvPr>
            <p:ph type="sldNum" sz="quarter" idx="10"/>
          </p:nvPr>
        </p:nvSpPr>
        <p:spPr/>
        <p:txBody>
          <a:bodyPr/>
          <a:lstStyle/>
          <a:p>
            <a:fld id="{C16CEBB1-29F6-4DD0-A20A-49F07B6D6B29}" type="slidenum">
              <a:rPr lang="zh-CN" altLang="en-US" smtClean="0"/>
              <a:pPr/>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4175" y="685800"/>
            <a:ext cx="6089650" cy="3429000"/>
          </a:xfrm>
        </p:spPr>
      </p:sp>
      <p:sp>
        <p:nvSpPr>
          <p:cNvPr id="3" name="备注占位符 2"/>
          <p:cNvSpPr>
            <a:spLocks noGrp="1"/>
          </p:cNvSpPr>
          <p:nvPr>
            <p:ph type="body" idx="1"/>
          </p:nvPr>
        </p:nvSpPr>
        <p:spPr/>
        <p:txBody>
          <a:bodyPr/>
          <a:lstStyle/>
          <a:p>
            <a:r>
              <a:rPr lang="zh-CN" altLang="en-US"/>
              <a:t>仓储也是园区的一个非常重要的组成部分。</a:t>
            </a:r>
          </a:p>
        </p:txBody>
      </p:sp>
      <p:sp>
        <p:nvSpPr>
          <p:cNvPr id="4" name="灯片编号占位符 3"/>
          <p:cNvSpPr>
            <a:spLocks noGrp="1"/>
          </p:cNvSpPr>
          <p:nvPr>
            <p:ph type="sldNum" sz="quarter" idx="10"/>
          </p:nvPr>
        </p:nvSpPr>
        <p:spPr/>
        <p:txBody>
          <a:bodyPr/>
          <a:lstStyle/>
          <a:p>
            <a:fld id="{C16CEBB1-29F6-4DD0-A20A-49F07B6D6B29}" type="slidenum">
              <a:rPr lang="zh-CN" altLang="en-US" smtClean="0"/>
              <a:pPr/>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4175" y="685800"/>
            <a:ext cx="6089650" cy="3429000"/>
          </a:xfrm>
        </p:spPr>
      </p:sp>
      <p:sp>
        <p:nvSpPr>
          <p:cNvPr id="3" name="备注占位符 2"/>
          <p:cNvSpPr>
            <a:spLocks noGrp="1"/>
          </p:cNvSpPr>
          <p:nvPr>
            <p:ph type="body" idx="1"/>
          </p:nvPr>
        </p:nvSpPr>
        <p:spPr/>
        <p:txBody>
          <a:bodyPr/>
          <a:lstStyle/>
          <a:p>
            <a:r>
              <a:rPr lang="zh-CN" altLang="en-US"/>
              <a:t>这是仓储管理基本软件功能框架。</a:t>
            </a:r>
          </a:p>
          <a:p>
            <a:r>
              <a:rPr lang="zh-CN" altLang="en-US"/>
              <a:t>包括入库管理、出库管理、谷内作业管理、基础资料、以及仓库报表。</a:t>
            </a:r>
          </a:p>
        </p:txBody>
      </p:sp>
      <p:sp>
        <p:nvSpPr>
          <p:cNvPr id="4" name="灯片编号占位符 3"/>
          <p:cNvSpPr>
            <a:spLocks noGrp="1"/>
          </p:cNvSpPr>
          <p:nvPr>
            <p:ph type="sldNum" sz="quarter" idx="10"/>
          </p:nvPr>
        </p:nvSpPr>
        <p:spPr/>
        <p:txBody>
          <a:bodyPr/>
          <a:lstStyle/>
          <a:p>
            <a:fld id="{C16CEBB1-29F6-4DD0-A20A-49F07B6D6B29}" type="slidenum">
              <a:rPr lang="zh-CN" altLang="en-US" smtClean="0"/>
              <a:pPr/>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4175" y="685800"/>
            <a:ext cx="6089650" cy="3429000"/>
          </a:xfrm>
        </p:spPr>
      </p:sp>
      <p:sp>
        <p:nvSpPr>
          <p:cNvPr id="3" name="备注占位符 2"/>
          <p:cNvSpPr>
            <a:spLocks noGrp="1"/>
          </p:cNvSpPr>
          <p:nvPr>
            <p:ph type="body" idx="1"/>
          </p:nvPr>
        </p:nvSpPr>
        <p:spPr/>
        <p:txBody>
          <a:bodyPr/>
          <a:lstStyle/>
          <a:p>
            <a:r>
              <a:rPr lang="zh-CN" altLang="en-US"/>
              <a:t>通过仓管系统的流程管理，围绕着出入库流程，将仓管员、调度员、以及搬运工协同到一起，实现信息的共享。</a:t>
            </a:r>
          </a:p>
          <a:p>
            <a:r>
              <a:rPr lang="zh-CN" altLang="en-US"/>
              <a:t>同时通过数据的统计和管控，实现库存占有率、周转率、库龄等相关指标的提升。</a:t>
            </a:r>
          </a:p>
        </p:txBody>
      </p:sp>
      <p:sp>
        <p:nvSpPr>
          <p:cNvPr id="4" name="灯片编号占位符 3"/>
          <p:cNvSpPr>
            <a:spLocks noGrp="1"/>
          </p:cNvSpPr>
          <p:nvPr>
            <p:ph type="sldNum" sz="quarter" idx="10"/>
          </p:nvPr>
        </p:nvSpPr>
        <p:spPr/>
        <p:txBody>
          <a:bodyPr/>
          <a:lstStyle/>
          <a:p>
            <a:fld id="{C16CEBB1-29F6-4DD0-A20A-49F07B6D6B29}" type="slidenum">
              <a:rPr lang="zh-CN" altLang="en-US" smtClean="0"/>
              <a:pPr/>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4175" y="685800"/>
            <a:ext cx="6089650" cy="3429000"/>
          </a:xfrm>
        </p:spPr>
      </p:sp>
      <p:sp>
        <p:nvSpPr>
          <p:cNvPr id="3" name="备注占位符 2"/>
          <p:cNvSpPr>
            <a:spLocks noGrp="1"/>
          </p:cNvSpPr>
          <p:nvPr>
            <p:ph type="body" idx="1"/>
          </p:nvPr>
        </p:nvSpPr>
        <p:spPr/>
        <p:txBody>
          <a:bodyPr/>
          <a:lstStyle/>
          <a:p>
            <a:r>
              <a:rPr lang="zh-CN" altLang="en-US"/>
              <a:t>这个就是围绕出入库的流程管理系统。</a:t>
            </a:r>
          </a:p>
          <a:p>
            <a:r>
              <a:rPr lang="zh-CN" altLang="en-US"/>
              <a:t>其核心就是任务调度模块。当收到出入库单据后，任务调度模块，就会将任务推送给当值的仓管员，以及搬运工，以及搬运工的叉车的显示屏上。</a:t>
            </a:r>
          </a:p>
          <a:p>
            <a:r>
              <a:rPr lang="zh-CN" altLang="en-US"/>
              <a:t>然后无论是仓管员或是搬运工都按照任务内容各司其职，完成出入库动作。</a:t>
            </a:r>
          </a:p>
          <a:p>
            <a:r>
              <a:rPr lang="zh-CN" altLang="en-US"/>
              <a:t>同时在仓库中会划分出垛位，在搬运过程中，搬运工需要扫描垛位的二维码（用叉车上的扫码枪），并且录入搬运数量，这样就可以形成垛位流水，为物流的追溯提供数据依据。</a:t>
            </a:r>
          </a:p>
        </p:txBody>
      </p:sp>
      <p:sp>
        <p:nvSpPr>
          <p:cNvPr id="4" name="灯片编号占位符 3"/>
          <p:cNvSpPr>
            <a:spLocks noGrp="1"/>
          </p:cNvSpPr>
          <p:nvPr>
            <p:ph type="sldNum" sz="quarter" idx="10"/>
          </p:nvPr>
        </p:nvSpPr>
        <p:spPr/>
        <p:txBody>
          <a:bodyPr/>
          <a:lstStyle/>
          <a:p>
            <a:fld id="{C16CEBB1-29F6-4DD0-A20A-49F07B6D6B29}" type="slidenum">
              <a:rPr lang="zh-CN" altLang="en-US" smtClean="0"/>
              <a:pPr/>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4175" y="685800"/>
            <a:ext cx="6089650" cy="3429000"/>
          </a:xfrm>
        </p:spPr>
      </p:sp>
      <p:sp>
        <p:nvSpPr>
          <p:cNvPr id="3" name="备注占位符 2"/>
          <p:cNvSpPr>
            <a:spLocks noGrp="1"/>
          </p:cNvSpPr>
          <p:nvPr>
            <p:ph type="body" idx="1"/>
          </p:nvPr>
        </p:nvSpPr>
        <p:spPr/>
        <p:txBody>
          <a:bodyPr/>
          <a:lstStyle/>
          <a:p>
            <a:r>
              <a:rPr lang="zh-CN" altLang="en-US"/>
              <a:t>同时对于仓管系统，我们可以和冷库中的末端空调通讯，采集监控仓库内的温湿度信息，并且可以获取开关门信号。</a:t>
            </a:r>
          </a:p>
          <a:p>
            <a:r>
              <a:rPr lang="zh-CN" altLang="en-US"/>
              <a:t>在仓库门口设置看板，和二维码，扫码或目视，不开门就可以获取垛位图，了解库存的实际情况。</a:t>
            </a:r>
          </a:p>
          <a:p>
            <a:r>
              <a:rPr lang="zh-CN" altLang="en-US"/>
              <a:t>在仓库的门上设置</a:t>
            </a:r>
            <a:r>
              <a:rPr lang="en-US" altLang="zh-CN"/>
              <a:t>RFID</a:t>
            </a:r>
            <a:r>
              <a:rPr lang="zh-CN" altLang="en-US"/>
              <a:t>读码器，跟踪出入的叉车。</a:t>
            </a:r>
          </a:p>
          <a:p>
            <a:r>
              <a:rPr lang="zh-CN" altLang="en-US"/>
              <a:t>同时在门上配备了报警器，当进行熏蒸作业时，警示灯会亮起，看板上会显示熏蒸作业。防止员工误闯造成生产事故。</a:t>
            </a:r>
          </a:p>
        </p:txBody>
      </p:sp>
      <p:sp>
        <p:nvSpPr>
          <p:cNvPr id="4" name="灯片编号占位符 3"/>
          <p:cNvSpPr>
            <a:spLocks noGrp="1"/>
          </p:cNvSpPr>
          <p:nvPr>
            <p:ph type="sldNum" sz="quarter" idx="10"/>
          </p:nvPr>
        </p:nvSpPr>
        <p:spPr/>
        <p:txBody>
          <a:bodyPr/>
          <a:lstStyle/>
          <a:p>
            <a:fld id="{C16CEBB1-29F6-4DD0-A20A-49F07B6D6B29}" type="slidenum">
              <a:rPr lang="zh-CN" altLang="en-US" smtClean="0"/>
              <a:pPr/>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4175" y="685800"/>
            <a:ext cx="608965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6CEBB1-29F6-4DD0-A20A-49F07B6D6B29}" type="slidenum">
              <a:rPr lang="zh-CN" altLang="en-US" smtClean="0"/>
              <a:pPr/>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4175" y="685800"/>
            <a:ext cx="6089650" cy="3429000"/>
          </a:xfrm>
        </p:spPr>
      </p:sp>
      <p:sp>
        <p:nvSpPr>
          <p:cNvPr id="3" name="备注占位符 2"/>
          <p:cNvSpPr>
            <a:spLocks noGrp="1"/>
          </p:cNvSpPr>
          <p:nvPr>
            <p:ph type="body" idx="1"/>
          </p:nvPr>
        </p:nvSpPr>
        <p:spPr/>
        <p:txBody>
          <a:bodyPr/>
          <a:lstStyle/>
          <a:p>
            <a:r>
              <a:rPr lang="zh-CN" altLang="en-US"/>
              <a:t>项目的的实施，需要一个可靠的团队。</a:t>
            </a:r>
          </a:p>
          <a:p>
            <a:r>
              <a:rPr lang="zh-CN" altLang="en-US"/>
              <a:t>为了隆平的项目，我们将抽调出能力最强的技术员，按照图示中的结构形成强有力的开发团队。</a:t>
            </a:r>
          </a:p>
          <a:p>
            <a:r>
              <a:rPr lang="zh-CN" altLang="en-US"/>
              <a:t>当然团队中不但有我们的开发人员，也需要隆平团队的支持。</a:t>
            </a:r>
          </a:p>
          <a:p>
            <a:r>
              <a:rPr lang="zh-CN" altLang="en-US"/>
              <a:t>大家一起协同起来，把项目实施好。</a:t>
            </a:r>
          </a:p>
          <a:p>
            <a:r>
              <a:rPr lang="zh-CN" altLang="en-US"/>
              <a:t>这个项目我们将长时间投入团队人员不低于</a:t>
            </a:r>
            <a:r>
              <a:rPr lang="en-US" altLang="zh-CN"/>
              <a:t>12</a:t>
            </a:r>
            <a:r>
              <a:rPr lang="zh-CN" altLang="en-US"/>
              <a:t>名。各个职位的人员分配如上图。</a:t>
            </a:r>
          </a:p>
        </p:txBody>
      </p:sp>
      <p:sp>
        <p:nvSpPr>
          <p:cNvPr id="4" name="灯片编号占位符 3"/>
          <p:cNvSpPr>
            <a:spLocks noGrp="1"/>
          </p:cNvSpPr>
          <p:nvPr>
            <p:ph type="sldNum" sz="quarter" idx="10"/>
          </p:nvPr>
        </p:nvSpPr>
        <p:spPr/>
        <p:txBody>
          <a:bodyPr/>
          <a:lstStyle/>
          <a:p>
            <a:fld id="{C16CEBB1-29F6-4DD0-A20A-49F07B6D6B29}" type="slidenum">
              <a:rPr lang="zh-CN" altLang="en-US" smtClean="0"/>
              <a:pPr/>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8975" y="1143000"/>
            <a:ext cx="548005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latin typeface="华文楷体" panose="02010600040101010101" pitchFamily="2" charset="-122"/>
                <a:ea typeface="华文楷体" panose="02010600040101010101" pitchFamily="2" charset="-122"/>
                <a:cs typeface="思源黑体 CN Regular" panose="020B0500000000000000" charset="-122"/>
              </a:rPr>
              <a:t>要想将项目做好，首先必须深刻的了解客户需求，以及客户的基本情况，这样可以最大程度的防止走弯路，导致项目的失败。</a:t>
            </a:r>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latin typeface="华文楷体" panose="02010600040101010101" pitchFamily="2" charset="-122"/>
                <a:ea typeface="华文楷体" panose="02010600040101010101" pitchFamily="2" charset="-122"/>
                <a:cs typeface="思源黑体 CN Regular" panose="020B0500000000000000" charset="-122"/>
              </a:rPr>
              <a:t>我们深入的了解过隆平益阳种子产业园的基本情况。简单来说种子产业园，主要就是做好两件事：</a:t>
            </a:r>
            <a:r>
              <a:rPr lang="en-US" altLang="zh-CN" b="1" dirty="0">
                <a:latin typeface="华文楷体" panose="02010600040101010101" pitchFamily="2" charset="-122"/>
                <a:ea typeface="华文楷体" panose="02010600040101010101" pitchFamily="2" charset="-122"/>
                <a:cs typeface="思源黑体 CN Regular" panose="020B0500000000000000" charset="-122"/>
              </a:rPr>
              <a:t>1</a:t>
            </a:r>
            <a:r>
              <a:rPr lang="zh-CN" altLang="en-US" b="1" dirty="0">
                <a:latin typeface="华文楷体" panose="02010600040101010101" pitchFamily="2" charset="-122"/>
                <a:ea typeface="华文楷体" panose="02010600040101010101" pitchFamily="2" charset="-122"/>
                <a:cs typeface="思源黑体 CN Regular" panose="020B0500000000000000" charset="-122"/>
              </a:rPr>
              <a:t>、是仓储；</a:t>
            </a:r>
            <a:r>
              <a:rPr lang="en-US" altLang="zh-CN" b="1" dirty="0">
                <a:latin typeface="华文楷体" panose="02010600040101010101" pitchFamily="2" charset="-122"/>
                <a:ea typeface="华文楷体" panose="02010600040101010101" pitchFamily="2" charset="-122"/>
                <a:cs typeface="思源黑体 CN Regular" panose="020B0500000000000000" charset="-122"/>
              </a:rPr>
              <a:t>2</a:t>
            </a:r>
            <a:r>
              <a:rPr lang="zh-CN" altLang="en-US" b="1" dirty="0">
                <a:latin typeface="华文楷体" panose="02010600040101010101" pitchFamily="2" charset="-122"/>
                <a:ea typeface="华文楷体" panose="02010600040101010101" pitchFamily="2" charset="-122"/>
                <a:cs typeface="思源黑体 CN Regular" panose="020B0500000000000000" charset="-122"/>
              </a:rPr>
              <a:t>、是加工。</a:t>
            </a:r>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latin typeface="华文楷体" panose="02010600040101010101" pitchFamily="2" charset="-122"/>
                <a:ea typeface="华文楷体" panose="02010600040101010101" pitchFamily="2" charset="-122"/>
                <a:cs typeface="思源黑体 CN Regular" panose="020B0500000000000000" charset="-122"/>
              </a:rPr>
              <a:t>而要做好这两件事，就是需要对物资、对设备、对人员进行合理的安排和管理。</a:t>
            </a:r>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latin typeface="华文楷体" panose="02010600040101010101" pitchFamily="2" charset="-122"/>
                <a:ea typeface="华文楷体" panose="02010600040101010101" pitchFamily="2" charset="-122"/>
                <a:cs typeface="思源黑体 CN Regular" panose="020B0500000000000000" charset="-122"/>
              </a:rPr>
              <a:t>和仓储相关的重要环节就是物流，要管好物流，就必须做好出入园的调度，抓好出入库的流程中的关键环节，也就是通过对人对车对物资的管控实现物流的有序化。</a:t>
            </a:r>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latin typeface="华文楷体" panose="02010600040101010101" pitchFamily="2" charset="-122"/>
                <a:ea typeface="华文楷体" panose="02010600040101010101" pitchFamily="2" charset="-122"/>
                <a:cs typeface="思源黑体 CN Regular" panose="020B0500000000000000" charset="-122"/>
              </a:rPr>
              <a:t>种子加工过程则涉及人机料法环</a:t>
            </a:r>
            <a:r>
              <a:rPr lang="en-US" altLang="zh-CN" b="1" dirty="0">
                <a:latin typeface="华文楷体" panose="02010600040101010101" pitchFamily="2" charset="-122"/>
                <a:ea typeface="华文楷体" panose="02010600040101010101" pitchFamily="2" charset="-122"/>
                <a:cs typeface="思源黑体 CN Regular" panose="020B0500000000000000" charset="-122"/>
              </a:rPr>
              <a:t>5</a:t>
            </a:r>
            <a:r>
              <a:rPr lang="zh-CN" altLang="en-US" b="1" dirty="0">
                <a:latin typeface="华文楷体" panose="02010600040101010101" pitchFamily="2" charset="-122"/>
                <a:ea typeface="华文楷体" panose="02010600040101010101" pitchFamily="2" charset="-122"/>
                <a:cs typeface="思源黑体 CN Regular" panose="020B0500000000000000" charset="-122"/>
              </a:rPr>
              <a:t>个方面，涉及：计划、工艺、安全、消耗等诸多方面。</a:t>
            </a:r>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latin typeface="华文楷体" panose="02010600040101010101" pitchFamily="2" charset="-122"/>
                <a:ea typeface="华文楷体" panose="02010600040101010101" pitchFamily="2" charset="-122"/>
                <a:cs typeface="思源黑体 CN Regular" panose="020B0500000000000000" charset="-122"/>
              </a:rPr>
              <a:t>所以说这张图涉及了除品质外的园区的方方面面。</a:t>
            </a:r>
          </a:p>
        </p:txBody>
      </p:sp>
      <p:sp>
        <p:nvSpPr>
          <p:cNvPr id="4" name="灯片编号占位符 3"/>
          <p:cNvSpPr>
            <a:spLocks noGrp="1"/>
          </p:cNvSpPr>
          <p:nvPr>
            <p:ph type="sldNum" sz="quarter" idx="10"/>
          </p:nvPr>
        </p:nvSpPr>
        <p:spPr/>
        <p:txBody>
          <a:bodyPr/>
          <a:lstStyle/>
          <a:p>
            <a:pPr eaLnBrk="0" fontAlgn="base" hangingPunct="0">
              <a:spcBef>
                <a:spcPct val="0"/>
              </a:spcBef>
              <a:spcAft>
                <a:spcPct val="0"/>
              </a:spcAft>
              <a:defRPr/>
            </a:pPr>
            <a:fld id="{39AD698A-D66C-4FA1-BBD8-F72AE9E6E751}" type="slidenum">
              <a:rPr lang="zh-CN" altLang="en-US" smtClean="0">
                <a:solidFill>
                  <a:prstClr val="black"/>
                </a:solidFill>
                <a:ea typeface="微软雅黑" panose="020B0503020204020204" charset="-122"/>
              </a:rPr>
              <a:pPr eaLnBrk="0" fontAlgn="base" hangingPunct="0">
                <a:spcBef>
                  <a:spcPct val="0"/>
                </a:spcBef>
                <a:spcAft>
                  <a:spcPct val="0"/>
                </a:spcAft>
                <a:defRPr/>
              </a:pPr>
              <a:t>4</a:t>
            </a:fld>
            <a:endParaRPr lang="zh-CN" altLang="en-US">
              <a:solidFill>
                <a:prstClr val="black"/>
              </a:solidFill>
              <a:ea typeface="微软雅黑" panose="020B0503020204020204" charset="-12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4175" y="685800"/>
            <a:ext cx="6089650" cy="3429000"/>
          </a:xfrm>
        </p:spPr>
      </p:sp>
      <p:sp>
        <p:nvSpPr>
          <p:cNvPr id="3" name="备注占位符 2"/>
          <p:cNvSpPr>
            <a:spLocks noGrp="1"/>
          </p:cNvSpPr>
          <p:nvPr>
            <p:ph type="body" idx="1"/>
          </p:nvPr>
        </p:nvSpPr>
        <p:spPr/>
        <p:txBody>
          <a:bodyPr/>
          <a:lstStyle/>
          <a:p>
            <a:r>
              <a:rPr lang="zh-CN" altLang="en-US"/>
              <a:t>这是团队中各个岗位的基本职责，在这里就不详细说明了。</a:t>
            </a:r>
          </a:p>
        </p:txBody>
      </p:sp>
      <p:sp>
        <p:nvSpPr>
          <p:cNvPr id="4" name="灯片编号占位符 3"/>
          <p:cNvSpPr>
            <a:spLocks noGrp="1"/>
          </p:cNvSpPr>
          <p:nvPr>
            <p:ph type="sldNum" sz="quarter" idx="10"/>
          </p:nvPr>
        </p:nvSpPr>
        <p:spPr/>
        <p:txBody>
          <a:bodyPr/>
          <a:lstStyle/>
          <a:p>
            <a:fld id="{C16CEBB1-29F6-4DD0-A20A-49F07B6D6B29}" type="slidenum">
              <a:rPr lang="zh-CN" altLang="en-US" smtClean="0"/>
              <a:pPr/>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4175" y="685800"/>
            <a:ext cx="6089650" cy="3429000"/>
          </a:xfrm>
        </p:spPr>
      </p:sp>
      <p:sp>
        <p:nvSpPr>
          <p:cNvPr id="3" name="备注占位符 2"/>
          <p:cNvSpPr>
            <a:spLocks noGrp="1"/>
          </p:cNvSpPr>
          <p:nvPr>
            <p:ph type="body" idx="1"/>
          </p:nvPr>
        </p:nvSpPr>
        <p:spPr/>
        <p:txBody>
          <a:bodyPr/>
          <a:lstStyle/>
          <a:p>
            <a:r>
              <a:rPr lang="zh-CN" altLang="en-US"/>
              <a:t>这个是项目实施的甘特图。</a:t>
            </a:r>
          </a:p>
          <a:p>
            <a:r>
              <a:rPr lang="zh-CN" altLang="en-US"/>
              <a:t>整个项目实施约</a:t>
            </a:r>
            <a:r>
              <a:rPr lang="en-US" altLang="zh-CN"/>
              <a:t>6</a:t>
            </a:r>
            <a:r>
              <a:rPr lang="zh-CN" altLang="en-US"/>
              <a:t>个月，考虑到投产的时间临近，其中产线相关的</a:t>
            </a:r>
            <a:r>
              <a:rPr lang="en-US" altLang="zh-CN"/>
              <a:t>Scada</a:t>
            </a:r>
            <a:r>
              <a:rPr lang="zh-CN" altLang="en-US"/>
              <a:t>系统加急</a:t>
            </a:r>
            <a:r>
              <a:rPr lang="en-US" altLang="zh-CN"/>
              <a:t>2.5</a:t>
            </a:r>
            <a:r>
              <a:rPr lang="zh-CN" altLang="en-US"/>
              <a:t>个月完成</a:t>
            </a:r>
          </a:p>
        </p:txBody>
      </p:sp>
      <p:sp>
        <p:nvSpPr>
          <p:cNvPr id="4" name="灯片编号占位符 3"/>
          <p:cNvSpPr>
            <a:spLocks noGrp="1"/>
          </p:cNvSpPr>
          <p:nvPr>
            <p:ph type="sldNum" sz="quarter" idx="10"/>
          </p:nvPr>
        </p:nvSpPr>
        <p:spPr/>
        <p:txBody>
          <a:bodyPr/>
          <a:lstStyle/>
          <a:p>
            <a:fld id="{C16CEBB1-29F6-4DD0-A20A-49F07B6D6B29}" type="slidenum">
              <a:rPr lang="zh-CN" altLang="en-US" smtClean="0"/>
              <a:pPr/>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4175" y="685800"/>
            <a:ext cx="6089650" cy="3429000"/>
          </a:xfrm>
        </p:spPr>
      </p:sp>
      <p:sp>
        <p:nvSpPr>
          <p:cNvPr id="3" name="备注占位符 2"/>
          <p:cNvSpPr>
            <a:spLocks noGrp="1"/>
          </p:cNvSpPr>
          <p:nvPr>
            <p:ph type="body" idx="1"/>
          </p:nvPr>
        </p:nvSpPr>
        <p:spPr/>
        <p:txBody>
          <a:bodyPr/>
          <a:lstStyle/>
          <a:p>
            <a:r>
              <a:rPr lang="zh-CN" altLang="en-US"/>
              <a:t>整个项目我们采用用户故事驱动的敏捷开发模式，</a:t>
            </a:r>
            <a:r>
              <a:rPr lang="en-US" altLang="zh-CN"/>
              <a:t>2</a:t>
            </a:r>
            <a:r>
              <a:rPr lang="zh-CN" altLang="en-US"/>
              <a:t>周一次评审，与客户紧密协助，快速开发迭代，不断前进。</a:t>
            </a:r>
          </a:p>
        </p:txBody>
      </p:sp>
      <p:sp>
        <p:nvSpPr>
          <p:cNvPr id="4" name="灯片编号占位符 3"/>
          <p:cNvSpPr>
            <a:spLocks noGrp="1"/>
          </p:cNvSpPr>
          <p:nvPr>
            <p:ph type="sldNum" sz="quarter" idx="10"/>
          </p:nvPr>
        </p:nvSpPr>
        <p:spPr/>
        <p:txBody>
          <a:bodyPr/>
          <a:lstStyle/>
          <a:p>
            <a:fld id="{C16CEBB1-29F6-4DD0-A20A-49F07B6D6B29}" type="slidenum">
              <a:rPr lang="zh-CN" altLang="en-US" smtClean="0"/>
              <a:pPr/>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4175" y="685800"/>
            <a:ext cx="6089650" cy="3429000"/>
          </a:xfrm>
        </p:spPr>
      </p:sp>
      <p:sp>
        <p:nvSpPr>
          <p:cNvPr id="3" name="备注占位符 2"/>
          <p:cNvSpPr>
            <a:spLocks noGrp="1"/>
          </p:cNvSpPr>
          <p:nvPr>
            <p:ph type="body" idx="1"/>
          </p:nvPr>
        </p:nvSpPr>
        <p:spPr/>
        <p:txBody>
          <a:bodyPr/>
          <a:lstStyle/>
          <a:p>
            <a:r>
              <a:rPr lang="zh-CN" altLang="en-US"/>
              <a:t>这是团队内部的日常管理工作内容。</a:t>
            </a:r>
          </a:p>
        </p:txBody>
      </p:sp>
      <p:sp>
        <p:nvSpPr>
          <p:cNvPr id="4" name="灯片编号占位符 3"/>
          <p:cNvSpPr>
            <a:spLocks noGrp="1"/>
          </p:cNvSpPr>
          <p:nvPr>
            <p:ph type="sldNum" sz="quarter" idx="10"/>
          </p:nvPr>
        </p:nvSpPr>
        <p:spPr/>
        <p:txBody>
          <a:bodyPr/>
          <a:lstStyle/>
          <a:p>
            <a:fld id="{C16CEBB1-29F6-4DD0-A20A-49F07B6D6B29}" type="slidenum">
              <a:rPr lang="zh-CN" altLang="en-US" smtClean="0"/>
              <a:pPr/>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4175" y="685800"/>
            <a:ext cx="6089650" cy="3429000"/>
          </a:xfrm>
        </p:spPr>
      </p:sp>
      <p:sp>
        <p:nvSpPr>
          <p:cNvPr id="3" name="备注占位符 2"/>
          <p:cNvSpPr>
            <a:spLocks noGrp="1"/>
          </p:cNvSpPr>
          <p:nvPr>
            <p:ph type="body" idx="1"/>
          </p:nvPr>
        </p:nvSpPr>
        <p:spPr/>
        <p:txBody>
          <a:bodyPr/>
          <a:lstStyle/>
          <a:p>
            <a:r>
              <a:rPr lang="zh-CN" altLang="en-US"/>
              <a:t>深拓有</a:t>
            </a:r>
            <a:r>
              <a:rPr lang="en-US" altLang="zh-CN"/>
              <a:t>30</a:t>
            </a:r>
            <a:r>
              <a:rPr lang="zh-CN" altLang="en-US"/>
              <a:t>年的经营历史，服务过众多企业。</a:t>
            </a:r>
          </a:p>
          <a:p>
            <a:r>
              <a:rPr lang="zh-CN" altLang="en-US"/>
              <a:t>慢慢建立了自己的售后服务体系，和服务标准，建立售后服务问题跟踪库，以及客户关系系统。</a:t>
            </a:r>
          </a:p>
          <a:p>
            <a:r>
              <a:rPr lang="zh-CN" altLang="en-US"/>
              <a:t>对于关键问题的解决，可以提供技术人员现场值守，主动配件更换，以及完善的故障维护记录。</a:t>
            </a:r>
          </a:p>
        </p:txBody>
      </p:sp>
      <p:sp>
        <p:nvSpPr>
          <p:cNvPr id="4" name="灯片编号占位符 3"/>
          <p:cNvSpPr>
            <a:spLocks noGrp="1"/>
          </p:cNvSpPr>
          <p:nvPr>
            <p:ph type="sldNum" sz="quarter" idx="10"/>
          </p:nvPr>
        </p:nvSpPr>
        <p:spPr/>
        <p:txBody>
          <a:bodyPr/>
          <a:lstStyle/>
          <a:p>
            <a:fld id="{C16CEBB1-29F6-4DD0-A20A-49F07B6D6B29}" type="slidenum">
              <a:rPr lang="zh-CN" altLang="en-US" smtClean="0"/>
              <a:pPr/>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4175" y="685800"/>
            <a:ext cx="6089650" cy="3429000"/>
          </a:xfrm>
        </p:spPr>
      </p:sp>
      <p:sp>
        <p:nvSpPr>
          <p:cNvPr id="3" name="文本占位符 2"/>
          <p:cNvSpPr>
            <a:spLocks noGrp="1"/>
          </p:cNvSpPr>
          <p:nvPr>
            <p:ph type="body" idx="3"/>
          </p:nvPr>
        </p:nvSpPr>
        <p:spPr/>
        <p:txBody>
          <a:bodyPr/>
          <a:lstStyle/>
          <a:p>
            <a:r>
              <a:rPr lang="zh-CN" altLang="en-US"/>
              <a:t>我们的服务包括：</a:t>
            </a:r>
            <a:r>
              <a:rPr lang="en-US" altLang="zh-CN"/>
              <a:t>7 X 24</a:t>
            </a:r>
            <a:r>
              <a:rPr lang="zh-CN" altLang="en-US"/>
              <a:t>的电话服务，及时解答客户的技术问题，如果电话解决不了，我们会在最短的时间一般不超过</a:t>
            </a:r>
            <a:r>
              <a:rPr lang="en-US" altLang="zh-CN"/>
              <a:t>24</a:t>
            </a:r>
            <a:r>
              <a:rPr lang="zh-CN" altLang="en-US"/>
              <a:t>小时的现场技术服务。并且公司会安排专人定期现场回访，了解系统的使用情况。并且对于托管的服务器做到每周的定期维护。</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4175" y="685800"/>
            <a:ext cx="6089650" cy="3429000"/>
          </a:xfrm>
        </p:spPr>
      </p:sp>
      <p:sp>
        <p:nvSpPr>
          <p:cNvPr id="3" name="文本占位符 2"/>
          <p:cNvSpPr>
            <a:spLocks noGrp="1"/>
          </p:cNvSpPr>
          <p:nvPr>
            <p:ph type="body" idx="3"/>
          </p:nvPr>
        </p:nvSpPr>
        <p:spPr/>
        <p:txBody>
          <a:bodyPr/>
          <a:lstStyle/>
          <a:p>
            <a:r>
              <a:rPr lang="zh-CN" altLang="en-US"/>
              <a:t>当然对于故障和问题，我们首先会进行分类。</a:t>
            </a:r>
          </a:p>
          <a:p>
            <a:r>
              <a:rPr lang="zh-CN" altLang="en-US"/>
              <a:t>对于不同级别的问题进行分类对待，响应时间也有所不同，在</a:t>
            </a:r>
            <a:r>
              <a:rPr lang="en-US" altLang="zh-CN"/>
              <a:t>PPT</a:t>
            </a:r>
            <a:r>
              <a:rPr lang="zh-CN" altLang="en-US"/>
              <a:t>中已经列出，就不在详述。</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4175" y="685800"/>
            <a:ext cx="6089650" cy="3429000"/>
          </a:xfrm>
        </p:spPr>
      </p:sp>
      <p:sp>
        <p:nvSpPr>
          <p:cNvPr id="3" name="备注占位符 2"/>
          <p:cNvSpPr>
            <a:spLocks noGrp="1"/>
          </p:cNvSpPr>
          <p:nvPr>
            <p:ph type="body" idx="1"/>
          </p:nvPr>
        </p:nvSpPr>
        <p:spPr/>
        <p:txBody>
          <a:bodyPr/>
          <a:lstStyle/>
          <a:p>
            <a:r>
              <a:rPr lang="zh-CN" altLang="en-US"/>
              <a:t>最后简单介绍一下公司的基本情况。</a:t>
            </a:r>
          </a:p>
        </p:txBody>
      </p:sp>
      <p:sp>
        <p:nvSpPr>
          <p:cNvPr id="4" name="灯片编号占位符 3"/>
          <p:cNvSpPr>
            <a:spLocks noGrp="1"/>
          </p:cNvSpPr>
          <p:nvPr>
            <p:ph type="sldNum" sz="quarter" idx="10"/>
          </p:nvPr>
        </p:nvSpPr>
        <p:spPr/>
        <p:txBody>
          <a:bodyPr/>
          <a:lstStyle/>
          <a:p>
            <a:fld id="{C16CEBB1-29F6-4DD0-A20A-49F07B6D6B29}" type="slidenum">
              <a:rPr lang="zh-CN" altLang="en-US" smtClean="0"/>
              <a:pPr/>
              <a:t>47</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4175" y="685800"/>
            <a:ext cx="6089650" cy="3429000"/>
          </a:xfrm>
        </p:spPr>
      </p:sp>
      <p:sp>
        <p:nvSpPr>
          <p:cNvPr id="3" name="备注占位符 2"/>
          <p:cNvSpPr>
            <a:spLocks noGrp="1"/>
          </p:cNvSpPr>
          <p:nvPr>
            <p:ph type="body" idx="1"/>
          </p:nvPr>
        </p:nvSpPr>
        <p:spPr/>
        <p:txBody>
          <a:bodyPr/>
          <a:lstStyle/>
          <a:p>
            <a:r>
              <a:rPr lang="zh-CN" altLang="en-US"/>
              <a:t>深拓是一家新三板上市企业，</a:t>
            </a:r>
            <a:r>
              <a:rPr lang="en-US" altLang="zh-CN"/>
              <a:t>2014</a:t>
            </a:r>
            <a:r>
              <a:rPr lang="zh-CN" altLang="en-US"/>
              <a:t>年挂牌上市，总股本</a:t>
            </a:r>
            <a:r>
              <a:rPr lang="en-US" altLang="zh-CN"/>
              <a:t>7720</a:t>
            </a:r>
            <a:r>
              <a:rPr lang="zh-CN" altLang="en-US"/>
              <a:t>万股。</a:t>
            </a:r>
          </a:p>
          <a:p>
            <a:r>
              <a:rPr lang="zh-CN" altLang="en-US"/>
              <a:t>企业主要的服务范围是工业自动化产品、以及信息化软件、物联网平台服务。</a:t>
            </a:r>
          </a:p>
        </p:txBody>
      </p:sp>
      <p:sp>
        <p:nvSpPr>
          <p:cNvPr id="4" name="灯片编号占位符 3"/>
          <p:cNvSpPr>
            <a:spLocks noGrp="1"/>
          </p:cNvSpPr>
          <p:nvPr>
            <p:ph type="sldNum" sz="quarter" idx="10"/>
          </p:nvPr>
        </p:nvSpPr>
        <p:spPr/>
        <p:txBody>
          <a:bodyPr/>
          <a:lstStyle/>
          <a:p>
            <a:fld id="{C16CEBB1-29F6-4DD0-A20A-49F07B6D6B29}" type="slidenum">
              <a:rPr lang="zh-CN" altLang="en-US" smtClean="0"/>
              <a:pPr/>
              <a:t>48</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4175" y="685800"/>
            <a:ext cx="608965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6CEBB1-29F6-4DD0-A20A-49F07B6D6B29}" type="slidenum">
              <a:rPr lang="zh-CN" altLang="en-US" smtClean="0"/>
              <a:pPr/>
              <a:t>49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8975" y="1143000"/>
            <a:ext cx="548005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latin typeface="华文楷体" panose="02010600040101010101" pitchFamily="2" charset="-122"/>
                <a:ea typeface="华文楷体" panose="02010600040101010101" pitchFamily="2" charset="-122"/>
                <a:cs typeface="思源黑体 CN Regular" panose="020B0500000000000000" charset="-122"/>
              </a:rPr>
              <a:t>我们将流程进一步归纳和梳理，从而得到的是益阳园区的性细化系统的模块蓝图。</a:t>
            </a:r>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latin typeface="华文楷体" panose="02010600040101010101" pitchFamily="2" charset="-122"/>
                <a:ea typeface="华文楷体" panose="02010600040101010101" pitchFamily="2" charset="-122"/>
                <a:cs typeface="思源黑体 CN Regular" panose="020B0500000000000000" charset="-122"/>
              </a:rPr>
              <a:t>我们从下到上分为四层：</a:t>
            </a:r>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latin typeface="华文楷体" panose="02010600040101010101" pitchFamily="2" charset="-122"/>
                <a:ea typeface="华文楷体" panose="02010600040101010101" pitchFamily="2" charset="-122"/>
                <a:cs typeface="思源黑体 CN Regular" panose="020B0500000000000000" charset="-122"/>
              </a:rPr>
              <a:t>最下层是设备层：包括加工设备、仓储设备、物流设备等等，他们将通过</a:t>
            </a:r>
            <a:r>
              <a:rPr lang="en-US" altLang="zh-CN" b="1" dirty="0">
                <a:latin typeface="华文楷体" panose="02010600040101010101" pitchFamily="2" charset="-122"/>
                <a:ea typeface="华文楷体" panose="02010600040101010101" pitchFamily="2" charset="-122"/>
                <a:cs typeface="思源黑体 CN Regular" panose="020B0500000000000000" charset="-122"/>
              </a:rPr>
              <a:t>Scada</a:t>
            </a:r>
            <a:r>
              <a:rPr lang="zh-CN" altLang="en-US" b="1" dirty="0">
                <a:latin typeface="华文楷体" panose="02010600040101010101" pitchFamily="2" charset="-122"/>
                <a:ea typeface="华文楷体" panose="02010600040101010101" pitchFamily="2" charset="-122"/>
                <a:cs typeface="思源黑体 CN Regular" panose="020B0500000000000000" charset="-122"/>
              </a:rPr>
              <a:t>系统的边缘计算，通过各种网关，以及有线无线网络连接到一起，而这就是第二层汇集层。</a:t>
            </a:r>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latin typeface="华文楷体" panose="02010600040101010101" pitchFamily="2" charset="-122"/>
                <a:ea typeface="华文楷体" panose="02010600040101010101" pitchFamily="2" charset="-122"/>
                <a:cs typeface="思源黑体 CN Regular" panose="020B0500000000000000" charset="-122"/>
              </a:rPr>
              <a:t>汇集成获得的数据，在生产执行层各个系统模块使用。</a:t>
            </a:r>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latin typeface="华文楷体" panose="02010600040101010101" pitchFamily="2" charset="-122"/>
                <a:ea typeface="华文楷体" panose="02010600040101010101" pitchFamily="2" charset="-122"/>
                <a:cs typeface="思源黑体 CN Regular" panose="020B0500000000000000" charset="-122"/>
              </a:rPr>
              <a:t>生产执行层中的每个模块都固化了流程和任务，这些获取到设备数据随着流程和任务，通过移动端发送给工作人员，实现人、机器、任务三者的协同。</a:t>
            </a:r>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latin typeface="华文楷体" panose="02010600040101010101" pitchFamily="2" charset="-122"/>
                <a:ea typeface="华文楷体" panose="02010600040101010101" pitchFamily="2" charset="-122"/>
                <a:cs typeface="思源黑体 CN Regular" panose="020B0500000000000000" charset="-122"/>
              </a:rPr>
              <a:t>同时生产执行层可以和计划层中的</a:t>
            </a:r>
            <a:r>
              <a:rPr lang="en-US" altLang="zh-CN" b="1" dirty="0">
                <a:latin typeface="华文楷体" panose="02010600040101010101" pitchFamily="2" charset="-122"/>
                <a:ea typeface="华文楷体" panose="02010600040101010101" pitchFamily="2" charset="-122"/>
                <a:cs typeface="思源黑体 CN Regular" panose="020B0500000000000000" charset="-122"/>
              </a:rPr>
              <a:t>ERP</a:t>
            </a:r>
            <a:r>
              <a:rPr lang="zh-CN" altLang="en-US" b="1" dirty="0">
                <a:latin typeface="华文楷体" panose="02010600040101010101" pitchFamily="2" charset="-122"/>
                <a:ea typeface="华文楷体" panose="02010600040101010101" pitchFamily="2" charset="-122"/>
                <a:cs typeface="思源黑体 CN Regular" panose="020B0500000000000000" charset="-122"/>
              </a:rPr>
              <a:t>对接实现数据的上传和下达，也可以和其他的第三方系统对接，实现数据的共享。</a:t>
            </a:r>
          </a:p>
          <a:p>
            <a:pPr marL="0" marR="0" indent="0" algn="l" defTabSz="914400" rtl="0" eaLnBrk="1" fontAlgn="auto" latinLnBrk="0" hangingPunct="1">
              <a:lnSpc>
                <a:spcPct val="100000"/>
              </a:lnSpc>
              <a:spcBef>
                <a:spcPts val="0"/>
              </a:spcBef>
              <a:spcAft>
                <a:spcPts val="0"/>
              </a:spcAft>
              <a:buClrTx/>
              <a:buSzTx/>
              <a:buFontTx/>
              <a:buNone/>
              <a:defRPr/>
            </a:pPr>
            <a:endParaRPr lang="zh-CN" altLang="en-US" b="1" dirty="0">
              <a:latin typeface="华文楷体" panose="02010600040101010101" pitchFamily="2" charset="-122"/>
              <a:ea typeface="华文楷体" panose="02010600040101010101" pitchFamily="2" charset="-122"/>
              <a:cs typeface="思源黑体 CN Regular" panose="020B0500000000000000"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en-US" b="1" dirty="0">
              <a:latin typeface="华文楷体" panose="02010600040101010101" pitchFamily="2" charset="-122"/>
              <a:ea typeface="华文楷体" panose="02010600040101010101" pitchFamily="2" charset="-122"/>
              <a:cs typeface="思源黑体 CN Regular" panose="020B0500000000000000" charset="-122"/>
            </a:endParaRPr>
          </a:p>
        </p:txBody>
      </p:sp>
      <p:sp>
        <p:nvSpPr>
          <p:cNvPr id="4" name="灯片编号占位符 3"/>
          <p:cNvSpPr>
            <a:spLocks noGrp="1"/>
          </p:cNvSpPr>
          <p:nvPr>
            <p:ph type="sldNum" sz="quarter" idx="10"/>
          </p:nvPr>
        </p:nvSpPr>
        <p:spPr/>
        <p:txBody>
          <a:bodyPr/>
          <a:lstStyle/>
          <a:p>
            <a:pPr eaLnBrk="0" fontAlgn="base" hangingPunct="0">
              <a:spcBef>
                <a:spcPct val="0"/>
              </a:spcBef>
              <a:spcAft>
                <a:spcPct val="0"/>
              </a:spcAft>
              <a:defRPr/>
            </a:pPr>
            <a:fld id="{39AD698A-D66C-4FA1-BBD8-F72AE9E6E751}" type="slidenum">
              <a:rPr lang="zh-CN" altLang="en-US" smtClean="0">
                <a:solidFill>
                  <a:prstClr val="black"/>
                </a:solidFill>
                <a:ea typeface="微软雅黑" panose="020B0503020204020204" charset="-122"/>
              </a:rPr>
              <a:pPr eaLnBrk="0" fontAlgn="base" hangingPunct="0">
                <a:spcBef>
                  <a:spcPct val="0"/>
                </a:spcBef>
                <a:spcAft>
                  <a:spcPct val="0"/>
                </a:spcAft>
                <a:defRPr/>
              </a:pPr>
              <a:t>5</a:t>
            </a:fld>
            <a:endParaRPr lang="zh-CN" altLang="en-US">
              <a:solidFill>
                <a:prstClr val="black"/>
              </a:solidFill>
              <a:ea typeface="微软雅黑" panose="020B0503020204020204" charset="-12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4175" y="685800"/>
            <a:ext cx="608965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6CEBB1-29F6-4DD0-A20A-49F07B6D6B29}" type="slidenum">
              <a:rPr lang="zh-CN" altLang="en-US" smtClean="0"/>
              <a:pPr/>
              <a:t>50</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4175" y="685800"/>
            <a:ext cx="608965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6CEBB1-29F6-4DD0-A20A-49F07B6D6B29}" type="slidenum">
              <a:rPr lang="zh-CN" altLang="en-US" smtClean="0"/>
              <a:pPr/>
              <a:t>51</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4175" y="685800"/>
            <a:ext cx="608965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6CEBB1-29F6-4DD0-A20A-49F07B6D6B29}" type="slidenum">
              <a:rPr lang="zh-CN" altLang="en-US" smtClean="0"/>
              <a:pPr/>
              <a:t>52</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4175" y="685800"/>
            <a:ext cx="608965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6CEBB1-29F6-4DD0-A20A-49F07B6D6B29}" type="slidenum">
              <a:rPr lang="zh-CN" altLang="en-US" smtClean="0"/>
              <a:pPr/>
              <a:t>53</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4175" y="685800"/>
            <a:ext cx="608965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6CEBB1-29F6-4DD0-A20A-49F07B6D6B29}" type="slidenum">
              <a:rPr lang="zh-CN" altLang="en-US" smtClean="0"/>
              <a:pPr/>
              <a:t>54</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4175" y="685800"/>
            <a:ext cx="608965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6CEBB1-29F6-4DD0-A20A-49F07B6D6B29}" type="slidenum">
              <a:rPr lang="zh-CN" altLang="en-US" smtClean="0"/>
              <a:pPr/>
              <a:t>55</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4175" y="685800"/>
            <a:ext cx="608965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6CEBB1-29F6-4DD0-A20A-49F07B6D6B29}" type="slidenum">
              <a:rPr lang="zh-CN" altLang="en-US" smtClean="0"/>
              <a:pPr/>
              <a:t>56</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4175" y="685800"/>
            <a:ext cx="608965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6CEBB1-29F6-4DD0-A20A-49F07B6D6B29}" type="slidenum">
              <a:rPr lang="zh-CN" altLang="en-US" smtClean="0"/>
              <a:pPr/>
              <a:t>57</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4175" y="685800"/>
            <a:ext cx="608965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6CEBB1-29F6-4DD0-A20A-49F07B6D6B29}" type="slidenum">
              <a:rPr lang="zh-CN" altLang="en-US" smtClean="0"/>
              <a:pPr/>
              <a:t>58</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4175" y="685800"/>
            <a:ext cx="608965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6CEBB1-29F6-4DD0-A20A-49F07B6D6B29}" type="slidenum">
              <a:rPr lang="zh-CN" altLang="en-US" smtClean="0"/>
              <a:pPr/>
              <a:t>59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4175" y="685800"/>
            <a:ext cx="6089650" cy="3429000"/>
          </a:xfrm>
        </p:spPr>
      </p:sp>
      <p:sp>
        <p:nvSpPr>
          <p:cNvPr id="3" name="文本占位符 2"/>
          <p:cNvSpPr>
            <a:spLocks noGrp="1"/>
          </p:cNvSpPr>
          <p:nvPr>
            <p:ph type="body" idx="3"/>
          </p:nvPr>
        </p:nvSpPr>
        <p:spPr/>
        <p:txBody>
          <a:bodyPr/>
          <a:lstStyle/>
          <a:p>
            <a:r>
              <a:rPr lang="zh-CN" altLang="en-US"/>
              <a:t>当然针对完整的智能园区，按照我们的理解，起码包括一下</a:t>
            </a:r>
            <a:r>
              <a:rPr lang="en-US" altLang="zh-CN"/>
              <a:t>7</a:t>
            </a:r>
            <a:r>
              <a:rPr lang="zh-CN" altLang="en-US"/>
              <a:t>大模块，分别是运输管理、产线管理、设备管理、仓库管理、能源管理、园区调度，以及最重要也是贯穿始终的基石就是是质量管理系统。</a:t>
            </a:r>
          </a:p>
          <a:p>
            <a:r>
              <a:rPr lang="zh-CN" altLang="en-US"/>
              <a:t>当然罗马不是一天建成的，所以这么一个庞大的系统，也可以分步实施。</a:t>
            </a:r>
          </a:p>
          <a:p>
            <a:r>
              <a:rPr lang="zh-CN" altLang="en-US"/>
              <a:t>而在这次投标的就是其中的：产线管理、仓库管理、以及园区调度这三大模块。</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4175" y="685800"/>
            <a:ext cx="608965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6CEBB1-29F6-4DD0-A20A-49F07B6D6B29}" type="slidenum">
              <a:rPr lang="zh-CN" altLang="en-US" smtClean="0"/>
              <a:pPr/>
              <a:t>60</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4175" y="685800"/>
            <a:ext cx="608965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6CEBB1-29F6-4DD0-A20A-49F07B6D6B29}" type="slidenum">
              <a:rPr lang="zh-CN" altLang="en-US" smtClean="0"/>
              <a:pPr/>
              <a:t>61</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4175" y="685800"/>
            <a:ext cx="6089650" cy="3429000"/>
          </a:xfrm>
        </p:spPr>
      </p:sp>
      <p:sp>
        <p:nvSpPr>
          <p:cNvPr id="3" name="文本占位符 2"/>
          <p:cNvSpPr>
            <a:spLocks noGrp="1"/>
          </p:cNvSpPr>
          <p:nvPr>
            <p:ph type="body" idx="3"/>
          </p:nvPr>
        </p:nvSpPr>
        <p:spPr/>
        <p:txBody>
          <a:bodyPr/>
          <a:lstStyle/>
          <a:p>
            <a:r>
              <a:rPr lang="zh-CN" altLang="en-US"/>
              <a:t>以下就是我们在自动化业务中的实绩：</a:t>
            </a:r>
          </a:p>
          <a:p>
            <a:r>
              <a:rPr lang="zh-CN" altLang="en-US"/>
              <a:t>有冶炼行业的：超高温真空烧结炉，用于粉末冶金中新型陶瓷的生产。</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4175" y="685800"/>
            <a:ext cx="6089650" cy="3429000"/>
          </a:xfrm>
        </p:spPr>
      </p:sp>
      <p:sp>
        <p:nvSpPr>
          <p:cNvPr id="3" name="文本占位符 2"/>
          <p:cNvSpPr>
            <a:spLocks noGrp="1"/>
          </p:cNvSpPr>
          <p:nvPr>
            <p:ph type="body" idx="3"/>
          </p:nvPr>
        </p:nvSpPr>
        <p:spPr/>
        <p:txBody>
          <a:bodyPr/>
          <a:lstStyle/>
          <a:p>
            <a:r>
              <a:rPr lang="zh-CN" altLang="en-US"/>
              <a:t>有化工行业的比如说：过滤浓缩系统</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4175" y="685800"/>
            <a:ext cx="6089650" cy="3429000"/>
          </a:xfrm>
        </p:spPr>
      </p:sp>
      <p:sp>
        <p:nvSpPr>
          <p:cNvPr id="3" name="文本占位符 2"/>
          <p:cNvSpPr>
            <a:spLocks noGrp="1"/>
          </p:cNvSpPr>
          <p:nvPr>
            <p:ph type="body" idx="3"/>
          </p:nvPr>
        </p:nvSpPr>
        <p:spPr/>
        <p:txBody>
          <a:bodyPr/>
          <a:lstStyle/>
          <a:p>
            <a:r>
              <a:rPr lang="zh-CN" altLang="en-US"/>
              <a:t>有水处理行业的水厂自动化控制系统。</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4175" y="685800"/>
            <a:ext cx="6089650" cy="3429000"/>
          </a:xfrm>
        </p:spPr>
      </p:sp>
      <p:sp>
        <p:nvSpPr>
          <p:cNvPr id="3" name="文本占位符 2"/>
          <p:cNvSpPr>
            <a:spLocks noGrp="1"/>
          </p:cNvSpPr>
          <p:nvPr>
            <p:ph type="body" idx="3"/>
          </p:nvPr>
        </p:nvSpPr>
        <p:spPr/>
        <p:txBody>
          <a:bodyPr/>
          <a:lstStyle/>
          <a:p>
            <a:r>
              <a:rPr lang="zh-CN" altLang="en-US"/>
              <a:t>还有用于核工业的钠回路实验系统</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4175" y="685800"/>
            <a:ext cx="6089650" cy="3429000"/>
          </a:xfrm>
        </p:spPr>
      </p:sp>
      <p:sp>
        <p:nvSpPr>
          <p:cNvPr id="3" name="文本占位符 2"/>
          <p:cNvSpPr>
            <a:spLocks noGrp="1"/>
          </p:cNvSpPr>
          <p:nvPr>
            <p:ph type="body" idx="3"/>
          </p:nvPr>
        </p:nvSpPr>
        <p:spPr/>
        <p:txBody>
          <a:bodyPr/>
          <a:lstStyle/>
          <a:p>
            <a:r>
              <a:rPr lang="zh-CN" altLang="en-US"/>
              <a:t>有用于建筑行业的曲面钢模架的自动合模装置</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4175" y="685800"/>
            <a:ext cx="6089650" cy="3429000"/>
          </a:xfrm>
        </p:spPr>
      </p:sp>
      <p:sp>
        <p:nvSpPr>
          <p:cNvPr id="3" name="文本占位符 2"/>
          <p:cNvSpPr>
            <a:spLocks noGrp="1"/>
          </p:cNvSpPr>
          <p:nvPr>
            <p:ph type="body" idx="3"/>
          </p:nvPr>
        </p:nvSpPr>
        <p:spPr/>
        <p:txBody>
          <a:bodyPr/>
          <a:lstStyle/>
          <a:p>
            <a:r>
              <a:rPr lang="zh-CN" altLang="en-US"/>
              <a:t>有新能源锂电池的生产线</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4175" y="685800"/>
            <a:ext cx="6089650" cy="3429000"/>
          </a:xfrm>
        </p:spPr>
      </p:sp>
      <p:sp>
        <p:nvSpPr>
          <p:cNvPr id="3" name="文本占位符 2"/>
          <p:cNvSpPr>
            <a:spLocks noGrp="1"/>
          </p:cNvSpPr>
          <p:nvPr>
            <p:ph type="body" idx="3"/>
          </p:nvPr>
        </p:nvSpPr>
        <p:spPr/>
        <p:txBody>
          <a:bodyPr/>
          <a:lstStyle/>
          <a:p>
            <a:r>
              <a:rPr lang="zh-CN" altLang="en-US"/>
              <a:t>还有有色金属冶炼行业的智能</a:t>
            </a:r>
            <a:r>
              <a:rPr lang="zh-CN" altLang="en-US" b="1" dirty="0">
                <a:solidFill>
                  <a:schemeClr val="tx1">
                    <a:lumMod val="50000"/>
                    <a:lumOff val="50000"/>
                  </a:schemeClr>
                </a:solidFill>
                <a:latin typeface="微软雅黑" panose="020B0503020204020204" charset="-122"/>
                <a:ea typeface="微软雅黑" panose="020B0503020204020204" charset="-122"/>
                <a:sym typeface="+mn-ea"/>
              </a:rPr>
              <a:t>剥锌生产线</a:t>
            </a:r>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4175" y="685800"/>
            <a:ext cx="6089650" cy="3429000"/>
          </a:xfrm>
        </p:spPr>
      </p:sp>
      <p:sp>
        <p:nvSpPr>
          <p:cNvPr id="3" name="文本占位符 2"/>
          <p:cNvSpPr>
            <a:spLocks noGrp="1"/>
          </p:cNvSpPr>
          <p:nvPr>
            <p:ph type="body" idx="3"/>
          </p:nvPr>
        </p:nvSpPr>
        <p:spPr/>
        <p:txBody>
          <a:bodyPr/>
          <a:lstStyle/>
          <a:p>
            <a:r>
              <a:rPr lang="zh-CN" altLang="en-US"/>
              <a:t>还有有色金属冶炼行业的智能</a:t>
            </a:r>
            <a:r>
              <a:rPr lang="zh-CN" altLang="en-US" b="1" dirty="0">
                <a:solidFill>
                  <a:schemeClr val="tx1">
                    <a:lumMod val="50000"/>
                    <a:lumOff val="50000"/>
                  </a:schemeClr>
                </a:solidFill>
                <a:latin typeface="微软雅黑" panose="020B0503020204020204" charset="-122"/>
                <a:ea typeface="微软雅黑" panose="020B0503020204020204" charset="-122"/>
                <a:sym typeface="+mn-ea"/>
              </a:rPr>
              <a:t>剥锌生产线</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8975" y="1143000"/>
            <a:ext cx="548005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latin typeface="华文楷体" panose="02010600040101010101" pitchFamily="2" charset="-122"/>
                <a:ea typeface="华文楷体" panose="02010600040101010101" pitchFamily="2" charset="-122"/>
                <a:cs typeface="思源黑体 CN Regular" panose="020B0500000000000000" charset="-122"/>
              </a:rPr>
              <a:t>这三大模块具体到软件上，我们进一步的完善和细化，最终划分出：</a:t>
            </a:r>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latin typeface="华文楷体" panose="02010600040101010101" pitchFamily="2" charset="-122"/>
                <a:ea typeface="华文楷体" panose="02010600040101010101" pitchFamily="2" charset="-122"/>
                <a:cs typeface="思源黑体 CN Regular" panose="020B0500000000000000" charset="-122"/>
              </a:rPr>
              <a:t>加工管理、用工管理、统计反馈、看板管理、出入园管理、流程调度、仓库管理、接口管理，共</a:t>
            </a:r>
            <a:r>
              <a:rPr lang="en-US" altLang="zh-CN" b="1" dirty="0">
                <a:latin typeface="华文楷体" panose="02010600040101010101" pitchFamily="2" charset="-122"/>
                <a:ea typeface="华文楷体" panose="02010600040101010101" pitchFamily="2" charset="-122"/>
                <a:cs typeface="思源黑体 CN Regular" panose="020B0500000000000000" charset="-122"/>
              </a:rPr>
              <a:t>8</a:t>
            </a:r>
            <a:r>
              <a:rPr lang="zh-CN" altLang="en-US" b="1" dirty="0">
                <a:latin typeface="华文楷体" panose="02010600040101010101" pitchFamily="2" charset="-122"/>
                <a:ea typeface="华文楷体" panose="02010600040101010101" pitchFamily="2" charset="-122"/>
                <a:cs typeface="思源黑体 CN Regular" panose="020B0500000000000000" charset="-122"/>
              </a:rPr>
              <a:t>个软件模块。</a:t>
            </a:r>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latin typeface="华文楷体" panose="02010600040101010101" pitchFamily="2" charset="-122"/>
                <a:ea typeface="华文楷体" panose="02010600040101010101" pitchFamily="2" charset="-122"/>
                <a:cs typeface="思源黑体 CN Regular" panose="020B0500000000000000" charset="-122"/>
              </a:rPr>
              <a:t>实现对物资的调度，对生产的管理，以及对人员信息的传递。</a:t>
            </a:r>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latin typeface="华文楷体" panose="02010600040101010101" pitchFamily="2" charset="-122"/>
                <a:ea typeface="华文楷体" panose="02010600040101010101" pitchFamily="2" charset="-122"/>
                <a:cs typeface="思源黑体 CN Regular" panose="020B0500000000000000" charset="-122"/>
              </a:rPr>
              <a:t>同时我们将开发安卓</a:t>
            </a:r>
            <a:r>
              <a:rPr lang="en-US" altLang="zh-CN" b="1" dirty="0">
                <a:latin typeface="华文楷体" panose="02010600040101010101" pitchFamily="2" charset="-122"/>
                <a:ea typeface="华文楷体" panose="02010600040101010101" pitchFamily="2" charset="-122"/>
                <a:cs typeface="思源黑体 CN Regular" panose="020B0500000000000000" charset="-122"/>
              </a:rPr>
              <a:t>APP</a:t>
            </a:r>
            <a:r>
              <a:rPr lang="zh-CN" altLang="en-US" b="1" dirty="0">
                <a:latin typeface="华文楷体" panose="02010600040101010101" pitchFamily="2" charset="-122"/>
                <a:ea typeface="华文楷体" panose="02010600040101010101" pitchFamily="2" charset="-122"/>
                <a:cs typeface="思源黑体 CN Regular" panose="020B0500000000000000" charset="-122"/>
              </a:rPr>
              <a:t>、苹果</a:t>
            </a:r>
            <a:r>
              <a:rPr lang="en-US" altLang="zh-CN" b="1" dirty="0">
                <a:latin typeface="华文楷体" panose="02010600040101010101" pitchFamily="2" charset="-122"/>
                <a:ea typeface="华文楷体" panose="02010600040101010101" pitchFamily="2" charset="-122"/>
                <a:cs typeface="思源黑体 CN Regular" panose="020B0500000000000000" charset="-122"/>
              </a:rPr>
              <a:t>APP</a:t>
            </a:r>
            <a:r>
              <a:rPr lang="zh-CN" altLang="en-US" b="1" dirty="0">
                <a:latin typeface="华文楷体" panose="02010600040101010101" pitchFamily="2" charset="-122"/>
                <a:ea typeface="华文楷体" panose="02010600040101010101" pitchFamily="2" charset="-122"/>
                <a:cs typeface="思源黑体 CN Regular" panose="020B0500000000000000" charset="-122"/>
              </a:rPr>
              <a:t>以及微信小程序，操作人员无论是在办公室，或者哪怕任何地方都可以，获取信息，参与到工作中去。</a:t>
            </a:r>
          </a:p>
        </p:txBody>
      </p:sp>
      <p:sp>
        <p:nvSpPr>
          <p:cNvPr id="4" name="灯片编号占位符 3"/>
          <p:cNvSpPr>
            <a:spLocks noGrp="1"/>
          </p:cNvSpPr>
          <p:nvPr>
            <p:ph type="sldNum" sz="quarter" idx="10"/>
          </p:nvPr>
        </p:nvSpPr>
        <p:spPr/>
        <p:txBody>
          <a:bodyPr/>
          <a:lstStyle/>
          <a:p>
            <a:pPr eaLnBrk="0" fontAlgn="base" hangingPunct="0">
              <a:spcBef>
                <a:spcPct val="0"/>
              </a:spcBef>
              <a:spcAft>
                <a:spcPct val="0"/>
              </a:spcAft>
              <a:defRPr/>
            </a:pPr>
            <a:fld id="{39AD698A-D66C-4FA1-BBD8-F72AE9E6E751}" type="slidenum">
              <a:rPr lang="zh-CN" altLang="en-US" smtClean="0">
                <a:solidFill>
                  <a:prstClr val="black"/>
                </a:solidFill>
                <a:ea typeface="微软雅黑" panose="020B0503020204020204" charset="-122"/>
              </a:rPr>
              <a:pPr eaLnBrk="0" fontAlgn="base" hangingPunct="0">
                <a:spcBef>
                  <a:spcPct val="0"/>
                </a:spcBef>
                <a:spcAft>
                  <a:spcPct val="0"/>
                </a:spcAft>
                <a:defRPr/>
              </a:pPr>
              <a:t>7</a:t>
            </a:fld>
            <a:endParaRPr lang="zh-CN" altLang="en-US">
              <a:solidFill>
                <a:prstClr val="black"/>
              </a:solidFill>
              <a:ea typeface="微软雅黑" panose="020B0503020204020204" charset="-122"/>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4175" y="685800"/>
            <a:ext cx="6089650" cy="3429000"/>
          </a:xfrm>
        </p:spPr>
      </p:sp>
      <p:sp>
        <p:nvSpPr>
          <p:cNvPr id="3" name="文本占位符 2"/>
          <p:cNvSpPr>
            <a:spLocks noGrp="1"/>
          </p:cNvSpPr>
          <p:nvPr>
            <p:ph type="body" idx="3"/>
          </p:nvPr>
        </p:nvSpPr>
        <p:spPr/>
        <p:txBody>
          <a:bodyPr/>
          <a:lstStyle/>
          <a:p>
            <a:r>
              <a:rPr lang="zh-CN" altLang="en-US"/>
              <a:t>还有有色金属冶炼行业的智能</a:t>
            </a:r>
            <a:r>
              <a:rPr lang="zh-CN" altLang="en-US" b="1" dirty="0">
                <a:solidFill>
                  <a:schemeClr val="tx1">
                    <a:lumMod val="50000"/>
                    <a:lumOff val="50000"/>
                  </a:schemeClr>
                </a:solidFill>
                <a:latin typeface="微软雅黑" panose="020B0503020204020204" charset="-122"/>
                <a:ea typeface="微软雅黑" panose="020B0503020204020204" charset="-122"/>
                <a:sym typeface="+mn-ea"/>
              </a:rPr>
              <a:t>剥锌生产线</a:t>
            </a:r>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4175" y="685800"/>
            <a:ext cx="608965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C957220-82EE-445E-817F-2278C1F02F38}" type="slidenum">
              <a:rPr lang="zh-CN" altLang="en-US" smtClean="0"/>
              <a:pPr/>
              <a:t>71</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8975" y="1143000"/>
            <a:ext cx="5480050" cy="3086100"/>
          </a:xfrm>
        </p:spPr>
      </p:sp>
      <p:sp>
        <p:nvSpPr>
          <p:cNvPr id="3" name="备注占位符 2"/>
          <p:cNvSpPr>
            <a:spLocks noGrp="1"/>
          </p:cNvSpPr>
          <p:nvPr>
            <p:ph type="body" idx="1"/>
          </p:nvPr>
        </p:nvSpPr>
        <p:spPr/>
        <p:txBody>
          <a:bodyPr/>
          <a:lstStyle/>
          <a:p>
            <a:r>
              <a:rPr lang="zh-CN" altLang="en-US" dirty="0"/>
              <a:t>从集团公司层面上来说，是有多个园区，</a:t>
            </a:r>
            <a:r>
              <a:rPr lang="zh-CN" altLang="en-US" dirty="0">
                <a:sym typeface="+mn-ea"/>
              </a:rPr>
              <a:t>而我们的系统，支持多实例管理模式，可以理解成为多账套管理。</a:t>
            </a:r>
          </a:p>
          <a:p>
            <a:r>
              <a:rPr lang="zh-CN" altLang="en-US" dirty="0">
                <a:sym typeface="+mn-ea"/>
              </a:rPr>
              <a:t>并且采用低硬件依赖度的设计，这样哪怕自动化程度较低的园区也可以快速的搭建园区信息化管理系统。</a:t>
            </a:r>
          </a:p>
          <a:p>
            <a:r>
              <a:rPr lang="zh-CN" altLang="en-US" dirty="0">
                <a:sym typeface="+mn-ea"/>
              </a:rPr>
              <a:t>当每个园区都通过园区管理系统，接入集团</a:t>
            </a:r>
            <a:r>
              <a:rPr lang="en-US" altLang="zh-CN" dirty="0">
                <a:sym typeface="+mn-ea"/>
              </a:rPr>
              <a:t>ERP</a:t>
            </a:r>
            <a:r>
              <a:rPr lang="zh-CN" altLang="en-US" dirty="0">
                <a:sym typeface="+mn-ea"/>
              </a:rPr>
              <a:t>管理平台，我们就可以方便实现跨园区的资源调度，</a:t>
            </a:r>
            <a:r>
              <a:rPr lang="zh-CN" altLang="en-US" dirty="0"/>
              <a:t>这样整个隆平集团将变成一个有机的整体，极大的增加其效率。</a:t>
            </a:r>
          </a:p>
          <a:p>
            <a:endParaRPr lang="zh-CN" altLang="en-US" dirty="0"/>
          </a:p>
        </p:txBody>
      </p:sp>
      <p:sp>
        <p:nvSpPr>
          <p:cNvPr id="4" name="灯片编号占位符 3"/>
          <p:cNvSpPr>
            <a:spLocks noGrp="1"/>
          </p:cNvSpPr>
          <p:nvPr>
            <p:ph type="sldNum" sz="quarter" idx="5"/>
          </p:nvPr>
        </p:nvSpPr>
        <p:spPr/>
        <p:txBody>
          <a:bodyPr/>
          <a:lstStyle/>
          <a:p>
            <a:fld id="{F9E1B693-632D-4080-9CF6-EA28B66DC801}" type="slidenum">
              <a:rPr lang="zh-CN" altLang="en-US" smtClean="0"/>
              <a:pPr/>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4175" y="685800"/>
            <a:ext cx="6089650" cy="3429000"/>
          </a:xfrm>
        </p:spPr>
      </p:sp>
      <p:sp>
        <p:nvSpPr>
          <p:cNvPr id="3" name="文本占位符 2"/>
          <p:cNvSpPr>
            <a:spLocks noGrp="1"/>
          </p:cNvSpPr>
          <p:nvPr>
            <p:ph type="body" idx="3"/>
          </p:nvPr>
        </p:nvSpPr>
        <p:spPr/>
        <p:txBody>
          <a:bodyPr/>
          <a:lstStyle/>
          <a:p>
            <a:r>
              <a:rPr lang="zh-CN" altLang="en-US"/>
              <a:t>这是我们软件的基本架构，重下到上共分为</a:t>
            </a:r>
            <a:r>
              <a:rPr lang="en-US" altLang="zh-CN"/>
              <a:t>6</a:t>
            </a:r>
            <a:r>
              <a:rPr lang="zh-CN" altLang="en-US"/>
              <a:t>层，分别为：物理层、数据库层、数据层、业务层、展示层、以及前端。</a:t>
            </a:r>
          </a:p>
          <a:p>
            <a:r>
              <a:rPr lang="zh-CN" altLang="en-US"/>
              <a:t>首先在物理层，我们可以部署在独立服务器上，也可以在第三方虚拟主机上，甚至可以部署在云端。</a:t>
            </a:r>
          </a:p>
          <a:p>
            <a:r>
              <a:rPr lang="zh-CN" altLang="en-US"/>
              <a:t>数据库我们采用的是我的</a:t>
            </a:r>
            <a:r>
              <a:rPr lang="en-US" altLang="zh-CN"/>
              <a:t>SQL</a:t>
            </a:r>
            <a:r>
              <a:rPr lang="zh-CN" altLang="en-US"/>
              <a:t>数据库，并搭建专用的数据服务器，以保证数据的安全。</a:t>
            </a:r>
          </a:p>
          <a:p>
            <a:r>
              <a:rPr lang="zh-CN" altLang="en-US"/>
              <a:t>数据层直接链接数据库，实现对数据的分类、存储、整理、和统计。</a:t>
            </a:r>
          </a:p>
          <a:p>
            <a:r>
              <a:rPr lang="zh-CN" altLang="en-US"/>
              <a:t>业务层上就是前面所提到的软件功能模块，他们获取到数据，并通过流程任务进行转发。</a:t>
            </a:r>
          </a:p>
          <a:p>
            <a:r>
              <a:rPr lang="zh-CN" altLang="en-US"/>
              <a:t>业务层的功能，最终通过展示层的渲染和整理，最终在展示层，通过网页，</a:t>
            </a:r>
            <a:r>
              <a:rPr lang="en-US" altLang="zh-CN"/>
              <a:t>APP</a:t>
            </a:r>
            <a:r>
              <a:rPr lang="zh-CN" altLang="en-US"/>
              <a:t>等呈现。</a:t>
            </a:r>
          </a:p>
          <a:p>
            <a:r>
              <a:rPr lang="zh-CN" altLang="en-US"/>
              <a:t>这就是我们软件的基本架构体系。</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32" y="1599218"/>
            <a:ext cx="7772760" cy="1103483"/>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64" y="2917200"/>
            <a:ext cx="6401097" cy="1315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6435" indent="0" algn="ctr">
              <a:buNone/>
              <a:defRPr>
                <a:solidFill>
                  <a:schemeClr val="tx1">
                    <a:tint val="75000"/>
                  </a:schemeClr>
                </a:solidFill>
              </a:defRPr>
            </a:lvl3pPr>
            <a:lvl4pPr marL="1029335" indent="0" algn="ctr">
              <a:buNone/>
              <a:defRPr>
                <a:solidFill>
                  <a:schemeClr val="tx1">
                    <a:tint val="75000"/>
                  </a:schemeClr>
                </a:solidFill>
              </a:defRPr>
            </a:lvl4pPr>
            <a:lvl5pPr marL="1372235" indent="0" algn="ctr">
              <a:buNone/>
              <a:defRPr>
                <a:solidFill>
                  <a:schemeClr val="tx1">
                    <a:tint val="75000"/>
                  </a:schemeClr>
                </a:solidFill>
              </a:defRPr>
            </a:lvl5pPr>
            <a:lvl6pPr marL="1715770" indent="0" algn="ctr">
              <a:buNone/>
              <a:defRPr>
                <a:solidFill>
                  <a:schemeClr val="tx1">
                    <a:tint val="75000"/>
                  </a:schemeClr>
                </a:solidFill>
              </a:defRPr>
            </a:lvl6pPr>
            <a:lvl7pPr marL="2058670" indent="0" algn="ctr">
              <a:buNone/>
              <a:defRPr>
                <a:solidFill>
                  <a:schemeClr val="tx1">
                    <a:tint val="75000"/>
                  </a:schemeClr>
                </a:solidFill>
              </a:defRPr>
            </a:lvl7pPr>
            <a:lvl8pPr marL="2402205" indent="0" algn="ctr">
              <a:buNone/>
              <a:defRPr>
                <a:solidFill>
                  <a:schemeClr val="tx1">
                    <a:tint val="75000"/>
                  </a:schemeClr>
                </a:solidFill>
              </a:defRPr>
            </a:lvl8pPr>
            <a:lvl9pPr marL="2745105"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E6A6F64-0D39-4B9C-A2F9-7A9DBA165471}" type="datetimeFigureOut">
              <a:rPr lang="zh-CN" altLang="en-US" smtClean="0"/>
              <a:pPr/>
              <a:t>2021-09-07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9075AC-DC2A-4E45-86D6-88AB8D4F5B0A}"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E6A6F64-0D39-4B9C-A2F9-7A9DBA165471}" type="datetimeFigureOut">
              <a:rPr lang="zh-CN" altLang="en-US" smtClean="0"/>
              <a:pPr/>
              <a:t>2021-09-07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9075AC-DC2A-4E45-86D6-88AB8D4F5B0A}"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2785" y="206160"/>
            <a:ext cx="2743327" cy="439248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29" y="206160"/>
            <a:ext cx="8080750" cy="439248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E6A6F64-0D39-4B9C-A2F9-7A9DBA165471}" type="datetimeFigureOut">
              <a:rPr lang="zh-CN" altLang="en-US" smtClean="0"/>
              <a:pPr/>
              <a:t>2021-09-07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9075AC-DC2A-4E45-86D6-88AB8D4F5B0A}"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仅标题">
    <p:bg>
      <p:bgPr>
        <a:gradFill>
          <a:gsLst>
            <a:gs pos="0">
              <a:srgbClr val="CED1D2"/>
            </a:gs>
            <a:gs pos="100000">
              <a:srgbClr val="FAFAFA"/>
            </a:gs>
          </a:gsLst>
          <a:lin ang="18900000" scaled="1"/>
        </a:gradFill>
        <a:effectLst/>
      </p:bgPr>
    </p:bg>
    <p:spTree>
      <p:nvGrpSpPr>
        <p:cNvPr id="1" name=""/>
        <p:cNvGrpSpPr/>
        <p:nvPr/>
      </p:nvGrpSpPr>
      <p:grpSpPr>
        <a:xfrm>
          <a:off x="0" y="0"/>
          <a:ext cx="0" cy="0"/>
          <a:chOff x="0" y="0"/>
          <a:chExt cx="0" cy="0"/>
        </a:xfrm>
      </p:grpSpPr>
      <p:grpSp>
        <p:nvGrpSpPr>
          <p:cNvPr id="3" name="组合 2"/>
          <p:cNvGrpSpPr/>
          <p:nvPr userDrawn="1"/>
        </p:nvGrpSpPr>
        <p:grpSpPr>
          <a:xfrm>
            <a:off x="0" y="4917304"/>
            <a:ext cx="9144000" cy="242009"/>
            <a:chOff x="0" y="6550744"/>
            <a:chExt cx="12192000" cy="322400"/>
          </a:xfrm>
        </p:grpSpPr>
        <p:sp>
          <p:nvSpPr>
            <p:cNvPr id="4" name="矩形 3"/>
            <p:cNvSpPr/>
            <p:nvPr/>
          </p:nvSpPr>
          <p:spPr>
            <a:xfrm>
              <a:off x="0" y="6550744"/>
              <a:ext cx="12192000" cy="307256"/>
            </a:xfrm>
            <a:prstGeom prst="rect">
              <a:avLst/>
            </a:prstGeom>
            <a:solidFill>
              <a:srgbClr val="044A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pic>
          <p:nvPicPr>
            <p:cNvPr id="5" name="Picture 2"/>
            <p:cNvPicPr>
              <a:picLocks noChangeAspect="1" noChangeArrowheads="1"/>
            </p:cNvPicPr>
            <p:nvPr/>
          </p:nvPicPr>
          <p:blipFill rotWithShape="1">
            <a:blip r:embed="rId2" cstate="screen"/>
            <a:srcRect t="96262"/>
            <a:stretch>
              <a:fillRect/>
            </a:stretch>
          </p:blipFill>
          <p:spPr bwMode="auto">
            <a:xfrm>
              <a:off x="0" y="6616700"/>
              <a:ext cx="12192000" cy="2564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grpSp>
        <p:nvGrpSpPr>
          <p:cNvPr id="6" name="组合 5"/>
          <p:cNvGrpSpPr/>
          <p:nvPr userDrawn="1"/>
        </p:nvGrpSpPr>
        <p:grpSpPr>
          <a:xfrm>
            <a:off x="8216501" y="4870289"/>
            <a:ext cx="632224" cy="297635"/>
            <a:chOff x="10955335" y="6488112"/>
            <a:chExt cx="842965" cy="396504"/>
          </a:xfrm>
          <a:solidFill>
            <a:schemeClr val="tx2">
              <a:lumMod val="75000"/>
            </a:schemeClr>
          </a:solidFill>
        </p:grpSpPr>
        <p:sp>
          <p:nvSpPr>
            <p:cNvPr id="7" name="矩形 6"/>
            <p:cNvSpPr/>
            <p:nvPr/>
          </p:nvSpPr>
          <p:spPr>
            <a:xfrm>
              <a:off x="11137900" y="6488112"/>
              <a:ext cx="660400" cy="396504"/>
            </a:xfrm>
            <a:prstGeom prst="rect">
              <a:avLst/>
            </a:prstGeom>
            <a:solidFill>
              <a:srgbClr val="044A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prstClr val="white"/>
                </a:solidFill>
              </a:endParaRPr>
            </a:p>
          </p:txBody>
        </p:sp>
        <p:sp>
          <p:nvSpPr>
            <p:cNvPr id="8" name="直角三角形 7"/>
            <p:cNvSpPr/>
            <p:nvPr/>
          </p:nvSpPr>
          <p:spPr>
            <a:xfrm flipH="1">
              <a:off x="10955335" y="6488112"/>
              <a:ext cx="180975" cy="12858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prstClr val="white"/>
                </a:solidFill>
              </a:endParaRPr>
            </a:p>
          </p:txBody>
        </p:sp>
      </p:grpSp>
      <p:sp>
        <p:nvSpPr>
          <p:cNvPr id="9" name="矩形 8"/>
          <p:cNvSpPr/>
          <p:nvPr userDrawn="1"/>
        </p:nvSpPr>
        <p:spPr>
          <a:xfrm>
            <a:off x="8406813" y="4913869"/>
            <a:ext cx="382905" cy="252730"/>
          </a:xfrm>
          <a:prstGeom prst="rect">
            <a:avLst/>
          </a:prstGeom>
        </p:spPr>
        <p:txBody>
          <a:bodyPr wrap="none">
            <a:spAutoFit/>
          </a:bodyPr>
          <a:lstStyle/>
          <a:p>
            <a:pPr algn="ctr"/>
            <a:fld id="{55A55124-15F1-4085-9FF2-60582F9FC95A}" type="slidenum">
              <a:rPr lang="zh-CN" altLang="en-US" sz="1050" smtClean="0">
                <a:solidFill>
                  <a:prstClr val="white"/>
                </a:solidFill>
              </a:rPr>
              <a:pPr algn="ctr"/>
              <a:t>‹#›</a:t>
            </a:fld>
            <a:endParaRPr lang="zh-CN" altLang="en-US" sz="1050" dirty="0">
              <a:solidFill>
                <a:prstClr val="white"/>
              </a:solidFill>
            </a:endParaRPr>
          </a:p>
        </p:txBody>
      </p:sp>
      <p:sp>
        <p:nvSpPr>
          <p:cNvPr id="12" name="矩形 11"/>
          <p:cNvSpPr/>
          <p:nvPr userDrawn="1"/>
        </p:nvSpPr>
        <p:spPr>
          <a:xfrm>
            <a:off x="163286" y="164721"/>
            <a:ext cx="283029" cy="389634"/>
          </a:xfrm>
          <a:prstGeom prst="rect">
            <a:avLst/>
          </a:prstGeom>
          <a:solidFill>
            <a:srgbClr val="044A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13" name="矩形 12"/>
          <p:cNvSpPr/>
          <p:nvPr userDrawn="1"/>
        </p:nvSpPr>
        <p:spPr>
          <a:xfrm>
            <a:off x="511629" y="164721"/>
            <a:ext cx="108857" cy="389634"/>
          </a:xfrm>
          <a:prstGeom prst="rect">
            <a:avLst/>
          </a:prstGeom>
          <a:solidFill>
            <a:srgbClr val="044A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E6A6F64-0D39-4B9C-A2F9-7A9DBA165471}" type="datetimeFigureOut">
              <a:rPr lang="zh-CN" altLang="en-US" smtClean="0"/>
              <a:pPr/>
              <a:t>2021-09-07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9075AC-DC2A-4E45-86D6-88AB8D4F5B0A}"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47" y="3308068"/>
            <a:ext cx="7772760" cy="1022450"/>
          </a:xfrm>
        </p:spPr>
        <p:txBody>
          <a:bodyPr anchor="t"/>
          <a:lstStyle>
            <a:lvl1pPr algn="l">
              <a:defRPr sz="3005"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47" y="2181942"/>
            <a:ext cx="7772760" cy="1126125"/>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6435" indent="0">
              <a:buNone/>
              <a:defRPr sz="1200">
                <a:solidFill>
                  <a:schemeClr val="tx1">
                    <a:tint val="75000"/>
                  </a:schemeClr>
                </a:solidFill>
              </a:defRPr>
            </a:lvl3pPr>
            <a:lvl4pPr marL="1029335" indent="0">
              <a:buNone/>
              <a:defRPr sz="1050">
                <a:solidFill>
                  <a:schemeClr val="tx1">
                    <a:tint val="75000"/>
                  </a:schemeClr>
                </a:solidFill>
              </a:defRPr>
            </a:lvl4pPr>
            <a:lvl5pPr marL="1372235" indent="0">
              <a:buNone/>
              <a:defRPr sz="1050">
                <a:solidFill>
                  <a:schemeClr val="tx1">
                    <a:tint val="75000"/>
                  </a:schemeClr>
                </a:solidFill>
              </a:defRPr>
            </a:lvl5pPr>
            <a:lvl6pPr marL="1715770" indent="0">
              <a:buNone/>
              <a:defRPr sz="1050">
                <a:solidFill>
                  <a:schemeClr val="tx1">
                    <a:tint val="75000"/>
                  </a:schemeClr>
                </a:solidFill>
              </a:defRPr>
            </a:lvl6pPr>
            <a:lvl7pPr marL="2058670" indent="0">
              <a:buNone/>
              <a:defRPr sz="1050">
                <a:solidFill>
                  <a:schemeClr val="tx1">
                    <a:tint val="75000"/>
                  </a:schemeClr>
                </a:solidFill>
              </a:defRPr>
            </a:lvl7pPr>
            <a:lvl8pPr marL="2402205" indent="0">
              <a:buNone/>
              <a:defRPr sz="1050">
                <a:solidFill>
                  <a:schemeClr val="tx1">
                    <a:tint val="75000"/>
                  </a:schemeClr>
                </a:solidFill>
              </a:defRPr>
            </a:lvl8pPr>
            <a:lvl9pPr marL="2745105" indent="0">
              <a:buNone/>
              <a:defRPr sz="105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E6A6F64-0D39-4B9C-A2F9-7A9DBA165471}" type="datetimeFigureOut">
              <a:rPr lang="zh-CN" altLang="en-US" smtClean="0"/>
              <a:pPr/>
              <a:t>2021-09-07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9075AC-DC2A-4E45-86D6-88AB8D4F5B0A}"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28" y="1201201"/>
            <a:ext cx="5412039" cy="339744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4075" y="1201201"/>
            <a:ext cx="5412038" cy="339744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E6A6F64-0D39-4B9C-A2F9-7A9DBA165471}" type="datetimeFigureOut">
              <a:rPr lang="zh-CN" altLang="en-US" smtClean="0"/>
              <a:pPr/>
              <a:t>2021-09-07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9075AC-DC2A-4E45-86D6-88AB8D4F5B0A}"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21" y="206159"/>
            <a:ext cx="8229981" cy="858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21" y="1152342"/>
            <a:ext cx="4040376" cy="480242"/>
          </a:xfrm>
        </p:spPr>
        <p:txBody>
          <a:bodyPr anchor="b"/>
          <a:lstStyle>
            <a:lvl1pPr marL="0" indent="0">
              <a:buNone/>
              <a:defRPr sz="1800" b="1"/>
            </a:lvl1pPr>
            <a:lvl2pPr marL="342900" indent="0">
              <a:buNone/>
              <a:defRPr sz="1500" b="1"/>
            </a:lvl2pPr>
            <a:lvl3pPr marL="686435" indent="0">
              <a:buNone/>
              <a:defRPr sz="1350" b="1"/>
            </a:lvl3pPr>
            <a:lvl4pPr marL="1029335" indent="0">
              <a:buNone/>
              <a:defRPr sz="1200" b="1"/>
            </a:lvl4pPr>
            <a:lvl5pPr marL="1372235" indent="0">
              <a:buNone/>
              <a:defRPr sz="1200" b="1"/>
            </a:lvl5pPr>
            <a:lvl6pPr marL="1715770" indent="0">
              <a:buNone/>
              <a:defRPr sz="1200" b="1"/>
            </a:lvl6pPr>
            <a:lvl7pPr marL="2058670" indent="0">
              <a:buNone/>
              <a:defRPr sz="1200" b="1"/>
            </a:lvl7pPr>
            <a:lvl8pPr marL="2402205" indent="0">
              <a:buNone/>
              <a:defRPr sz="1200" b="1"/>
            </a:lvl8pPr>
            <a:lvl9pPr marL="2745105" indent="0">
              <a:buNone/>
              <a:defRPr sz="1200" b="1"/>
            </a:lvl9pPr>
          </a:lstStyle>
          <a:p>
            <a:pPr lvl="0"/>
            <a:r>
              <a:rPr lang="zh-CN" altLang="en-US" smtClean="0"/>
              <a:t>单击此处编辑母版文本样式</a:t>
            </a:r>
          </a:p>
        </p:txBody>
      </p:sp>
      <p:sp>
        <p:nvSpPr>
          <p:cNvPr id="4" name="内容占位符 3"/>
          <p:cNvSpPr>
            <a:spLocks noGrp="1"/>
          </p:cNvSpPr>
          <p:nvPr>
            <p:ph sz="half" idx="2"/>
          </p:nvPr>
        </p:nvSpPr>
        <p:spPr>
          <a:xfrm>
            <a:off x="457221" y="1632583"/>
            <a:ext cx="4040376" cy="2966059"/>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242" y="1152342"/>
            <a:ext cx="4041962" cy="480242"/>
          </a:xfrm>
        </p:spPr>
        <p:txBody>
          <a:bodyPr anchor="b"/>
          <a:lstStyle>
            <a:lvl1pPr marL="0" indent="0">
              <a:buNone/>
              <a:defRPr sz="1800" b="1"/>
            </a:lvl1pPr>
            <a:lvl2pPr marL="342900" indent="0">
              <a:buNone/>
              <a:defRPr sz="1500" b="1"/>
            </a:lvl2pPr>
            <a:lvl3pPr marL="686435" indent="0">
              <a:buNone/>
              <a:defRPr sz="1350" b="1"/>
            </a:lvl3pPr>
            <a:lvl4pPr marL="1029335" indent="0">
              <a:buNone/>
              <a:defRPr sz="1200" b="1"/>
            </a:lvl4pPr>
            <a:lvl5pPr marL="1372235" indent="0">
              <a:buNone/>
              <a:defRPr sz="1200" b="1"/>
            </a:lvl5pPr>
            <a:lvl6pPr marL="1715770" indent="0">
              <a:buNone/>
              <a:defRPr sz="1200" b="1"/>
            </a:lvl6pPr>
            <a:lvl7pPr marL="2058670" indent="0">
              <a:buNone/>
              <a:defRPr sz="1200" b="1"/>
            </a:lvl7pPr>
            <a:lvl8pPr marL="2402205" indent="0">
              <a:buNone/>
              <a:defRPr sz="1200" b="1"/>
            </a:lvl8pPr>
            <a:lvl9pPr marL="2745105" indent="0">
              <a:buNone/>
              <a:defRPr sz="1200" b="1"/>
            </a:lvl9pPr>
          </a:lstStyle>
          <a:p>
            <a:pPr lvl="0"/>
            <a:r>
              <a:rPr lang="zh-CN" altLang="en-US" smtClean="0"/>
              <a:t>单击此处编辑母版文本样式</a:t>
            </a:r>
          </a:p>
        </p:txBody>
      </p:sp>
      <p:sp>
        <p:nvSpPr>
          <p:cNvPr id="6" name="内容占位符 5"/>
          <p:cNvSpPr>
            <a:spLocks noGrp="1"/>
          </p:cNvSpPr>
          <p:nvPr>
            <p:ph sz="quarter" idx="4"/>
          </p:nvPr>
        </p:nvSpPr>
        <p:spPr>
          <a:xfrm>
            <a:off x="4645242" y="1632583"/>
            <a:ext cx="4041962" cy="2966059"/>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E6A6F64-0D39-4B9C-A2F9-7A9DBA165471}" type="datetimeFigureOut">
              <a:rPr lang="zh-CN" altLang="en-US" smtClean="0"/>
              <a:pPr/>
              <a:t>2021-09-07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E9075AC-DC2A-4E45-86D6-88AB8D4F5B0A}"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E6A6F64-0D39-4B9C-A2F9-7A9DBA165471}" type="datetimeFigureOut">
              <a:rPr lang="zh-CN" altLang="en-US" smtClean="0"/>
              <a:pPr/>
              <a:t>2021-09-07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E9075AC-DC2A-4E45-86D6-88AB8D4F5B0A}"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E6A6F64-0D39-4B9C-A2F9-7A9DBA165471}" type="datetimeFigureOut">
              <a:rPr lang="zh-CN" altLang="en-US" smtClean="0"/>
              <a:pPr/>
              <a:t>2021-09-07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E9075AC-DC2A-4E45-86D6-88AB8D4F5B0A}"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22" y="204966"/>
            <a:ext cx="3008453" cy="872301"/>
          </a:xfrm>
        </p:spPr>
        <p:txBody>
          <a:bodyPr anchor="b"/>
          <a:lstStyle>
            <a:lvl1pPr algn="l">
              <a:defRPr sz="15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216" y="204968"/>
            <a:ext cx="5111987" cy="4393676"/>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22" y="1077267"/>
            <a:ext cx="3008453" cy="3521376"/>
          </a:xfrm>
        </p:spPr>
        <p:txBody>
          <a:bodyPr/>
          <a:lstStyle>
            <a:lvl1pPr marL="0" indent="0">
              <a:buNone/>
              <a:defRPr sz="1050"/>
            </a:lvl1pPr>
            <a:lvl2pPr marL="342900" indent="0">
              <a:buNone/>
              <a:defRPr sz="900"/>
            </a:lvl2pPr>
            <a:lvl3pPr marL="686435" indent="0">
              <a:buNone/>
              <a:defRPr sz="750"/>
            </a:lvl3pPr>
            <a:lvl4pPr marL="1029335" indent="0">
              <a:buNone/>
              <a:defRPr sz="675"/>
            </a:lvl4pPr>
            <a:lvl5pPr marL="1372235" indent="0">
              <a:buNone/>
              <a:defRPr sz="675"/>
            </a:lvl5pPr>
            <a:lvl6pPr marL="1715770" indent="0">
              <a:buNone/>
              <a:defRPr sz="675"/>
            </a:lvl6pPr>
            <a:lvl7pPr marL="2058670" indent="0">
              <a:buNone/>
              <a:defRPr sz="675"/>
            </a:lvl7pPr>
            <a:lvl8pPr marL="2402205" indent="0">
              <a:buNone/>
              <a:defRPr sz="675"/>
            </a:lvl8pPr>
            <a:lvl9pPr marL="2745105" indent="0">
              <a:buNone/>
              <a:defRPr sz="675"/>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E6A6F64-0D39-4B9C-A2F9-7A9DBA165471}" type="datetimeFigureOut">
              <a:rPr lang="zh-CN" altLang="en-US" smtClean="0"/>
              <a:pPr/>
              <a:t>2021-09-07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9075AC-DC2A-4E45-86D6-88AB8D4F5B0A}"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372" y="3603600"/>
            <a:ext cx="5486654" cy="425426"/>
          </a:xfrm>
        </p:spPr>
        <p:txBody>
          <a:bodyPr anchor="b"/>
          <a:lstStyle>
            <a:lvl1pPr algn="l">
              <a:defRPr sz="15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372" y="459983"/>
            <a:ext cx="5486654" cy="3088800"/>
          </a:xfrm>
        </p:spPr>
        <p:txBody>
          <a:bodyPr/>
          <a:lstStyle>
            <a:lvl1pPr marL="0" indent="0">
              <a:buNone/>
              <a:defRPr sz="2400"/>
            </a:lvl1pPr>
            <a:lvl2pPr marL="342900" indent="0">
              <a:buNone/>
              <a:defRPr sz="2100"/>
            </a:lvl2pPr>
            <a:lvl3pPr marL="686435" indent="0">
              <a:buNone/>
              <a:defRPr sz="1800"/>
            </a:lvl3pPr>
            <a:lvl4pPr marL="1029335" indent="0">
              <a:buNone/>
              <a:defRPr sz="1500"/>
            </a:lvl4pPr>
            <a:lvl5pPr marL="1372235" indent="0">
              <a:buNone/>
              <a:defRPr sz="1500"/>
            </a:lvl5pPr>
            <a:lvl6pPr marL="1715770" indent="0">
              <a:buNone/>
              <a:defRPr sz="1500"/>
            </a:lvl6pPr>
            <a:lvl7pPr marL="2058670" indent="0">
              <a:buNone/>
              <a:defRPr sz="1500"/>
            </a:lvl7pPr>
            <a:lvl8pPr marL="2402205" indent="0">
              <a:buNone/>
              <a:defRPr sz="1500"/>
            </a:lvl8pPr>
            <a:lvl9pPr marL="2745105" indent="0">
              <a:buNone/>
              <a:defRPr sz="1500"/>
            </a:lvl9pPr>
          </a:lstStyle>
          <a:p>
            <a:endParaRPr lang="zh-CN" altLang="en-US"/>
          </a:p>
        </p:txBody>
      </p:sp>
      <p:sp>
        <p:nvSpPr>
          <p:cNvPr id="4" name="文本占位符 3"/>
          <p:cNvSpPr>
            <a:spLocks noGrp="1"/>
          </p:cNvSpPr>
          <p:nvPr>
            <p:ph type="body" sz="half" idx="2"/>
          </p:nvPr>
        </p:nvSpPr>
        <p:spPr>
          <a:xfrm>
            <a:off x="1792372" y="4029025"/>
            <a:ext cx="5486654" cy="604175"/>
          </a:xfrm>
        </p:spPr>
        <p:txBody>
          <a:bodyPr/>
          <a:lstStyle>
            <a:lvl1pPr marL="0" indent="0">
              <a:buNone/>
              <a:defRPr sz="1050"/>
            </a:lvl1pPr>
            <a:lvl2pPr marL="342900" indent="0">
              <a:buNone/>
              <a:defRPr sz="900"/>
            </a:lvl2pPr>
            <a:lvl3pPr marL="686435" indent="0">
              <a:buNone/>
              <a:defRPr sz="750"/>
            </a:lvl3pPr>
            <a:lvl4pPr marL="1029335" indent="0">
              <a:buNone/>
              <a:defRPr sz="675"/>
            </a:lvl4pPr>
            <a:lvl5pPr marL="1372235" indent="0">
              <a:buNone/>
              <a:defRPr sz="675"/>
            </a:lvl5pPr>
            <a:lvl6pPr marL="1715770" indent="0">
              <a:buNone/>
              <a:defRPr sz="675"/>
            </a:lvl6pPr>
            <a:lvl7pPr marL="2058670" indent="0">
              <a:buNone/>
              <a:defRPr sz="675"/>
            </a:lvl7pPr>
            <a:lvl8pPr marL="2402205" indent="0">
              <a:buNone/>
              <a:defRPr sz="675"/>
            </a:lvl8pPr>
            <a:lvl9pPr marL="2745105" indent="0">
              <a:buNone/>
              <a:defRPr sz="675"/>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E6A6F64-0D39-4B9C-A2F9-7A9DBA165471}" type="datetimeFigureOut">
              <a:rPr lang="zh-CN" altLang="en-US" smtClean="0"/>
              <a:pPr/>
              <a:t>2021-09-07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9075AC-DC2A-4E45-86D6-88AB8D4F5B0A}"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21" y="206159"/>
            <a:ext cx="8229981" cy="858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21" y="1201201"/>
            <a:ext cx="8229981" cy="339744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22" y="4771435"/>
            <a:ext cx="2133699" cy="274083"/>
          </a:xfrm>
          <a:prstGeom prst="rect">
            <a:avLst/>
          </a:prstGeom>
        </p:spPr>
        <p:txBody>
          <a:bodyPr vert="horz" lIns="91440" tIns="45720" rIns="91440" bIns="45720" rtlCol="0" anchor="ctr"/>
          <a:lstStyle>
            <a:lvl1pPr algn="l">
              <a:defRPr sz="900">
                <a:solidFill>
                  <a:schemeClr val="tx1">
                    <a:tint val="75000"/>
                  </a:schemeClr>
                </a:solidFill>
              </a:defRPr>
            </a:lvl1pPr>
          </a:lstStyle>
          <a:p>
            <a:fld id="{8E6A6F64-0D39-4B9C-A2F9-7A9DBA165471}" type="datetimeFigureOut">
              <a:rPr lang="zh-CN" altLang="en-US" smtClean="0"/>
              <a:pPr/>
              <a:t>2021-09-07</a:t>
            </a:fld>
            <a:endParaRPr lang="zh-CN" altLang="en-US"/>
          </a:p>
        </p:txBody>
      </p:sp>
      <p:sp>
        <p:nvSpPr>
          <p:cNvPr id="5" name="页脚占位符 4"/>
          <p:cNvSpPr>
            <a:spLocks noGrp="1"/>
          </p:cNvSpPr>
          <p:nvPr>
            <p:ph type="ftr" sz="quarter" idx="3"/>
          </p:nvPr>
        </p:nvSpPr>
        <p:spPr>
          <a:xfrm>
            <a:off x="3124345" y="4771435"/>
            <a:ext cx="2895734" cy="27408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504" y="4771435"/>
            <a:ext cx="2133699" cy="274083"/>
          </a:xfrm>
          <a:prstGeom prst="rect">
            <a:avLst/>
          </a:prstGeom>
        </p:spPr>
        <p:txBody>
          <a:bodyPr vert="horz" lIns="91440" tIns="45720" rIns="91440" bIns="45720" rtlCol="0" anchor="ctr"/>
          <a:lstStyle>
            <a:lvl1pPr algn="r">
              <a:defRPr sz="900">
                <a:solidFill>
                  <a:schemeClr val="tx1">
                    <a:tint val="75000"/>
                  </a:schemeClr>
                </a:solidFill>
              </a:defRPr>
            </a:lvl1pPr>
          </a:lstStyle>
          <a:p>
            <a:fld id="{DE9075AC-DC2A-4E45-86D6-88AB8D4F5B0A}"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xStyles>
    <p:titleStyle>
      <a:lvl1pPr algn="ctr" defTabSz="686435" rtl="0" eaLnBrk="1" latinLnBrk="0" hangingPunct="1">
        <a:spcBef>
          <a:spcPct val="0"/>
        </a:spcBef>
        <a:buNone/>
        <a:defRPr sz="3305" kern="1200">
          <a:solidFill>
            <a:schemeClr val="tx1"/>
          </a:solidFill>
          <a:latin typeface="+mj-lt"/>
          <a:ea typeface="+mj-ea"/>
          <a:cs typeface="+mj-cs"/>
        </a:defRPr>
      </a:lvl1pPr>
    </p:titleStyle>
    <p:bodyStyle>
      <a:lvl1pPr marL="257175" indent="-257175" algn="l" defTabSz="68643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530" indent="-213995" algn="l" defTabSz="68643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885" indent="-171450" algn="l" defTabSz="6864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785" indent="-171450" algn="l" defTabSz="686435"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685" indent="-171450" algn="l" defTabSz="686435"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7220" indent="-171450" algn="l" defTabSz="686435"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30120" indent="-171450" algn="l" defTabSz="686435"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3655" indent="-171450" algn="l" defTabSz="686435"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6555" indent="-171450" algn="l" defTabSz="686435"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zh-CN"/>
      </a:defPPr>
      <a:lvl1pPr marL="0" algn="l" defTabSz="686435" rtl="0" eaLnBrk="1" latinLnBrk="0" hangingPunct="1">
        <a:defRPr sz="1350" kern="1200">
          <a:solidFill>
            <a:schemeClr val="tx1"/>
          </a:solidFill>
          <a:latin typeface="+mn-lt"/>
          <a:ea typeface="+mn-ea"/>
          <a:cs typeface="+mn-cs"/>
        </a:defRPr>
      </a:lvl1pPr>
      <a:lvl2pPr marL="342900" algn="l" defTabSz="686435" rtl="0" eaLnBrk="1" latinLnBrk="0" hangingPunct="1">
        <a:defRPr sz="1350" kern="1200">
          <a:solidFill>
            <a:schemeClr val="tx1"/>
          </a:solidFill>
          <a:latin typeface="+mn-lt"/>
          <a:ea typeface="+mn-ea"/>
          <a:cs typeface="+mn-cs"/>
        </a:defRPr>
      </a:lvl2pPr>
      <a:lvl3pPr marL="686435" algn="l" defTabSz="686435" rtl="0" eaLnBrk="1" latinLnBrk="0" hangingPunct="1">
        <a:defRPr sz="1350" kern="1200">
          <a:solidFill>
            <a:schemeClr val="tx1"/>
          </a:solidFill>
          <a:latin typeface="+mn-lt"/>
          <a:ea typeface="+mn-ea"/>
          <a:cs typeface="+mn-cs"/>
        </a:defRPr>
      </a:lvl3pPr>
      <a:lvl4pPr marL="1029335" algn="l" defTabSz="686435" rtl="0" eaLnBrk="1" latinLnBrk="0" hangingPunct="1">
        <a:defRPr sz="1350" kern="1200">
          <a:solidFill>
            <a:schemeClr val="tx1"/>
          </a:solidFill>
          <a:latin typeface="+mn-lt"/>
          <a:ea typeface="+mn-ea"/>
          <a:cs typeface="+mn-cs"/>
        </a:defRPr>
      </a:lvl4pPr>
      <a:lvl5pPr marL="1372235" algn="l" defTabSz="686435" rtl="0" eaLnBrk="1" latinLnBrk="0" hangingPunct="1">
        <a:defRPr sz="1350" kern="1200">
          <a:solidFill>
            <a:schemeClr val="tx1"/>
          </a:solidFill>
          <a:latin typeface="+mn-lt"/>
          <a:ea typeface="+mn-ea"/>
          <a:cs typeface="+mn-cs"/>
        </a:defRPr>
      </a:lvl5pPr>
      <a:lvl6pPr marL="1715770" algn="l" defTabSz="686435" rtl="0" eaLnBrk="1" latinLnBrk="0" hangingPunct="1">
        <a:defRPr sz="1350" kern="1200">
          <a:solidFill>
            <a:schemeClr val="tx1"/>
          </a:solidFill>
          <a:latin typeface="+mn-lt"/>
          <a:ea typeface="+mn-ea"/>
          <a:cs typeface="+mn-cs"/>
        </a:defRPr>
      </a:lvl6pPr>
      <a:lvl7pPr marL="2058670" algn="l" defTabSz="686435" rtl="0" eaLnBrk="1" latinLnBrk="0" hangingPunct="1">
        <a:defRPr sz="1350" kern="1200">
          <a:solidFill>
            <a:schemeClr val="tx1"/>
          </a:solidFill>
          <a:latin typeface="+mn-lt"/>
          <a:ea typeface="+mn-ea"/>
          <a:cs typeface="+mn-cs"/>
        </a:defRPr>
      </a:lvl7pPr>
      <a:lvl8pPr marL="2402205" algn="l" defTabSz="686435" rtl="0" eaLnBrk="1" latinLnBrk="0" hangingPunct="1">
        <a:defRPr sz="1350" kern="1200">
          <a:solidFill>
            <a:schemeClr val="tx1"/>
          </a:solidFill>
          <a:latin typeface="+mn-lt"/>
          <a:ea typeface="+mn-ea"/>
          <a:cs typeface="+mn-cs"/>
        </a:defRPr>
      </a:lvl8pPr>
      <a:lvl9pPr marL="2745105" algn="l" defTabSz="68643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3.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tags" Target="../tags/tag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4.png"/><Relationship Id="rId4" Type="http://schemas.microsoft.com/office/2007/relationships/hdphoto" Target="../media/image5.wdp"/></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5.png"/><Relationship Id="rId7"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25.png"/><Relationship Id="rId7" Type="http://schemas.openxmlformats.org/officeDocument/2006/relationships/diagramQuickStyle" Target="../diagrams/quickStyle5.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diagramLayout" Target="../diagrams/layout5.xml"/><Relationship Id="rId5" Type="http://schemas.openxmlformats.org/officeDocument/2006/relationships/diagramData" Target="../diagrams/data5.xml"/><Relationship Id="rId10" Type="http://schemas.openxmlformats.org/officeDocument/2006/relationships/image" Target="../media/image40.jpeg"/><Relationship Id="rId4" Type="http://schemas.openxmlformats.org/officeDocument/2006/relationships/image" Target="../media/image39.jpeg"/><Relationship Id="rId9" Type="http://schemas.microsoft.com/office/2007/relationships/diagramDrawing" Target="../diagrams/drawing5.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2.xml"/><Relationship Id="rId7"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5.png"/><Relationship Id="rId5" Type="http://schemas.microsoft.com/office/2007/relationships/hdphoto" Target="../media/image5.wdp"/><Relationship Id="rId4" Type="http://schemas.openxmlformats.org/officeDocument/2006/relationships/image" Target="../media/image4.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11.xml"/><Relationship Id="rId5" Type="http://schemas.openxmlformats.org/officeDocument/2006/relationships/image" Target="../media/image41.jpe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12.xml"/><Relationship Id="rId5" Type="http://schemas.microsoft.com/office/2007/relationships/hdphoto" Target="../media/image5.wdp"/><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13.xml"/></Relationships>
</file>

<file path=ppt/slides/_rels/slide23.xml.rels><?xml version="1.0" encoding="UTF-8" standalone="yes"?>
<Relationships xmlns="http://schemas.openxmlformats.org/package/2006/relationships"><Relationship Id="rId8" Type="http://schemas.microsoft.com/office/2007/relationships/diagramDrawing" Target="../diagrams/drawing6.xml"/><Relationship Id="rId13" Type="http://schemas.microsoft.com/office/2007/relationships/diagramDrawing" Target="../diagrams/drawing7.xml"/><Relationship Id="rId3" Type="http://schemas.openxmlformats.org/officeDocument/2006/relationships/notesSlide" Target="../notesSlides/notesSlide23.xml"/><Relationship Id="rId7" Type="http://schemas.openxmlformats.org/officeDocument/2006/relationships/diagramColors" Target="../diagrams/colors6.xml"/><Relationship Id="rId12" Type="http://schemas.openxmlformats.org/officeDocument/2006/relationships/diagramColors" Target="../diagrams/colors7.xml"/><Relationship Id="rId2" Type="http://schemas.openxmlformats.org/officeDocument/2006/relationships/slideLayout" Target="../slideLayouts/slideLayout7.xml"/><Relationship Id="rId1" Type="http://schemas.openxmlformats.org/officeDocument/2006/relationships/tags" Target="../tags/tag14.xml"/><Relationship Id="rId6" Type="http://schemas.openxmlformats.org/officeDocument/2006/relationships/diagramQuickStyle" Target="../diagrams/quickStyle6.xml"/><Relationship Id="rId11" Type="http://schemas.openxmlformats.org/officeDocument/2006/relationships/diagramQuickStyle" Target="../diagrams/quickStyle7.xml"/><Relationship Id="rId5" Type="http://schemas.openxmlformats.org/officeDocument/2006/relationships/diagramLayout" Target="../diagrams/layout6.xml"/><Relationship Id="rId10" Type="http://schemas.openxmlformats.org/officeDocument/2006/relationships/diagramLayout" Target="../diagrams/layout7.xml"/><Relationship Id="rId4" Type="http://schemas.openxmlformats.org/officeDocument/2006/relationships/diagramData" Target="../diagrams/data6.xml"/><Relationship Id="rId9" Type="http://schemas.openxmlformats.org/officeDocument/2006/relationships/diagramData" Target="../diagrams/data7.xml"/></Relationships>
</file>

<file path=ppt/slides/_rels/slide24.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 Id="rId5" Type="http://schemas.openxmlformats.org/officeDocument/2006/relationships/notesSlide" Target="../notesSlides/notesSlide24.xml"/><Relationship Id="rId4"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9.xml"/><Relationship Id="rId1" Type="http://schemas.openxmlformats.org/officeDocument/2006/relationships/tags" Target="../tags/tag18.xml"/><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notesSlide" Target="../notesSlides/notesSlide26.xml"/><Relationship Id="rId7" Type="http://schemas.openxmlformats.org/officeDocument/2006/relationships/image" Target="../media/image45.png"/><Relationship Id="rId2" Type="http://schemas.openxmlformats.org/officeDocument/2006/relationships/slideLayout" Target="../slideLayouts/slideLayout7.xml"/><Relationship Id="rId1" Type="http://schemas.openxmlformats.org/officeDocument/2006/relationships/tags" Target="../tags/tag20.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jpeg"/></Relationships>
</file>

<file path=ppt/slides/_rels/slide2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notesSlide" Target="../notesSlides/notesSlide27.xml"/><Relationship Id="rId7" Type="http://schemas.openxmlformats.org/officeDocument/2006/relationships/image" Target="../media/image51.png"/><Relationship Id="rId2" Type="http://schemas.openxmlformats.org/officeDocument/2006/relationships/slideLayout" Target="../slideLayouts/slideLayout7.xml"/><Relationship Id="rId1" Type="http://schemas.openxmlformats.org/officeDocument/2006/relationships/tags" Target="../tags/tag2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22.xml"/></Relationships>
</file>

<file path=ppt/slides/_rels/slide29.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notesSlide" Target="../notesSlides/notesSlide29.xml"/><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slideLayout" Target="../slideLayouts/slideLayout7.xml"/><Relationship Id="rId1" Type="http://schemas.openxmlformats.org/officeDocument/2006/relationships/tags" Target="../tags/tag23.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microsoft.com/office/2007/relationships/hdphoto" Target="../media/image5.wdp"/></Relationships>
</file>

<file path=ppt/slides/_rels/slide30.xml.rels><?xml version="1.0" encoding="UTF-8" standalone="yes"?>
<Relationships xmlns="http://schemas.openxmlformats.org/package/2006/relationships"><Relationship Id="rId8" Type="http://schemas.openxmlformats.org/officeDocument/2006/relationships/image" Target="../media/image67.jpeg"/><Relationship Id="rId13" Type="http://schemas.openxmlformats.org/officeDocument/2006/relationships/image" Target="../media/image72.jpeg"/><Relationship Id="rId18" Type="http://schemas.openxmlformats.org/officeDocument/2006/relationships/image" Target="../media/image46.jpeg"/><Relationship Id="rId3" Type="http://schemas.openxmlformats.org/officeDocument/2006/relationships/slideLayout" Target="../slideLayouts/slideLayout7.xml"/><Relationship Id="rId21" Type="http://schemas.openxmlformats.org/officeDocument/2006/relationships/image" Target="../media/image76.pn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43.png"/><Relationship Id="rId2" Type="http://schemas.openxmlformats.org/officeDocument/2006/relationships/tags" Target="../tags/tag24.xml"/><Relationship Id="rId16" Type="http://schemas.openxmlformats.org/officeDocument/2006/relationships/oleObject" Target="../embeddings/oleObject1.bin"/><Relationship Id="rId20" Type="http://schemas.openxmlformats.org/officeDocument/2006/relationships/oleObject" Target="../embeddings/oleObject2.bin"/><Relationship Id="rId1" Type="http://schemas.openxmlformats.org/officeDocument/2006/relationships/vmlDrawing" Target="../drawings/vmlDrawing1.v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5" Type="http://schemas.openxmlformats.org/officeDocument/2006/relationships/image" Target="../media/image74.png"/><Relationship Id="rId23" Type="http://schemas.openxmlformats.org/officeDocument/2006/relationships/image" Target="../media/image78.png"/><Relationship Id="rId10" Type="http://schemas.openxmlformats.org/officeDocument/2006/relationships/image" Target="../media/image69.png"/><Relationship Id="rId19" Type="http://schemas.openxmlformats.org/officeDocument/2006/relationships/image" Target="../media/image75.png"/><Relationship Id="rId4" Type="http://schemas.openxmlformats.org/officeDocument/2006/relationships/notesSlide" Target="../notesSlides/notesSlide30.xml"/><Relationship Id="rId9" Type="http://schemas.openxmlformats.org/officeDocument/2006/relationships/image" Target="../media/image68.png"/><Relationship Id="rId14" Type="http://schemas.openxmlformats.org/officeDocument/2006/relationships/image" Target="../media/image73.png"/><Relationship Id="rId22" Type="http://schemas.openxmlformats.org/officeDocument/2006/relationships/image" Target="../media/image77.png"/></Relationships>
</file>

<file path=ppt/slides/_rels/slide31.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83.png"/><Relationship Id="rId3" Type="http://schemas.openxmlformats.org/officeDocument/2006/relationships/notesSlide" Target="../notesSlides/notesSlide31.xml"/><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slideLayout" Target="../slideLayouts/slideLayout7.xml"/><Relationship Id="rId1" Type="http://schemas.openxmlformats.org/officeDocument/2006/relationships/tags" Target="../tags/tag25.xml"/><Relationship Id="rId6" Type="http://schemas.openxmlformats.org/officeDocument/2006/relationships/image" Target="../media/image81.jpeg"/><Relationship Id="rId11" Type="http://schemas.openxmlformats.org/officeDocument/2006/relationships/image" Target="../media/image73.png"/><Relationship Id="rId5" Type="http://schemas.openxmlformats.org/officeDocument/2006/relationships/image" Target="../media/image80.png"/><Relationship Id="rId10" Type="http://schemas.openxmlformats.org/officeDocument/2006/relationships/image" Target="../media/image82.png"/><Relationship Id="rId4" Type="http://schemas.openxmlformats.org/officeDocument/2006/relationships/image" Target="../media/image79.png"/><Relationship Id="rId9"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84.png"/><Relationship Id="rId4" Type="http://schemas.microsoft.com/office/2007/relationships/hdphoto" Target="../media/image5.wdp"/></Relationships>
</file>

<file path=ppt/slides/_rels/slide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tags" Target="../tags/tag26.xml"/><Relationship Id="rId4" Type="http://schemas.openxmlformats.org/officeDocument/2006/relationships/image" Target="../media/image85.png"/></Relationships>
</file>

<file path=ppt/slides/_rels/slide3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notesSlide" Target="../notesSlides/notesSlide35.xml"/><Relationship Id="rId7" Type="http://schemas.openxmlformats.org/officeDocument/2006/relationships/image" Target="../media/image89.png"/><Relationship Id="rId2" Type="http://schemas.openxmlformats.org/officeDocument/2006/relationships/slideLayout" Target="../slideLayouts/slideLayout7.xml"/><Relationship Id="rId1" Type="http://schemas.openxmlformats.org/officeDocument/2006/relationships/tags" Target="../tags/tag2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7.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png"/><Relationship Id="rId3" Type="http://schemas.openxmlformats.org/officeDocument/2006/relationships/image" Target="../media/image9.png"/><Relationship Id="rId7" Type="http://schemas.openxmlformats.org/officeDocument/2006/relationships/image" Target="../media/image94.jpeg"/><Relationship Id="rId12" Type="http://schemas.openxmlformats.org/officeDocument/2006/relationships/image" Target="../media/image99.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93.jpeg"/><Relationship Id="rId11" Type="http://schemas.openxmlformats.org/officeDocument/2006/relationships/image" Target="../media/image98.jpeg"/><Relationship Id="rId5" Type="http://schemas.openxmlformats.org/officeDocument/2006/relationships/image" Target="../media/image92.png"/><Relationship Id="rId15" Type="http://schemas.openxmlformats.org/officeDocument/2006/relationships/image" Target="../media/image75.png"/><Relationship Id="rId10" Type="http://schemas.openxmlformats.org/officeDocument/2006/relationships/image" Target="../media/image97.jpeg"/><Relationship Id="rId4" Type="http://schemas.openxmlformats.org/officeDocument/2006/relationships/image" Target="../media/image91.png"/><Relationship Id="rId9" Type="http://schemas.openxmlformats.org/officeDocument/2006/relationships/image" Target="../media/image96.jpeg"/><Relationship Id="rId14" Type="http://schemas.openxmlformats.org/officeDocument/2006/relationships/image" Target="../media/image85.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101.png"/><Relationship Id="rId4" Type="http://schemas.microsoft.com/office/2007/relationships/hdphoto" Target="../media/image5.wdp"/></Relationships>
</file>

<file path=ppt/slides/_rels/slide3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104.jpeg"/><Relationship Id="rId4" Type="http://schemas.openxmlformats.org/officeDocument/2006/relationships/image" Target="../media/image103.pn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4.xml"/><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tags" Target="../tags/tag28.xml"/><Relationship Id="rId4" Type="http://schemas.openxmlformats.org/officeDocument/2006/relationships/image" Target="../media/image103.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tags" Target="../tags/tag29.xml"/><Relationship Id="rId4" Type="http://schemas.openxmlformats.org/officeDocument/2006/relationships/image" Target="../media/image103.png"/></Relationships>
</file>

<file path=ppt/slides/_rels/slide4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43.xml.rels><?xml version="1.0" encoding="UTF-8" standalone="yes"?>
<Relationships xmlns="http://schemas.openxmlformats.org/package/2006/relationships"><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103.png"/><Relationship Id="rId5" Type="http://schemas.openxmlformats.org/officeDocument/2006/relationships/notesSlide" Target="../notesSlides/notesSlide43.xml"/><Relationship Id="rId4"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06.emf"/></Relationships>
</file>

<file path=ppt/slides/_rels/slide45.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111.png"/><Relationship Id="rId4" Type="http://schemas.microsoft.com/office/2007/relationships/hdphoto" Target="../media/image5.wdp"/></Relationships>
</file>

<file path=ppt/slides/_rels/slide48.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4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50.xml.rels><?xml version="1.0" encoding="UTF-8" standalone="yes"?>
<Relationships xmlns="http://schemas.openxmlformats.org/package/2006/relationships"><Relationship Id="rId3" Type="http://schemas.openxmlformats.org/officeDocument/2006/relationships/image" Target="../media/image114.jpeg"/><Relationship Id="rId7" Type="http://schemas.openxmlformats.org/officeDocument/2006/relationships/image" Target="../media/image113.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117.jpeg"/><Relationship Id="rId5" Type="http://schemas.openxmlformats.org/officeDocument/2006/relationships/image" Target="../media/image116.jpeg"/><Relationship Id="rId4" Type="http://schemas.openxmlformats.org/officeDocument/2006/relationships/image" Target="../media/image115.jpeg"/></Relationships>
</file>

<file path=ppt/slides/_rels/slide51.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120.jpeg"/><Relationship Id="rId4" Type="http://schemas.openxmlformats.org/officeDocument/2006/relationships/image" Target="../media/image119.jpeg"/></Relationships>
</file>

<file path=ppt/slides/_rels/slide5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123.png"/><Relationship Id="rId4" Type="http://schemas.openxmlformats.org/officeDocument/2006/relationships/image" Target="../media/image122.png"/></Relationships>
</file>

<file path=ppt/slides/_rels/slide55.xml.rels><?xml version="1.0" encoding="UTF-8" standalone="yes"?>
<Relationships xmlns="http://schemas.openxmlformats.org/package/2006/relationships"><Relationship Id="rId8" Type="http://schemas.openxmlformats.org/officeDocument/2006/relationships/image" Target="../media/image129.jpeg"/><Relationship Id="rId13" Type="http://schemas.openxmlformats.org/officeDocument/2006/relationships/image" Target="../media/image133.jpeg"/><Relationship Id="rId18" Type="http://schemas.openxmlformats.org/officeDocument/2006/relationships/image" Target="../media/image137.wmf"/><Relationship Id="rId3" Type="http://schemas.openxmlformats.org/officeDocument/2006/relationships/notesSlide" Target="../notesSlides/notesSlide55.xml"/><Relationship Id="rId21" Type="http://schemas.openxmlformats.org/officeDocument/2006/relationships/image" Target="../media/image140.png"/><Relationship Id="rId7" Type="http://schemas.openxmlformats.org/officeDocument/2006/relationships/image" Target="../media/image128.jpeg"/><Relationship Id="rId12" Type="http://schemas.openxmlformats.org/officeDocument/2006/relationships/image" Target="../media/image132.jpeg"/><Relationship Id="rId17" Type="http://schemas.openxmlformats.org/officeDocument/2006/relationships/image" Target="../media/image136.jpeg"/><Relationship Id="rId25" Type="http://schemas.openxmlformats.org/officeDocument/2006/relationships/image" Target="../media/image144.jpeg"/><Relationship Id="rId2" Type="http://schemas.openxmlformats.org/officeDocument/2006/relationships/slideLayout" Target="../slideLayouts/slideLayout7.xml"/><Relationship Id="rId16" Type="http://schemas.openxmlformats.org/officeDocument/2006/relationships/image" Target="../media/image135.wmf"/><Relationship Id="rId20" Type="http://schemas.openxmlformats.org/officeDocument/2006/relationships/image" Target="../media/image139.png"/><Relationship Id="rId1" Type="http://schemas.openxmlformats.org/officeDocument/2006/relationships/vmlDrawing" Target="../drawings/vmlDrawing2.vml"/><Relationship Id="rId6" Type="http://schemas.openxmlformats.org/officeDocument/2006/relationships/image" Target="../media/image127.png"/><Relationship Id="rId11" Type="http://schemas.openxmlformats.org/officeDocument/2006/relationships/image" Target="../media/image131.png"/><Relationship Id="rId24" Type="http://schemas.openxmlformats.org/officeDocument/2006/relationships/image" Target="../media/image143.jpeg"/><Relationship Id="rId5" Type="http://schemas.openxmlformats.org/officeDocument/2006/relationships/image" Target="../media/image126.png"/><Relationship Id="rId15" Type="http://schemas.openxmlformats.org/officeDocument/2006/relationships/oleObject" Target="../embeddings/oleObject3.bin"/><Relationship Id="rId23" Type="http://schemas.openxmlformats.org/officeDocument/2006/relationships/image" Target="../media/image142.png"/><Relationship Id="rId10" Type="http://schemas.openxmlformats.org/officeDocument/2006/relationships/image" Target="../media/image130.png"/><Relationship Id="rId19" Type="http://schemas.openxmlformats.org/officeDocument/2006/relationships/image" Target="../media/image138.png"/><Relationship Id="rId4" Type="http://schemas.openxmlformats.org/officeDocument/2006/relationships/image" Target="../media/image125.jpeg"/><Relationship Id="rId9" Type="http://schemas.openxmlformats.org/officeDocument/2006/relationships/image" Target="../media/image43.png"/><Relationship Id="rId14" Type="http://schemas.openxmlformats.org/officeDocument/2006/relationships/image" Target="../media/image134.jpeg"/><Relationship Id="rId22" Type="http://schemas.openxmlformats.org/officeDocument/2006/relationships/image" Target="../media/image141.png"/></Relationships>
</file>

<file path=ppt/slides/_rels/slide5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46.gif"/><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jpe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6.xml"/><Relationship Id="rId7"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152.jpeg"/><Relationship Id="rId7" Type="http://schemas.openxmlformats.org/officeDocument/2006/relationships/image" Target="../media/image147.png"/><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image" Target="../media/image155.jpeg"/><Relationship Id="rId5" Type="http://schemas.openxmlformats.org/officeDocument/2006/relationships/image" Target="../media/image154.jpeg"/><Relationship Id="rId4" Type="http://schemas.openxmlformats.org/officeDocument/2006/relationships/image" Target="../media/image153.jpeg"/></Relationships>
</file>

<file path=ppt/slides/_rels/slide61.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158.jpeg"/><Relationship Id="rId4" Type="http://schemas.openxmlformats.org/officeDocument/2006/relationships/image" Target="../media/image157.jpe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7" Type="http://schemas.openxmlformats.org/officeDocument/2006/relationships/image" Target="../media/image162.png"/><Relationship Id="rId2" Type="http://schemas.openxmlformats.org/officeDocument/2006/relationships/slideLayout" Target="../slideLayouts/slideLayout2.xml"/><Relationship Id="rId1" Type="http://schemas.openxmlformats.org/officeDocument/2006/relationships/tags" Target="../tags/tag33.xml"/><Relationship Id="rId6" Type="http://schemas.openxmlformats.org/officeDocument/2006/relationships/image" Target="../media/image161.png"/><Relationship Id="rId5" Type="http://schemas.openxmlformats.org/officeDocument/2006/relationships/image" Target="../media/image160.jpeg"/><Relationship Id="rId4" Type="http://schemas.openxmlformats.org/officeDocument/2006/relationships/image" Target="../media/image159.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tags" Target="../tags/tag34.xml"/><Relationship Id="rId5" Type="http://schemas.openxmlformats.org/officeDocument/2006/relationships/image" Target="../media/image164.png"/><Relationship Id="rId4" Type="http://schemas.openxmlformats.org/officeDocument/2006/relationships/image" Target="../media/image163.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tags" Target="../tags/tag35.xml"/><Relationship Id="rId5" Type="http://schemas.openxmlformats.org/officeDocument/2006/relationships/image" Target="../media/image166.png"/><Relationship Id="rId4" Type="http://schemas.openxmlformats.org/officeDocument/2006/relationships/image" Target="../media/image165.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xml"/><Relationship Id="rId1" Type="http://schemas.openxmlformats.org/officeDocument/2006/relationships/tags" Target="../tags/tag36.xml"/><Relationship Id="rId5" Type="http://schemas.openxmlformats.org/officeDocument/2006/relationships/image" Target="../media/image168.png"/><Relationship Id="rId4" Type="http://schemas.openxmlformats.org/officeDocument/2006/relationships/image" Target="../media/image167.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tags" Target="../tags/tag37.xml"/><Relationship Id="rId5" Type="http://schemas.openxmlformats.org/officeDocument/2006/relationships/image" Target="../media/image170.png"/><Relationship Id="rId4" Type="http://schemas.openxmlformats.org/officeDocument/2006/relationships/image" Target="../media/image169.jpe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tags" Target="../tags/tag38.xml"/><Relationship Id="rId5" Type="http://schemas.openxmlformats.org/officeDocument/2006/relationships/image" Target="../media/image172.png"/><Relationship Id="rId4" Type="http://schemas.openxmlformats.org/officeDocument/2006/relationships/image" Target="../media/image171.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7" Type="http://schemas.openxmlformats.org/officeDocument/2006/relationships/image" Target="../media/image176.png"/><Relationship Id="rId2" Type="http://schemas.openxmlformats.org/officeDocument/2006/relationships/slideLayout" Target="../slideLayouts/slideLayout2.xml"/><Relationship Id="rId1" Type="http://schemas.openxmlformats.org/officeDocument/2006/relationships/tags" Target="../tags/tag39.xml"/><Relationship Id="rId6" Type="http://schemas.openxmlformats.org/officeDocument/2006/relationships/image" Target="../media/image175.jpeg"/><Relationship Id="rId5" Type="http://schemas.openxmlformats.org/officeDocument/2006/relationships/image" Target="../media/image174.png"/><Relationship Id="rId4" Type="http://schemas.openxmlformats.org/officeDocument/2006/relationships/image" Target="../media/image173.jpeg"/></Relationships>
</file>

<file path=ppt/slides/_rels/slide69.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notesSlide" Target="../notesSlides/notesSlide69.xml"/><Relationship Id="rId7" Type="http://schemas.openxmlformats.org/officeDocument/2006/relationships/image" Target="../media/image180.png"/><Relationship Id="rId2" Type="http://schemas.openxmlformats.org/officeDocument/2006/relationships/slideLayout" Target="../slideLayouts/slideLayout2.xml"/><Relationship Id="rId1" Type="http://schemas.openxmlformats.org/officeDocument/2006/relationships/tags" Target="../tags/tag40.xml"/><Relationship Id="rId6" Type="http://schemas.openxmlformats.org/officeDocument/2006/relationships/image" Target="../media/image179.jpeg"/><Relationship Id="rId5" Type="http://schemas.openxmlformats.org/officeDocument/2006/relationships/image" Target="../media/image178.png"/><Relationship Id="rId4" Type="http://schemas.openxmlformats.org/officeDocument/2006/relationships/image" Target="../media/image177.jpeg"/><Relationship Id="rId9" Type="http://schemas.openxmlformats.org/officeDocument/2006/relationships/image" Target="../media/image182.png"/></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diagramDrawing" Target="../diagrams/drawing3.xml"/><Relationship Id="rId18" Type="http://schemas.microsoft.com/office/2007/relationships/diagramDrawing" Target="../diagrams/drawing4.xml"/><Relationship Id="rId3" Type="http://schemas.openxmlformats.org/officeDocument/2006/relationships/notesSlide" Target="../notesSlides/notesSlide7.xml"/><Relationship Id="rId7" Type="http://schemas.openxmlformats.org/officeDocument/2006/relationships/diagramColors" Target="../diagrams/colors2.xml"/><Relationship Id="rId12" Type="http://schemas.openxmlformats.org/officeDocument/2006/relationships/diagramColors" Target="../diagrams/colors3.xml"/><Relationship Id="rId17" Type="http://schemas.openxmlformats.org/officeDocument/2006/relationships/diagramColors" Target="../diagrams/colors4.xml"/><Relationship Id="rId2" Type="http://schemas.openxmlformats.org/officeDocument/2006/relationships/slideLayout" Target="../slideLayouts/slideLayout2.xml"/><Relationship Id="rId16" Type="http://schemas.openxmlformats.org/officeDocument/2006/relationships/diagramQuickStyle" Target="../diagrams/quickStyle4.xml"/><Relationship Id="rId1" Type="http://schemas.openxmlformats.org/officeDocument/2006/relationships/tags" Target="../tags/tag9.xml"/><Relationship Id="rId6" Type="http://schemas.openxmlformats.org/officeDocument/2006/relationships/diagramQuickStyle" Target="../diagrams/quickStyle2.xml"/><Relationship Id="rId11" Type="http://schemas.openxmlformats.org/officeDocument/2006/relationships/diagramQuickStyle" Target="../diagrams/quickStyle3.xml"/><Relationship Id="rId5" Type="http://schemas.openxmlformats.org/officeDocument/2006/relationships/diagramLayout" Target="../diagrams/layout2.xml"/><Relationship Id="rId15" Type="http://schemas.openxmlformats.org/officeDocument/2006/relationships/diagramLayout" Target="../diagrams/layout4.xml"/><Relationship Id="rId10" Type="http://schemas.openxmlformats.org/officeDocument/2006/relationships/diagramLayout" Target="../diagrams/layout3.xml"/><Relationship Id="rId4" Type="http://schemas.openxmlformats.org/officeDocument/2006/relationships/diagramData" Target="../diagrams/data2.xml"/><Relationship Id="rId9" Type="http://schemas.openxmlformats.org/officeDocument/2006/relationships/diagramData" Target="../diagrams/data3.xml"/><Relationship Id="rId14" Type="http://schemas.openxmlformats.org/officeDocument/2006/relationships/diagramData" Target="../diagrams/data4.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7" Type="http://schemas.openxmlformats.org/officeDocument/2006/relationships/image" Target="../media/image186.png"/><Relationship Id="rId2" Type="http://schemas.openxmlformats.org/officeDocument/2006/relationships/slideLayout" Target="../slideLayouts/slideLayout2.xml"/><Relationship Id="rId1" Type="http://schemas.openxmlformats.org/officeDocument/2006/relationships/tags" Target="../tags/tag41.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jpeg"/></Relationships>
</file>

<file path=ppt/slides/_rels/slide71.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3.jpeg"/><Relationship Id="rId5" Type="http://schemas.openxmlformats.org/officeDocument/2006/relationships/notesSlide" Target="../notesSlides/notesSlide71.xml"/><Relationship Id="rId4"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descr="fdea8170332781f46406f680fffbe7ae"/>
          <p:cNvPicPr>
            <a:picLocks noChangeAspect="1"/>
          </p:cNvPicPr>
          <p:nvPr/>
        </p:nvPicPr>
        <p:blipFill>
          <a:blip r:embed="rId7" cstate="print"/>
          <a:srcRect t="15621" b="6277"/>
          <a:stretch>
            <a:fillRect/>
          </a:stretch>
        </p:blipFill>
        <p:spPr>
          <a:xfrm>
            <a:off x="-36195" y="16510"/>
            <a:ext cx="9215755" cy="5212080"/>
          </a:xfrm>
          <a:prstGeom prst="rect">
            <a:avLst/>
          </a:prstGeom>
        </p:spPr>
      </p:pic>
      <p:sp>
        <p:nvSpPr>
          <p:cNvPr id="20" name="矩形 19"/>
          <p:cNvSpPr/>
          <p:nvPr/>
        </p:nvSpPr>
        <p:spPr>
          <a:xfrm>
            <a:off x="-36195" y="16510"/>
            <a:ext cx="9245600" cy="5203190"/>
          </a:xfrm>
          <a:prstGeom prst="rect">
            <a:avLst/>
          </a:prstGeom>
          <a:solidFill>
            <a:srgbClr val="254B8B">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标题 6"/>
          <p:cNvSpPr>
            <a:spLocks noGrp="1"/>
          </p:cNvSpPr>
          <p:nvPr>
            <p:custDataLst>
              <p:tags r:id="rId1"/>
            </p:custDataLst>
          </p:nvPr>
        </p:nvSpPr>
        <p:spPr>
          <a:xfrm>
            <a:off x="14605" y="1534404"/>
            <a:ext cx="9144000" cy="898525"/>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zh-CN" altLang="en-US" sz="3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隆平高科益阳种子产业园信息化项目</a:t>
            </a:r>
          </a:p>
        </p:txBody>
      </p:sp>
      <p:sp>
        <p:nvSpPr>
          <p:cNvPr id="16" name="副标题 7"/>
          <p:cNvSpPr>
            <a:spLocks noGrp="1"/>
          </p:cNvSpPr>
          <p:nvPr>
            <p:custDataLst>
              <p:tags r:id="rId2"/>
            </p:custDataLst>
          </p:nvPr>
        </p:nvSpPr>
        <p:spPr>
          <a:xfrm>
            <a:off x="14605" y="2358436"/>
            <a:ext cx="9144000" cy="52546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altLang="zh-CN" sz="20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 </a:t>
            </a:r>
            <a:r>
              <a:rPr lang="zh-CN" sz="20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投标方案</a:t>
            </a:r>
          </a:p>
        </p:txBody>
      </p:sp>
      <p:sp>
        <p:nvSpPr>
          <p:cNvPr id="17" name="副标题 4"/>
          <p:cNvSpPr>
            <a:spLocks noGrp="1"/>
          </p:cNvSpPr>
          <p:nvPr>
            <p:custDataLst>
              <p:tags r:id="rId3"/>
            </p:custDataLst>
          </p:nvPr>
        </p:nvSpPr>
        <p:spPr>
          <a:xfrm>
            <a:off x="4082782" y="4472536"/>
            <a:ext cx="1007647" cy="32319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2021.08</a:t>
            </a:r>
          </a:p>
        </p:txBody>
      </p:sp>
      <p:sp>
        <p:nvSpPr>
          <p:cNvPr id="18" name="副标题 7"/>
          <p:cNvSpPr txBox="1"/>
          <p:nvPr>
            <p:custDataLst>
              <p:tags r:id="rId4"/>
            </p:custDataLst>
          </p:nvPr>
        </p:nvSpPr>
        <p:spPr>
          <a:xfrm>
            <a:off x="14605" y="4108673"/>
            <a:ext cx="9144000" cy="52546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zh-CN" altLang="en-US" sz="20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湖南深拓智能设备股份有限公司</a:t>
            </a:r>
          </a:p>
        </p:txBody>
      </p:sp>
      <p:sp>
        <p:nvSpPr>
          <p:cNvPr id="32" name="矩形 31"/>
          <p:cNvSpPr/>
          <p:nvPr/>
        </p:nvSpPr>
        <p:spPr>
          <a:xfrm>
            <a:off x="539750" y="1350010"/>
            <a:ext cx="8208645" cy="1584325"/>
          </a:xfrm>
          <a:prstGeom prst="rect">
            <a:avLst/>
          </a:prstGeom>
          <a:noFill/>
          <a:ln>
            <a:solidFill>
              <a:schemeClr val="bg1"/>
            </a:solidFill>
          </a:ln>
          <a:extLst>
            <a:ext uri="{909E8E84-426E-40DD-AFC4-6F175D3DCCD1}">
              <a14:hiddenFill xmlns:a14="http://schemas.microsoft.com/office/drawing/2010/main" xmlns="">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1500">
        <p:random/>
      </p:transition>
    </mc:Choice>
    <mc:Fallback>
      <p:transition spd="slow">
        <p:random/>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9"/>
          <p:cNvSpPr txBox="1"/>
          <p:nvPr/>
        </p:nvSpPr>
        <p:spPr>
          <a:xfrm>
            <a:off x="631190" y="154940"/>
            <a:ext cx="1477645" cy="258445"/>
          </a:xfrm>
          <a:prstGeom prst="rect">
            <a:avLst/>
          </a:prstGeom>
          <a:noFill/>
        </p:spPr>
        <p:txBody>
          <a:bodyPr wrap="square" lIns="51418" tIns="25709" rIns="51418" bIns="25709" rtlCol="0">
            <a:spAutoFit/>
          </a:bodyPr>
          <a:lstStyle/>
          <a:p>
            <a:pPr marL="0" lvl="1"/>
            <a:r>
              <a:rPr lang="zh-CN" altLang="en-US" b="1" dirty="0">
                <a:solidFill>
                  <a:schemeClr val="bg1">
                    <a:lumMod val="50000"/>
                  </a:schemeClr>
                </a:solidFill>
                <a:latin typeface="微软雅黑" panose="020B0503020204020204" charset="-122"/>
                <a:ea typeface="微软雅黑" panose="020B0503020204020204" charset="-122"/>
              </a:rPr>
              <a:t>软件架构</a:t>
            </a:r>
          </a:p>
        </p:txBody>
      </p:sp>
      <p:sp>
        <p:nvSpPr>
          <p:cNvPr id="180" name="矩形 179"/>
          <p:cNvSpPr/>
          <p:nvPr/>
        </p:nvSpPr>
        <p:spPr>
          <a:xfrm>
            <a:off x="451" y="3053"/>
            <a:ext cx="738534" cy="437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latin typeface="微软雅黑" panose="020B0503020204020204" charset="-122"/>
              <a:ea typeface="微软雅黑" panose="020B0503020204020204" charset="-122"/>
            </a:endParaRPr>
          </a:p>
        </p:txBody>
      </p:sp>
      <p:grpSp>
        <p:nvGrpSpPr>
          <p:cNvPr id="181" name="组合 180"/>
          <p:cNvGrpSpPr/>
          <p:nvPr/>
        </p:nvGrpSpPr>
        <p:grpSpPr>
          <a:xfrm>
            <a:off x="145104" y="3053"/>
            <a:ext cx="431914" cy="627339"/>
            <a:chOff x="841003" y="360040"/>
            <a:chExt cx="504056" cy="836712"/>
          </a:xfrm>
          <a:solidFill>
            <a:srgbClr val="2F5EB0"/>
          </a:solidFill>
        </p:grpSpPr>
        <p:sp>
          <p:nvSpPr>
            <p:cNvPr id="182" name="矩形 181"/>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latin typeface="微软雅黑" panose="020B0503020204020204" charset="-122"/>
                <a:ea typeface="微软雅黑" panose="020B0503020204020204" charset="-122"/>
              </a:endParaRPr>
            </a:p>
          </p:txBody>
        </p:sp>
        <p:sp>
          <p:nvSpPr>
            <p:cNvPr id="183" name="等腰三角形 182"/>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latin typeface="微软雅黑" panose="020B0503020204020204" charset="-122"/>
                <a:ea typeface="微软雅黑" panose="020B0503020204020204" charset="-122"/>
              </a:endParaRPr>
            </a:p>
          </p:txBody>
        </p:sp>
      </p:grpSp>
      <p:sp>
        <p:nvSpPr>
          <p:cNvPr id="184" name="KSO_Shape"/>
          <p:cNvSpPr/>
          <p:nvPr/>
        </p:nvSpPr>
        <p:spPr bwMode="auto">
          <a:xfrm>
            <a:off x="201359" y="161925"/>
            <a:ext cx="319405" cy="25273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010">
              <a:solidFill>
                <a:srgbClr val="1C666E"/>
              </a:solidFill>
              <a:latin typeface="微软雅黑" panose="020B0503020204020204" charset="-122"/>
              <a:ea typeface="微软雅黑" panose="020B0503020204020204" charset="-122"/>
            </a:endParaRPr>
          </a:p>
        </p:txBody>
      </p:sp>
      <p:sp>
        <p:nvSpPr>
          <p:cNvPr id="83" name="矩形: 圆角 88"/>
          <p:cNvSpPr/>
          <p:nvPr/>
        </p:nvSpPr>
        <p:spPr>
          <a:xfrm>
            <a:off x="2268220" y="819785"/>
            <a:ext cx="5741035" cy="263525"/>
          </a:xfrm>
          <a:prstGeom prst="roundRect">
            <a:avLst/>
          </a:prstGeom>
          <a:solidFill>
            <a:srgbClr val="254B8B"/>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zh-CN" sz="800" dirty="0">
              <a:solidFill>
                <a:schemeClr val="tx1"/>
              </a:solidFill>
              <a:latin typeface="微软雅黑" panose="020B0503020204020204" charset="-122"/>
              <a:ea typeface="微软雅黑" panose="020B0503020204020204" charset="-122"/>
              <a:cs typeface="Times New Roman" panose="02020603050405020304" pitchFamily="18" charset="0"/>
            </a:endParaRPr>
          </a:p>
        </p:txBody>
      </p:sp>
      <p:sp>
        <p:nvSpPr>
          <p:cNvPr id="116" name="矩形: 圆角 88"/>
          <p:cNvSpPr/>
          <p:nvPr/>
        </p:nvSpPr>
        <p:spPr>
          <a:xfrm>
            <a:off x="1336675" y="820420"/>
            <a:ext cx="809625" cy="263525"/>
          </a:xfrm>
          <a:prstGeom prst="roundRect">
            <a:avLst/>
          </a:prstGeom>
          <a:solidFill>
            <a:srgbClr val="254B8B"/>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sz="1200" dirty="0">
                <a:solidFill>
                  <a:srgbClr val="FFFFFF"/>
                </a:solidFill>
                <a:latin typeface="微软雅黑" panose="020B0503020204020204" charset="-122"/>
                <a:ea typeface="微软雅黑" panose="020B0503020204020204" charset="-122"/>
                <a:cs typeface="微软雅黑" panose="020B0503020204020204" charset="-122"/>
              </a:rPr>
              <a:t>语言级</a:t>
            </a:r>
          </a:p>
        </p:txBody>
      </p:sp>
      <p:sp>
        <p:nvSpPr>
          <p:cNvPr id="47" name="矩形: 圆角 93"/>
          <p:cNvSpPr/>
          <p:nvPr/>
        </p:nvSpPr>
        <p:spPr>
          <a:xfrm>
            <a:off x="2515870" y="876935"/>
            <a:ext cx="546735" cy="155575"/>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VB</a:t>
            </a:r>
          </a:p>
        </p:txBody>
      </p:sp>
      <p:sp>
        <p:nvSpPr>
          <p:cNvPr id="2" name="矩形: 圆角 93"/>
          <p:cNvSpPr/>
          <p:nvPr/>
        </p:nvSpPr>
        <p:spPr>
          <a:xfrm>
            <a:off x="3451860" y="876935"/>
            <a:ext cx="546735" cy="155575"/>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C+ +</a:t>
            </a:r>
          </a:p>
        </p:txBody>
      </p:sp>
      <p:sp>
        <p:nvSpPr>
          <p:cNvPr id="5" name="矩形: 圆角 93"/>
          <p:cNvSpPr/>
          <p:nvPr/>
        </p:nvSpPr>
        <p:spPr>
          <a:xfrm>
            <a:off x="4561205" y="876935"/>
            <a:ext cx="546735" cy="155575"/>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C#</a:t>
            </a:r>
          </a:p>
        </p:txBody>
      </p:sp>
      <p:sp>
        <p:nvSpPr>
          <p:cNvPr id="6" name="矩形: 圆角 93"/>
          <p:cNvSpPr/>
          <p:nvPr/>
        </p:nvSpPr>
        <p:spPr>
          <a:xfrm>
            <a:off x="5474335" y="876935"/>
            <a:ext cx="546735" cy="155575"/>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F#</a:t>
            </a:r>
          </a:p>
        </p:txBody>
      </p:sp>
      <p:sp>
        <p:nvSpPr>
          <p:cNvPr id="3" name="矩形: 圆角 93"/>
          <p:cNvSpPr/>
          <p:nvPr/>
        </p:nvSpPr>
        <p:spPr>
          <a:xfrm>
            <a:off x="6287770" y="876935"/>
            <a:ext cx="546735" cy="155575"/>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JScript</a:t>
            </a:r>
          </a:p>
        </p:txBody>
      </p:sp>
      <p:sp>
        <p:nvSpPr>
          <p:cNvPr id="7" name="矩形: 圆角 93"/>
          <p:cNvSpPr/>
          <p:nvPr/>
        </p:nvSpPr>
        <p:spPr>
          <a:xfrm>
            <a:off x="7005955" y="876935"/>
            <a:ext cx="546735" cy="155575"/>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a:t>
            </a:r>
          </a:p>
        </p:txBody>
      </p:sp>
      <p:sp>
        <p:nvSpPr>
          <p:cNvPr id="16" name="矩形: 圆角 88"/>
          <p:cNvSpPr/>
          <p:nvPr/>
        </p:nvSpPr>
        <p:spPr>
          <a:xfrm>
            <a:off x="1336675" y="1268730"/>
            <a:ext cx="809625" cy="263525"/>
          </a:xfrm>
          <a:prstGeom prst="roundRect">
            <a:avLst/>
          </a:prstGeom>
          <a:solidFill>
            <a:schemeClr val="tx2">
              <a:lumMod val="40000"/>
              <a:lumOff val="6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CLS</a:t>
            </a:r>
          </a:p>
        </p:txBody>
      </p:sp>
      <p:sp>
        <p:nvSpPr>
          <p:cNvPr id="23" name="矩形: 圆角 88"/>
          <p:cNvSpPr/>
          <p:nvPr/>
        </p:nvSpPr>
        <p:spPr>
          <a:xfrm>
            <a:off x="2268220" y="1268095"/>
            <a:ext cx="5741035" cy="263525"/>
          </a:xfrm>
          <a:prstGeom prst="roundRect">
            <a:avLst/>
          </a:prstGeom>
          <a:solidFill>
            <a:schemeClr val="tx2">
              <a:lumMod val="40000"/>
              <a:lumOff val="6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800" dirty="0">
                <a:solidFill>
                  <a:schemeClr val="tx1"/>
                </a:solidFill>
                <a:latin typeface="微软雅黑" panose="020B0503020204020204" charset="-122"/>
                <a:ea typeface="微软雅黑" panose="020B0503020204020204" charset="-122"/>
                <a:cs typeface="微软雅黑" panose="020B0503020204020204" charset="-122"/>
              </a:rPr>
              <a:t>Common Language Specification</a:t>
            </a:r>
          </a:p>
        </p:txBody>
      </p:sp>
      <p:sp>
        <p:nvSpPr>
          <p:cNvPr id="27" name="矩形: 圆角 88"/>
          <p:cNvSpPr/>
          <p:nvPr/>
        </p:nvSpPr>
        <p:spPr>
          <a:xfrm>
            <a:off x="2268220" y="1654810"/>
            <a:ext cx="2078355" cy="779145"/>
          </a:xfrm>
          <a:prstGeom prst="roundRect">
            <a:avLst/>
          </a:prstGeom>
          <a:solidFill>
            <a:srgbClr val="254B8B"/>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zh-CN" sz="800" dirty="0">
              <a:solidFill>
                <a:schemeClr val="tx1"/>
              </a:solidFill>
              <a:latin typeface="微软雅黑" panose="020B0503020204020204" charset="-122"/>
              <a:ea typeface="微软雅黑" panose="020B0503020204020204" charset="-122"/>
              <a:cs typeface="Times New Roman" panose="02020603050405020304" pitchFamily="18" charset="0"/>
            </a:endParaRPr>
          </a:p>
        </p:txBody>
      </p:sp>
      <p:sp>
        <p:nvSpPr>
          <p:cNvPr id="34" name="矩形: 圆角 88"/>
          <p:cNvSpPr/>
          <p:nvPr/>
        </p:nvSpPr>
        <p:spPr>
          <a:xfrm>
            <a:off x="1101090" y="1787208"/>
            <a:ext cx="1045210" cy="514350"/>
          </a:xfrm>
          <a:prstGeom prst="roundRect">
            <a:avLst/>
          </a:prstGeom>
          <a:solidFill>
            <a:srgbClr val="254B8B"/>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srgbClr val="FFFFFF"/>
                </a:solidFill>
                <a:latin typeface="微软雅黑" panose="020B0503020204020204" charset="-122"/>
                <a:ea typeface="微软雅黑" panose="020B0503020204020204" charset="-122"/>
                <a:cs typeface="Times New Roman" panose="02020603050405020304" pitchFamily="18" charset="0"/>
              </a:rPr>
              <a:t>模板框架Framework</a:t>
            </a:r>
          </a:p>
        </p:txBody>
      </p:sp>
      <p:sp>
        <p:nvSpPr>
          <p:cNvPr id="35" name="矩形: 圆角 93"/>
          <p:cNvSpPr/>
          <p:nvPr/>
        </p:nvSpPr>
        <p:spPr>
          <a:xfrm>
            <a:off x="2515870" y="1767840"/>
            <a:ext cx="848995" cy="163830"/>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l"/>
            <a:r>
              <a:rPr lang="en-US" altLang="zh-CN"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WebForm</a:t>
            </a:r>
          </a:p>
        </p:txBody>
      </p:sp>
      <p:sp>
        <p:nvSpPr>
          <p:cNvPr id="37" name="矩形: 圆角 93"/>
          <p:cNvSpPr/>
          <p:nvPr/>
        </p:nvSpPr>
        <p:spPr>
          <a:xfrm>
            <a:off x="3451860" y="1767840"/>
            <a:ext cx="723900" cy="148590"/>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MVC</a:t>
            </a:r>
          </a:p>
        </p:txBody>
      </p:sp>
      <p:sp>
        <p:nvSpPr>
          <p:cNvPr id="50" name="矩形: 圆角 93"/>
          <p:cNvSpPr/>
          <p:nvPr/>
        </p:nvSpPr>
        <p:spPr>
          <a:xfrm>
            <a:off x="2515870" y="2002155"/>
            <a:ext cx="848995" cy="163830"/>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l"/>
            <a:r>
              <a:rPr lang="en-US" altLang="zh-CN"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WebApi</a:t>
            </a:r>
          </a:p>
        </p:txBody>
      </p:sp>
      <p:sp>
        <p:nvSpPr>
          <p:cNvPr id="51" name="矩形: 圆角 93"/>
          <p:cNvSpPr/>
          <p:nvPr/>
        </p:nvSpPr>
        <p:spPr>
          <a:xfrm>
            <a:off x="3451860" y="2002155"/>
            <a:ext cx="724535" cy="163830"/>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l"/>
            <a:r>
              <a:rPr lang="en-US" altLang="zh-CN"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.NetCore</a:t>
            </a:r>
          </a:p>
        </p:txBody>
      </p:sp>
      <p:sp>
        <p:nvSpPr>
          <p:cNvPr id="10" name="矩形: 圆角 88"/>
          <p:cNvSpPr/>
          <p:nvPr/>
        </p:nvSpPr>
        <p:spPr>
          <a:xfrm>
            <a:off x="2268220" y="2557780"/>
            <a:ext cx="5741035" cy="263525"/>
          </a:xfrm>
          <a:prstGeom prst="roundRect">
            <a:avLst/>
          </a:prstGeom>
          <a:solidFill>
            <a:srgbClr val="8EB4E3"/>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zh-CN" sz="800" dirty="0">
              <a:solidFill>
                <a:schemeClr val="tx1"/>
              </a:solidFill>
              <a:latin typeface="微软雅黑" panose="020B0503020204020204" charset="-122"/>
              <a:ea typeface="微软雅黑" panose="020B0503020204020204" charset="-122"/>
              <a:cs typeface="Times New Roman" panose="02020603050405020304" pitchFamily="18" charset="0"/>
            </a:endParaRPr>
          </a:p>
        </p:txBody>
      </p:sp>
      <p:sp>
        <p:nvSpPr>
          <p:cNvPr id="11" name="矩形: 圆角 88"/>
          <p:cNvSpPr/>
          <p:nvPr/>
        </p:nvSpPr>
        <p:spPr>
          <a:xfrm>
            <a:off x="1336675" y="2558415"/>
            <a:ext cx="809625" cy="263525"/>
          </a:xfrm>
          <a:prstGeom prst="roundRect">
            <a:avLst/>
          </a:prstGeom>
          <a:solidFill>
            <a:srgbClr val="8EB4E3"/>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sz="12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语言级</a:t>
            </a:r>
          </a:p>
        </p:txBody>
      </p:sp>
      <p:sp>
        <p:nvSpPr>
          <p:cNvPr id="12" name="矩形: 圆角 93"/>
          <p:cNvSpPr/>
          <p:nvPr/>
        </p:nvSpPr>
        <p:spPr>
          <a:xfrm>
            <a:off x="2515870" y="2614930"/>
            <a:ext cx="744220" cy="155575"/>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ADO.NET</a:t>
            </a:r>
          </a:p>
        </p:txBody>
      </p:sp>
      <p:sp>
        <p:nvSpPr>
          <p:cNvPr id="13" name="矩形: 圆角 93"/>
          <p:cNvSpPr/>
          <p:nvPr/>
        </p:nvSpPr>
        <p:spPr>
          <a:xfrm>
            <a:off x="3571875" y="2614930"/>
            <a:ext cx="546735" cy="155575"/>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XML</a:t>
            </a:r>
          </a:p>
        </p:txBody>
      </p:sp>
      <p:sp>
        <p:nvSpPr>
          <p:cNvPr id="14" name="矩形: 圆角 93"/>
          <p:cNvSpPr/>
          <p:nvPr/>
        </p:nvSpPr>
        <p:spPr>
          <a:xfrm>
            <a:off x="4430395" y="2614930"/>
            <a:ext cx="546735" cy="155575"/>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ORM</a:t>
            </a:r>
          </a:p>
        </p:txBody>
      </p:sp>
      <p:sp>
        <p:nvSpPr>
          <p:cNvPr id="15" name="矩形: 圆角 93"/>
          <p:cNvSpPr/>
          <p:nvPr/>
        </p:nvSpPr>
        <p:spPr>
          <a:xfrm>
            <a:off x="5288915" y="2614930"/>
            <a:ext cx="546735" cy="155575"/>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Linq</a:t>
            </a:r>
          </a:p>
        </p:txBody>
      </p:sp>
      <p:sp>
        <p:nvSpPr>
          <p:cNvPr id="17" name="矩形: 圆角 93"/>
          <p:cNvSpPr/>
          <p:nvPr/>
        </p:nvSpPr>
        <p:spPr>
          <a:xfrm>
            <a:off x="6147435" y="2614930"/>
            <a:ext cx="546735" cy="155575"/>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I/O</a:t>
            </a:r>
          </a:p>
        </p:txBody>
      </p:sp>
      <p:sp>
        <p:nvSpPr>
          <p:cNvPr id="18" name="矩形: 圆角 93"/>
          <p:cNvSpPr/>
          <p:nvPr/>
        </p:nvSpPr>
        <p:spPr>
          <a:xfrm>
            <a:off x="7005955" y="2614930"/>
            <a:ext cx="546735" cy="155575"/>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a:t>
            </a:r>
          </a:p>
        </p:txBody>
      </p:sp>
      <p:sp>
        <p:nvSpPr>
          <p:cNvPr id="19" name="矩形: 圆角 88"/>
          <p:cNvSpPr/>
          <p:nvPr/>
        </p:nvSpPr>
        <p:spPr>
          <a:xfrm>
            <a:off x="1336675" y="3006725"/>
            <a:ext cx="809625" cy="263525"/>
          </a:xfrm>
          <a:prstGeom prst="roundRect">
            <a:avLst/>
          </a:prstGeom>
          <a:solidFill>
            <a:srgbClr val="254B8B"/>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schemeClr val="bg1"/>
                </a:solidFill>
                <a:latin typeface="微软雅黑" panose="020B0503020204020204" charset="-122"/>
                <a:ea typeface="微软雅黑" panose="020B0503020204020204" charset="-122"/>
                <a:cs typeface="Times New Roman" panose="02020603050405020304" pitchFamily="18" charset="0"/>
              </a:rPr>
              <a:t>BCL</a:t>
            </a:r>
          </a:p>
        </p:txBody>
      </p:sp>
      <p:sp>
        <p:nvSpPr>
          <p:cNvPr id="20" name="矩形: 圆角 88"/>
          <p:cNvSpPr/>
          <p:nvPr/>
        </p:nvSpPr>
        <p:spPr>
          <a:xfrm>
            <a:off x="2268220" y="3006090"/>
            <a:ext cx="5741035" cy="263525"/>
          </a:xfrm>
          <a:prstGeom prst="roundRect">
            <a:avLst/>
          </a:prstGeom>
          <a:solidFill>
            <a:srgbClr val="254B8B"/>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800" dirty="0">
                <a:solidFill>
                  <a:schemeClr val="bg1"/>
                </a:solidFill>
                <a:latin typeface="微软雅黑" panose="020B0503020204020204" charset="-122"/>
                <a:ea typeface="微软雅黑" panose="020B0503020204020204" charset="-122"/>
                <a:cs typeface="微软雅黑" panose="020B0503020204020204" charset="-122"/>
              </a:rPr>
              <a:t>Base Class Library</a:t>
            </a:r>
          </a:p>
        </p:txBody>
      </p:sp>
      <p:sp>
        <p:nvSpPr>
          <p:cNvPr id="21" name="矩形: 圆角 88"/>
          <p:cNvSpPr/>
          <p:nvPr/>
        </p:nvSpPr>
        <p:spPr>
          <a:xfrm>
            <a:off x="1336675" y="3402330"/>
            <a:ext cx="809625" cy="263525"/>
          </a:xfrm>
          <a:prstGeom prst="roundRect">
            <a:avLst/>
          </a:prstGeom>
          <a:solidFill>
            <a:schemeClr val="tx2">
              <a:lumMod val="40000"/>
              <a:lumOff val="6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CLR</a:t>
            </a:r>
          </a:p>
        </p:txBody>
      </p:sp>
      <p:sp>
        <p:nvSpPr>
          <p:cNvPr id="22" name="矩形: 圆角 88"/>
          <p:cNvSpPr/>
          <p:nvPr/>
        </p:nvSpPr>
        <p:spPr>
          <a:xfrm>
            <a:off x="2268220" y="3401695"/>
            <a:ext cx="5741035" cy="263525"/>
          </a:xfrm>
          <a:prstGeom prst="roundRect">
            <a:avLst/>
          </a:prstGeom>
          <a:solidFill>
            <a:schemeClr val="tx2">
              <a:lumMod val="40000"/>
              <a:lumOff val="6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800" dirty="0">
                <a:solidFill>
                  <a:schemeClr val="tx1"/>
                </a:solidFill>
                <a:latin typeface="微软雅黑" panose="020B0503020204020204" charset="-122"/>
                <a:ea typeface="微软雅黑" panose="020B0503020204020204" charset="-122"/>
                <a:cs typeface="微软雅黑" panose="020B0503020204020204" charset="-122"/>
              </a:rPr>
              <a:t>Common Language Runtime</a:t>
            </a:r>
          </a:p>
        </p:txBody>
      </p:sp>
      <p:sp>
        <p:nvSpPr>
          <p:cNvPr id="61" name="矩形: 圆角 88"/>
          <p:cNvSpPr/>
          <p:nvPr/>
        </p:nvSpPr>
        <p:spPr>
          <a:xfrm>
            <a:off x="2268220" y="3797935"/>
            <a:ext cx="5741035" cy="368300"/>
          </a:xfrm>
          <a:prstGeom prst="roundRect">
            <a:avLst/>
          </a:prstGeom>
          <a:solidFill>
            <a:srgbClr val="254B8B"/>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zh-CN" sz="800" dirty="0">
              <a:solidFill>
                <a:schemeClr val="tx1"/>
              </a:solidFill>
              <a:latin typeface="微软雅黑" panose="020B0503020204020204" charset="-122"/>
              <a:ea typeface="微软雅黑" panose="020B0503020204020204" charset="-122"/>
              <a:cs typeface="Times New Roman" panose="02020603050405020304" pitchFamily="18" charset="0"/>
            </a:endParaRPr>
          </a:p>
        </p:txBody>
      </p:sp>
      <p:sp>
        <p:nvSpPr>
          <p:cNvPr id="62" name="矩形: 圆角 88"/>
          <p:cNvSpPr/>
          <p:nvPr/>
        </p:nvSpPr>
        <p:spPr>
          <a:xfrm>
            <a:off x="895350" y="3850640"/>
            <a:ext cx="1250950" cy="263525"/>
          </a:xfrm>
          <a:prstGeom prst="roundRect">
            <a:avLst/>
          </a:prstGeom>
          <a:solidFill>
            <a:srgbClr val="254B8B"/>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sz="1200" dirty="0">
                <a:solidFill>
                  <a:schemeClr val="bg1"/>
                </a:solidFill>
                <a:latin typeface="微软雅黑" panose="020B0503020204020204" charset="-122"/>
                <a:ea typeface="微软雅黑" panose="020B0503020204020204" charset="-122"/>
                <a:cs typeface="微软雅黑" panose="020B0503020204020204" charset="-122"/>
              </a:rPr>
              <a:t>CTS and CLS</a:t>
            </a:r>
          </a:p>
        </p:txBody>
      </p:sp>
      <p:sp>
        <p:nvSpPr>
          <p:cNvPr id="63" name="矩形: 圆角 93"/>
          <p:cNvSpPr/>
          <p:nvPr/>
        </p:nvSpPr>
        <p:spPr>
          <a:xfrm>
            <a:off x="2916555" y="3881120"/>
            <a:ext cx="1471930" cy="201930"/>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Common Tуре System</a:t>
            </a:r>
          </a:p>
        </p:txBody>
      </p:sp>
      <p:sp>
        <p:nvSpPr>
          <p:cNvPr id="64" name="矩形: 圆角 93"/>
          <p:cNvSpPr/>
          <p:nvPr/>
        </p:nvSpPr>
        <p:spPr>
          <a:xfrm>
            <a:off x="5150485" y="3881755"/>
            <a:ext cx="2108200" cy="201295"/>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Common Language Specification</a:t>
            </a:r>
          </a:p>
        </p:txBody>
      </p:sp>
      <p:sp>
        <p:nvSpPr>
          <p:cNvPr id="24" name="矩形: 圆角 88"/>
          <p:cNvSpPr/>
          <p:nvPr/>
        </p:nvSpPr>
        <p:spPr>
          <a:xfrm>
            <a:off x="1336675" y="4325620"/>
            <a:ext cx="809625" cy="263525"/>
          </a:xfrm>
          <a:prstGeom prst="roundRect">
            <a:avLst/>
          </a:prstGeom>
          <a:solidFill>
            <a:schemeClr val="tx2">
              <a:lumMod val="40000"/>
              <a:lumOff val="6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OS</a:t>
            </a:r>
          </a:p>
        </p:txBody>
      </p:sp>
      <p:sp>
        <p:nvSpPr>
          <p:cNvPr id="25" name="矩形: 圆角 88"/>
          <p:cNvSpPr/>
          <p:nvPr/>
        </p:nvSpPr>
        <p:spPr>
          <a:xfrm>
            <a:off x="2268220" y="4324985"/>
            <a:ext cx="5741035" cy="263525"/>
          </a:xfrm>
          <a:prstGeom prst="roundRect">
            <a:avLst/>
          </a:prstGeom>
          <a:solidFill>
            <a:schemeClr val="tx2">
              <a:lumMod val="40000"/>
              <a:lumOff val="6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800" dirty="0">
                <a:solidFill>
                  <a:schemeClr val="tx1"/>
                </a:solidFill>
                <a:latin typeface="微软雅黑" panose="020B0503020204020204" charset="-122"/>
                <a:ea typeface="微软雅黑" panose="020B0503020204020204" charset="-122"/>
                <a:cs typeface="微软雅黑" panose="020B0503020204020204" charset="-122"/>
              </a:rPr>
              <a:t>OS</a:t>
            </a:r>
          </a:p>
        </p:txBody>
      </p:sp>
      <p:sp>
        <p:nvSpPr>
          <p:cNvPr id="59" name="矩形: 圆角 4"/>
          <p:cNvSpPr/>
          <p:nvPr/>
        </p:nvSpPr>
        <p:spPr>
          <a:xfrm>
            <a:off x="8180070" y="819785"/>
            <a:ext cx="337185" cy="3768725"/>
          </a:xfrm>
          <a:prstGeom prst="roundRect">
            <a:avLst/>
          </a:prstGeom>
          <a:solidFill>
            <a:srgbClr val="8EB4E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dirty="0">
              <a:solidFill>
                <a:schemeClr val="tx1"/>
              </a:solidFill>
              <a:latin typeface="微软雅黑" panose="020B0503020204020204" charset="-122"/>
              <a:ea typeface="微软雅黑" panose="020B0503020204020204" charset="-122"/>
              <a:cs typeface="Times New Roman" panose="02020603050405020304" pitchFamily="18" charset="0"/>
            </a:endParaRPr>
          </a:p>
        </p:txBody>
      </p:sp>
      <p:sp>
        <p:nvSpPr>
          <p:cNvPr id="26" name="文本框 25"/>
          <p:cNvSpPr txBox="1"/>
          <p:nvPr/>
        </p:nvSpPr>
        <p:spPr>
          <a:xfrm>
            <a:off x="3132455" y="2165985"/>
            <a:ext cx="372745" cy="213995"/>
          </a:xfrm>
          <a:prstGeom prst="rect">
            <a:avLst/>
          </a:prstGeom>
          <a:noFill/>
        </p:spPr>
        <p:txBody>
          <a:bodyPr wrap="square" rtlCol="0">
            <a:spAutoFit/>
          </a:bodyPr>
          <a:lstStyle/>
          <a:p>
            <a:r>
              <a:rPr lang="zh-CN" altLang="en-US" sz="800">
                <a:solidFill>
                  <a:srgbClr val="FFFFFF"/>
                </a:solidFill>
                <a:latin typeface="微软雅黑" panose="020B0503020204020204" charset="-122"/>
                <a:ea typeface="微软雅黑" panose="020B0503020204020204" charset="-122"/>
                <a:sym typeface="+mn-ea"/>
              </a:rPr>
              <a:t>B/S</a:t>
            </a:r>
          </a:p>
        </p:txBody>
      </p:sp>
      <p:sp>
        <p:nvSpPr>
          <p:cNvPr id="28" name="矩形: 圆角 88"/>
          <p:cNvSpPr/>
          <p:nvPr/>
        </p:nvSpPr>
        <p:spPr>
          <a:xfrm>
            <a:off x="4458970" y="1654810"/>
            <a:ext cx="1169670" cy="779145"/>
          </a:xfrm>
          <a:prstGeom prst="roundRect">
            <a:avLst/>
          </a:prstGeom>
          <a:solidFill>
            <a:srgbClr val="254B8B"/>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zh-CN" sz="800" dirty="0">
              <a:solidFill>
                <a:schemeClr val="tx1"/>
              </a:solidFill>
              <a:latin typeface="微软雅黑" panose="020B0503020204020204" charset="-122"/>
              <a:ea typeface="微软雅黑" panose="020B0503020204020204" charset="-122"/>
              <a:cs typeface="Times New Roman" panose="02020603050405020304" pitchFamily="18" charset="0"/>
            </a:endParaRPr>
          </a:p>
        </p:txBody>
      </p:sp>
      <p:sp>
        <p:nvSpPr>
          <p:cNvPr id="29" name="矩形: 圆角 93"/>
          <p:cNvSpPr/>
          <p:nvPr/>
        </p:nvSpPr>
        <p:spPr>
          <a:xfrm>
            <a:off x="4706620" y="1767840"/>
            <a:ext cx="669925" cy="163830"/>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l"/>
            <a:r>
              <a:rPr lang="en-US" altLang="zh-CN"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Winform</a:t>
            </a:r>
          </a:p>
        </p:txBody>
      </p:sp>
      <p:sp>
        <p:nvSpPr>
          <p:cNvPr id="31" name="矩形: 圆角 93"/>
          <p:cNvSpPr/>
          <p:nvPr/>
        </p:nvSpPr>
        <p:spPr>
          <a:xfrm>
            <a:off x="4706620" y="2002155"/>
            <a:ext cx="669925" cy="163830"/>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l"/>
            <a:r>
              <a:rPr lang="en-US" altLang="zh-CN"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WPF</a:t>
            </a:r>
          </a:p>
        </p:txBody>
      </p:sp>
      <p:sp>
        <p:nvSpPr>
          <p:cNvPr id="33" name="文本框 32"/>
          <p:cNvSpPr txBox="1"/>
          <p:nvPr/>
        </p:nvSpPr>
        <p:spPr>
          <a:xfrm>
            <a:off x="4860290" y="2141855"/>
            <a:ext cx="372745" cy="213995"/>
          </a:xfrm>
          <a:prstGeom prst="rect">
            <a:avLst/>
          </a:prstGeom>
          <a:noFill/>
        </p:spPr>
        <p:txBody>
          <a:bodyPr wrap="square" rtlCol="0">
            <a:spAutoFit/>
          </a:bodyPr>
          <a:lstStyle/>
          <a:p>
            <a:r>
              <a:rPr lang="zh-CN" altLang="en-US" sz="800">
                <a:solidFill>
                  <a:srgbClr val="FFFFFF"/>
                </a:solidFill>
                <a:latin typeface="微软雅黑" panose="020B0503020204020204" charset="-122"/>
                <a:ea typeface="微软雅黑" panose="020B0503020204020204" charset="-122"/>
                <a:sym typeface="+mn-ea"/>
              </a:rPr>
              <a:t>C/S</a:t>
            </a:r>
          </a:p>
        </p:txBody>
      </p:sp>
      <p:sp>
        <p:nvSpPr>
          <p:cNvPr id="36" name="矩形: 圆角 88"/>
          <p:cNvSpPr/>
          <p:nvPr/>
        </p:nvSpPr>
        <p:spPr>
          <a:xfrm>
            <a:off x="5726430" y="1654810"/>
            <a:ext cx="1435735" cy="779145"/>
          </a:xfrm>
          <a:prstGeom prst="roundRect">
            <a:avLst/>
          </a:prstGeom>
          <a:solidFill>
            <a:srgbClr val="254B8B"/>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zh-CN" sz="800" dirty="0">
              <a:solidFill>
                <a:schemeClr val="tx1"/>
              </a:solidFill>
              <a:latin typeface="微软雅黑" panose="020B0503020204020204" charset="-122"/>
              <a:ea typeface="微软雅黑" panose="020B0503020204020204" charset="-122"/>
              <a:cs typeface="Times New Roman" panose="02020603050405020304" pitchFamily="18" charset="0"/>
            </a:endParaRPr>
          </a:p>
        </p:txBody>
      </p:sp>
      <p:sp>
        <p:nvSpPr>
          <p:cNvPr id="38" name="矩形: 圆角 93"/>
          <p:cNvSpPr/>
          <p:nvPr/>
        </p:nvSpPr>
        <p:spPr>
          <a:xfrm>
            <a:off x="5974080" y="1767840"/>
            <a:ext cx="922655" cy="163830"/>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l"/>
            <a:r>
              <a:rPr lang="en-US" altLang="zh-CN"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SharePoint</a:t>
            </a:r>
          </a:p>
        </p:txBody>
      </p:sp>
      <p:sp>
        <p:nvSpPr>
          <p:cNvPr id="39" name="矩形: 圆角 93"/>
          <p:cNvSpPr/>
          <p:nvPr/>
        </p:nvSpPr>
        <p:spPr>
          <a:xfrm>
            <a:off x="5974080" y="2002155"/>
            <a:ext cx="922020" cy="163830"/>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l"/>
            <a:r>
              <a:rPr lang="en-US" altLang="zh-CN"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Dynamic CRM</a:t>
            </a:r>
          </a:p>
        </p:txBody>
      </p:sp>
      <p:sp>
        <p:nvSpPr>
          <p:cNvPr id="40" name="文本框 39"/>
          <p:cNvSpPr txBox="1"/>
          <p:nvPr/>
        </p:nvSpPr>
        <p:spPr>
          <a:xfrm>
            <a:off x="6127750" y="2141855"/>
            <a:ext cx="617220" cy="213995"/>
          </a:xfrm>
          <a:prstGeom prst="rect">
            <a:avLst/>
          </a:prstGeom>
          <a:noFill/>
        </p:spPr>
        <p:txBody>
          <a:bodyPr wrap="square" rtlCol="0">
            <a:spAutoFit/>
          </a:bodyPr>
          <a:lstStyle/>
          <a:p>
            <a:r>
              <a:rPr lang="zh-CN" altLang="en-US" sz="800">
                <a:solidFill>
                  <a:srgbClr val="FFFFFF"/>
                </a:solidFill>
                <a:latin typeface="微软雅黑" panose="020B0503020204020204" charset="-122"/>
                <a:ea typeface="微软雅黑" panose="020B0503020204020204" charset="-122"/>
                <a:sym typeface="+mn-ea"/>
              </a:rPr>
              <a:t>Products</a:t>
            </a:r>
          </a:p>
        </p:txBody>
      </p:sp>
      <p:sp>
        <p:nvSpPr>
          <p:cNvPr id="41" name="文本框 40"/>
          <p:cNvSpPr txBox="1"/>
          <p:nvPr/>
        </p:nvSpPr>
        <p:spPr>
          <a:xfrm>
            <a:off x="8165465" y="1885315"/>
            <a:ext cx="367030" cy="1317625"/>
          </a:xfrm>
          <a:prstGeom prst="rect">
            <a:avLst/>
          </a:prstGeom>
          <a:noFill/>
        </p:spPr>
        <p:txBody>
          <a:bodyPr vert="eaVert" wrap="square" rtlCol="0">
            <a:spAutoFit/>
          </a:bodyPr>
          <a:lstStyle/>
          <a:p>
            <a:r>
              <a:rPr lang="zh-CN" altLang="en-US" sz="1200">
                <a:latin typeface="微软雅黑" panose="020B0503020204020204" charset="-122"/>
                <a:ea typeface="微软雅黑" panose="020B0503020204020204" charset="-122"/>
              </a:rPr>
              <a:t>NET Framework</a:t>
            </a:r>
          </a:p>
        </p:txBody>
      </p:sp>
      <p:cxnSp>
        <p:nvCxnSpPr>
          <p:cNvPr id="4" name="直接连接符 3"/>
          <p:cNvCxnSpPr/>
          <p:nvPr/>
        </p:nvCxnSpPr>
        <p:spPr>
          <a:xfrm>
            <a:off x="901065" y="1181735"/>
            <a:ext cx="7088505"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901065" y="1596390"/>
            <a:ext cx="7088505"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901065" y="2491105"/>
            <a:ext cx="7088505"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901065" y="2893060"/>
            <a:ext cx="7088505"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901065" y="3327400"/>
            <a:ext cx="7088505"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901065" y="3735705"/>
            <a:ext cx="7088505"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901065" y="4227830"/>
            <a:ext cx="7088505"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2209165" y="728345"/>
            <a:ext cx="0" cy="393319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906780" y="728345"/>
            <a:ext cx="0" cy="393319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901065" y="721995"/>
            <a:ext cx="7088505"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901065" y="4681220"/>
            <a:ext cx="7088505"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圆角 23"/>
          <p:cNvSpPr/>
          <p:nvPr/>
        </p:nvSpPr>
        <p:spPr>
          <a:xfrm>
            <a:off x="1187450" y="3724275"/>
            <a:ext cx="1281430" cy="798830"/>
          </a:xfrm>
          <a:prstGeom prst="roundRect">
            <a:avLst>
              <a:gd name="adj" fmla="val 4105"/>
            </a:avLst>
          </a:prstGeom>
          <a:solidFill>
            <a:srgbClr val="8EB4E3"/>
          </a:solidFill>
          <a:ln w="12700">
            <a:noFill/>
          </a:ln>
        </p:spPr>
        <p:style>
          <a:lnRef idx="2">
            <a:schemeClr val="dk1"/>
          </a:lnRef>
          <a:fillRef idx="1">
            <a:schemeClr val="lt1"/>
          </a:fillRef>
          <a:effectRef idx="0">
            <a:schemeClr val="dk1"/>
          </a:effectRef>
          <a:fontRef idx="minor">
            <a:schemeClr val="dk1"/>
          </a:fontRef>
        </p:style>
        <p:txBody>
          <a:bodyPr vert="horz" rtlCol="0" anchor="t"/>
          <a:lstStyle/>
          <a:p>
            <a:endParaRPr lang="zh-CN" altLang="en-US" sz="800" dirty="0">
              <a:solidFill>
                <a:schemeClr val="tx1"/>
              </a:solidFill>
              <a:latin typeface="微软雅黑" panose="020B0503020204020204" charset="-122"/>
              <a:ea typeface="微软雅黑" panose="020B0503020204020204" charset="-122"/>
              <a:cs typeface="Times New Roman" panose="02020603050405020304" pitchFamily="18" charset="0"/>
            </a:endParaRPr>
          </a:p>
        </p:txBody>
      </p:sp>
      <p:sp>
        <p:nvSpPr>
          <p:cNvPr id="28" name="矩形: 圆角 23"/>
          <p:cNvSpPr/>
          <p:nvPr/>
        </p:nvSpPr>
        <p:spPr>
          <a:xfrm>
            <a:off x="3804920" y="3724275"/>
            <a:ext cx="1281430" cy="798830"/>
          </a:xfrm>
          <a:prstGeom prst="roundRect">
            <a:avLst>
              <a:gd name="adj" fmla="val 4105"/>
            </a:avLst>
          </a:prstGeom>
          <a:solidFill>
            <a:srgbClr val="8EB4E3"/>
          </a:solidFill>
          <a:ln w="12700">
            <a:noFill/>
          </a:ln>
        </p:spPr>
        <p:style>
          <a:lnRef idx="2">
            <a:schemeClr val="dk1"/>
          </a:lnRef>
          <a:fillRef idx="1">
            <a:schemeClr val="lt1"/>
          </a:fillRef>
          <a:effectRef idx="0">
            <a:schemeClr val="dk1"/>
          </a:effectRef>
          <a:fontRef idx="minor">
            <a:schemeClr val="dk1"/>
          </a:fontRef>
        </p:style>
        <p:txBody>
          <a:bodyPr vert="horz" rtlCol="0" anchor="t"/>
          <a:lstStyle/>
          <a:p>
            <a:endParaRPr lang="zh-CN" altLang="en-US" sz="800" dirty="0">
              <a:solidFill>
                <a:schemeClr val="tx1"/>
              </a:solidFill>
              <a:latin typeface="微软雅黑" panose="020B0503020204020204" charset="-122"/>
              <a:ea typeface="微软雅黑" panose="020B0503020204020204" charset="-122"/>
              <a:cs typeface="Times New Roman" panose="02020603050405020304" pitchFamily="18" charset="0"/>
            </a:endParaRPr>
          </a:p>
        </p:txBody>
      </p:sp>
      <p:sp>
        <p:nvSpPr>
          <p:cNvPr id="31" name="矩形: 圆角 23"/>
          <p:cNvSpPr/>
          <p:nvPr/>
        </p:nvSpPr>
        <p:spPr>
          <a:xfrm>
            <a:off x="6137275" y="3724275"/>
            <a:ext cx="1281430" cy="798830"/>
          </a:xfrm>
          <a:prstGeom prst="roundRect">
            <a:avLst>
              <a:gd name="adj" fmla="val 4105"/>
            </a:avLst>
          </a:prstGeom>
          <a:solidFill>
            <a:srgbClr val="8EB4E3"/>
          </a:solidFill>
          <a:ln w="12700">
            <a:noFill/>
          </a:ln>
        </p:spPr>
        <p:style>
          <a:lnRef idx="2">
            <a:schemeClr val="dk1"/>
          </a:lnRef>
          <a:fillRef idx="1">
            <a:schemeClr val="lt1"/>
          </a:fillRef>
          <a:effectRef idx="0">
            <a:schemeClr val="dk1"/>
          </a:effectRef>
          <a:fontRef idx="minor">
            <a:schemeClr val="dk1"/>
          </a:fontRef>
        </p:style>
        <p:txBody>
          <a:bodyPr vert="horz" rtlCol="0" anchor="t"/>
          <a:lstStyle/>
          <a:p>
            <a:endParaRPr lang="zh-CN" altLang="en-US" sz="800" dirty="0">
              <a:solidFill>
                <a:schemeClr val="tx1"/>
              </a:solidFill>
              <a:latin typeface="微软雅黑" panose="020B0503020204020204" charset="-122"/>
              <a:ea typeface="微软雅黑" panose="020B0503020204020204" charset="-122"/>
              <a:cs typeface="Times New Roman" panose="02020603050405020304" pitchFamily="18" charset="0"/>
            </a:endParaRPr>
          </a:p>
        </p:txBody>
      </p:sp>
      <p:sp>
        <p:nvSpPr>
          <p:cNvPr id="65" name="矩形 64"/>
          <p:cNvSpPr/>
          <p:nvPr/>
        </p:nvSpPr>
        <p:spPr>
          <a:xfrm>
            <a:off x="328295" y="3531870"/>
            <a:ext cx="8484870" cy="1127760"/>
          </a:xfrm>
          <a:prstGeom prst="rect">
            <a:avLst/>
          </a:prstGeom>
          <a:noFill/>
          <a:ln w="9525">
            <a:prstDash val="dash"/>
          </a:ln>
          <a:extLst>
            <a:ext uri="{909E8E84-426E-40DD-AFC4-6F175D3DCCD1}">
              <a14:hiddenFill xmlns:a14="http://schemas.microsoft.com/office/drawing/2010/main" xmlns="">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9"/>
          <p:cNvSpPr txBox="1"/>
          <p:nvPr/>
        </p:nvSpPr>
        <p:spPr>
          <a:xfrm>
            <a:off x="631190" y="154940"/>
            <a:ext cx="1477645" cy="258445"/>
          </a:xfrm>
          <a:prstGeom prst="rect">
            <a:avLst/>
          </a:prstGeom>
          <a:noFill/>
        </p:spPr>
        <p:txBody>
          <a:bodyPr wrap="square" lIns="51418" tIns="25709" rIns="51418" bIns="25709" rtlCol="0">
            <a:spAutoFit/>
          </a:bodyPr>
          <a:lstStyle/>
          <a:p>
            <a:pPr marL="0" lvl="1"/>
            <a:r>
              <a:rPr lang="zh-CN" altLang="en-US" b="1" dirty="0">
                <a:solidFill>
                  <a:schemeClr val="bg1">
                    <a:lumMod val="50000"/>
                  </a:schemeClr>
                </a:solidFill>
                <a:latin typeface="微软雅黑" panose="020B0503020204020204" charset="-122"/>
                <a:ea typeface="微软雅黑" panose="020B0503020204020204" charset="-122"/>
              </a:rPr>
              <a:t>软件架构</a:t>
            </a:r>
          </a:p>
        </p:txBody>
      </p:sp>
      <p:sp>
        <p:nvSpPr>
          <p:cNvPr id="180" name="矩形 179"/>
          <p:cNvSpPr/>
          <p:nvPr/>
        </p:nvSpPr>
        <p:spPr>
          <a:xfrm>
            <a:off x="451" y="3053"/>
            <a:ext cx="738534" cy="437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latin typeface="微软雅黑" panose="020B0503020204020204" charset="-122"/>
              <a:ea typeface="微软雅黑" panose="020B0503020204020204" charset="-122"/>
            </a:endParaRPr>
          </a:p>
        </p:txBody>
      </p:sp>
      <p:grpSp>
        <p:nvGrpSpPr>
          <p:cNvPr id="181" name="组合 180"/>
          <p:cNvGrpSpPr/>
          <p:nvPr/>
        </p:nvGrpSpPr>
        <p:grpSpPr>
          <a:xfrm>
            <a:off x="145104" y="3053"/>
            <a:ext cx="431914" cy="627339"/>
            <a:chOff x="841003" y="360040"/>
            <a:chExt cx="504056" cy="836712"/>
          </a:xfrm>
          <a:solidFill>
            <a:srgbClr val="2F5EB0"/>
          </a:solidFill>
        </p:grpSpPr>
        <p:sp>
          <p:nvSpPr>
            <p:cNvPr id="182" name="矩形 181"/>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latin typeface="微软雅黑" panose="020B0503020204020204" charset="-122"/>
                <a:ea typeface="微软雅黑" panose="020B0503020204020204" charset="-122"/>
              </a:endParaRPr>
            </a:p>
          </p:txBody>
        </p:sp>
        <p:sp>
          <p:nvSpPr>
            <p:cNvPr id="183" name="等腰三角形 182"/>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latin typeface="微软雅黑" panose="020B0503020204020204" charset="-122"/>
                <a:ea typeface="微软雅黑" panose="020B0503020204020204" charset="-122"/>
              </a:endParaRPr>
            </a:p>
          </p:txBody>
        </p:sp>
      </p:grpSp>
      <p:sp>
        <p:nvSpPr>
          <p:cNvPr id="184" name="KSO_Shape"/>
          <p:cNvSpPr/>
          <p:nvPr/>
        </p:nvSpPr>
        <p:spPr bwMode="auto">
          <a:xfrm>
            <a:off x="201359" y="161925"/>
            <a:ext cx="319405" cy="25273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010">
              <a:solidFill>
                <a:srgbClr val="1C666E"/>
              </a:solidFill>
              <a:latin typeface="微软雅黑" panose="020B0503020204020204" charset="-122"/>
              <a:ea typeface="微软雅黑" panose="020B0503020204020204" charset="-122"/>
            </a:endParaRPr>
          </a:p>
        </p:txBody>
      </p:sp>
      <p:sp>
        <p:nvSpPr>
          <p:cNvPr id="12" name="矩形: 圆角 23"/>
          <p:cNvSpPr/>
          <p:nvPr/>
        </p:nvSpPr>
        <p:spPr>
          <a:xfrm>
            <a:off x="2394903" y="1029335"/>
            <a:ext cx="1283335" cy="1426210"/>
          </a:xfrm>
          <a:prstGeom prst="roundRect">
            <a:avLst>
              <a:gd name="adj" fmla="val 4105"/>
            </a:avLst>
          </a:prstGeom>
          <a:solidFill>
            <a:srgbClr val="8EB4E3"/>
          </a:solidFill>
          <a:ln w="12700">
            <a:noFill/>
          </a:ln>
        </p:spPr>
        <p:style>
          <a:lnRef idx="2">
            <a:schemeClr val="dk1"/>
          </a:lnRef>
          <a:fillRef idx="1">
            <a:schemeClr val="lt1"/>
          </a:fillRef>
          <a:effectRef idx="0">
            <a:schemeClr val="dk1"/>
          </a:effectRef>
          <a:fontRef idx="minor">
            <a:schemeClr val="dk1"/>
          </a:fontRef>
        </p:style>
        <p:txBody>
          <a:bodyPr vert="horz" rtlCol="0" anchor="t"/>
          <a:lstStyle/>
          <a:p>
            <a:endParaRPr lang="zh-CN" altLang="en-US" sz="800" dirty="0">
              <a:solidFill>
                <a:schemeClr val="tx1"/>
              </a:solidFill>
              <a:latin typeface="微软雅黑" panose="020B0503020204020204" charset="-122"/>
              <a:ea typeface="微软雅黑" panose="020B0503020204020204" charset="-122"/>
              <a:cs typeface="Times New Roman" panose="02020603050405020304" pitchFamily="18" charset="0"/>
            </a:endParaRPr>
          </a:p>
        </p:txBody>
      </p:sp>
      <p:sp>
        <p:nvSpPr>
          <p:cNvPr id="3" name="文本框 2"/>
          <p:cNvSpPr txBox="1"/>
          <p:nvPr/>
        </p:nvSpPr>
        <p:spPr>
          <a:xfrm>
            <a:off x="2664460" y="1475740"/>
            <a:ext cx="744220" cy="213995"/>
          </a:xfrm>
          <a:prstGeom prst="rect">
            <a:avLst/>
          </a:prstGeom>
          <a:noFill/>
        </p:spPr>
        <p:txBody>
          <a:bodyPr wrap="square" rtlCol="0">
            <a:spAutoFit/>
          </a:bodyPr>
          <a:lstStyle/>
          <a:p>
            <a:pPr algn="ctr"/>
            <a:r>
              <a:rPr lang="en-US" altLang="zh-CN" sz="8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API</a:t>
            </a:r>
            <a:r>
              <a:rPr lang="zh-CN" altLang="en-US" sz="8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接口</a:t>
            </a:r>
          </a:p>
        </p:txBody>
      </p:sp>
      <p:sp>
        <p:nvSpPr>
          <p:cNvPr id="5" name="矩形: 圆角 88"/>
          <p:cNvSpPr/>
          <p:nvPr/>
        </p:nvSpPr>
        <p:spPr>
          <a:xfrm>
            <a:off x="2471420" y="1159510"/>
            <a:ext cx="1130300" cy="305435"/>
          </a:xfrm>
          <a:prstGeom prst="roundRect">
            <a:avLst/>
          </a:prstGeom>
          <a:solidFill>
            <a:srgbClr val="254B8B"/>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sz="800" dirty="0">
                <a:solidFill>
                  <a:srgbClr val="FFFFFF"/>
                </a:solidFill>
                <a:latin typeface="微软雅黑" panose="020B0503020204020204" charset="-122"/>
                <a:ea typeface="微软雅黑" panose="020B0503020204020204" charset="-122"/>
                <a:cs typeface="Times New Roman" panose="02020603050405020304" pitchFamily="18" charset="0"/>
              </a:rPr>
              <a:t>Web API</a:t>
            </a:r>
          </a:p>
        </p:txBody>
      </p:sp>
      <p:sp>
        <p:nvSpPr>
          <p:cNvPr id="6" name="文本框 5"/>
          <p:cNvSpPr txBox="1"/>
          <p:nvPr/>
        </p:nvSpPr>
        <p:spPr>
          <a:xfrm>
            <a:off x="2664460" y="2208530"/>
            <a:ext cx="744220" cy="213995"/>
          </a:xfrm>
          <a:prstGeom prst="rect">
            <a:avLst/>
          </a:prstGeom>
          <a:noFill/>
        </p:spPr>
        <p:txBody>
          <a:bodyPr wrap="square" rtlCol="0">
            <a:spAutoFit/>
          </a:bodyPr>
          <a:lstStyle/>
          <a:p>
            <a:pPr algn="ctr"/>
            <a:r>
              <a:rPr lang="en-US" altLang="zh-CN" sz="8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APls</a:t>
            </a:r>
            <a:r>
              <a:rPr lang="zh-CN" altLang="zh-CN" sz="8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编译器</a:t>
            </a:r>
          </a:p>
        </p:txBody>
      </p:sp>
      <p:sp>
        <p:nvSpPr>
          <p:cNvPr id="7" name="矩形: 圆角 88"/>
          <p:cNvSpPr/>
          <p:nvPr/>
        </p:nvSpPr>
        <p:spPr>
          <a:xfrm>
            <a:off x="2471420" y="1820545"/>
            <a:ext cx="1130300" cy="307975"/>
          </a:xfrm>
          <a:prstGeom prst="roundRect">
            <a:avLst/>
          </a:prstGeom>
          <a:solidFill>
            <a:srgbClr val="254B8B"/>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sz="800" dirty="0">
                <a:solidFill>
                  <a:srgbClr val="FFFFFF"/>
                </a:solidFill>
                <a:latin typeface="微软雅黑" panose="020B0503020204020204" charset="-122"/>
                <a:ea typeface="微软雅黑" panose="020B0503020204020204" charset="-122"/>
                <a:cs typeface="Times New Roman" panose="02020603050405020304" pitchFamily="18" charset="0"/>
              </a:rPr>
              <a:t>APIs</a:t>
            </a:r>
            <a:r>
              <a:rPr lang="en-US" sz="800" dirty="0">
                <a:solidFill>
                  <a:srgbClr val="FFFFFF"/>
                </a:solidFill>
                <a:latin typeface="微软雅黑" panose="020B0503020204020204" charset="-122"/>
                <a:ea typeface="微软雅黑" panose="020B0503020204020204" charset="-122"/>
                <a:cs typeface="Times New Roman" panose="02020603050405020304" pitchFamily="18" charset="0"/>
              </a:rPr>
              <a:t>  </a:t>
            </a:r>
            <a:r>
              <a:rPr sz="800" dirty="0">
                <a:solidFill>
                  <a:srgbClr val="FFFFFF"/>
                </a:solidFill>
                <a:latin typeface="微软雅黑" panose="020B0503020204020204" charset="-122"/>
                <a:ea typeface="微软雅黑" panose="020B0503020204020204" charset="-122"/>
                <a:cs typeface="Times New Roman" panose="02020603050405020304" pitchFamily="18" charset="0"/>
              </a:rPr>
              <a:t>Compiler</a:t>
            </a:r>
          </a:p>
        </p:txBody>
      </p:sp>
      <p:sp>
        <p:nvSpPr>
          <p:cNvPr id="10" name="矩形: 圆角 23"/>
          <p:cNvSpPr/>
          <p:nvPr/>
        </p:nvSpPr>
        <p:spPr>
          <a:xfrm>
            <a:off x="3775710" y="1029970"/>
            <a:ext cx="1132840" cy="1425575"/>
          </a:xfrm>
          <a:prstGeom prst="roundRect">
            <a:avLst>
              <a:gd name="adj" fmla="val 4105"/>
            </a:avLst>
          </a:prstGeom>
          <a:solidFill>
            <a:srgbClr val="8EB4E3"/>
          </a:solidFill>
          <a:ln w="12700">
            <a:noFill/>
          </a:ln>
        </p:spPr>
        <p:style>
          <a:lnRef idx="2">
            <a:schemeClr val="dk1"/>
          </a:lnRef>
          <a:fillRef idx="1">
            <a:schemeClr val="lt1"/>
          </a:fillRef>
          <a:effectRef idx="0">
            <a:schemeClr val="dk1"/>
          </a:effectRef>
          <a:fontRef idx="minor">
            <a:schemeClr val="dk1"/>
          </a:fontRef>
        </p:style>
        <p:txBody>
          <a:bodyPr vert="horz" rtlCol="0" anchor="t"/>
          <a:lstStyle/>
          <a:p>
            <a:endParaRPr lang="zh-CN" altLang="en-US" sz="800" dirty="0">
              <a:solidFill>
                <a:schemeClr val="tx1"/>
              </a:solidFill>
              <a:latin typeface="微软雅黑" panose="020B0503020204020204" charset="-122"/>
              <a:ea typeface="微软雅黑" panose="020B0503020204020204" charset="-122"/>
              <a:cs typeface="Times New Roman" panose="02020603050405020304" pitchFamily="18" charset="0"/>
            </a:endParaRPr>
          </a:p>
        </p:txBody>
      </p:sp>
      <p:sp>
        <p:nvSpPr>
          <p:cNvPr id="11" name="文本框 10"/>
          <p:cNvSpPr txBox="1"/>
          <p:nvPr/>
        </p:nvSpPr>
        <p:spPr>
          <a:xfrm>
            <a:off x="3881755" y="1565910"/>
            <a:ext cx="899160" cy="213995"/>
          </a:xfrm>
          <a:prstGeom prst="rect">
            <a:avLst/>
          </a:prstGeom>
          <a:noFill/>
        </p:spPr>
        <p:txBody>
          <a:bodyPr wrap="square" rtlCol="0">
            <a:spAutoFit/>
          </a:bodyPr>
          <a:lstStyle/>
          <a:p>
            <a:pPr algn="ctr"/>
            <a:r>
              <a:rPr sz="8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Nginx</a:t>
            </a:r>
            <a:r>
              <a:rPr lang="zh-CN" sz="8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负载均衡</a:t>
            </a:r>
          </a:p>
        </p:txBody>
      </p:sp>
      <p:sp>
        <p:nvSpPr>
          <p:cNvPr id="13" name="矩形: 圆角 88"/>
          <p:cNvSpPr/>
          <p:nvPr/>
        </p:nvSpPr>
        <p:spPr>
          <a:xfrm>
            <a:off x="3860800" y="1158875"/>
            <a:ext cx="962660" cy="306070"/>
          </a:xfrm>
          <a:prstGeom prst="roundRect">
            <a:avLst/>
          </a:prstGeom>
          <a:solidFill>
            <a:srgbClr val="254B8B"/>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sz="800" dirty="0">
                <a:solidFill>
                  <a:srgbClr val="FFFFFF"/>
                </a:solidFill>
                <a:latin typeface="微软雅黑" panose="020B0503020204020204" charset="-122"/>
                <a:ea typeface="微软雅黑" panose="020B0503020204020204" charset="-122"/>
                <a:cs typeface="Times New Roman" panose="02020603050405020304" pitchFamily="18" charset="0"/>
              </a:rPr>
              <a:t>Nginx</a:t>
            </a:r>
          </a:p>
        </p:txBody>
      </p:sp>
      <p:sp>
        <p:nvSpPr>
          <p:cNvPr id="14" name="矩形: 圆角 23"/>
          <p:cNvSpPr/>
          <p:nvPr/>
        </p:nvSpPr>
        <p:spPr>
          <a:xfrm>
            <a:off x="5628005" y="1029335"/>
            <a:ext cx="1373505" cy="1068070"/>
          </a:xfrm>
          <a:prstGeom prst="roundRect">
            <a:avLst>
              <a:gd name="adj" fmla="val 4105"/>
            </a:avLst>
          </a:prstGeom>
          <a:solidFill>
            <a:srgbClr val="8EB4E3"/>
          </a:solidFill>
          <a:ln w="12700">
            <a:noFill/>
          </a:ln>
        </p:spPr>
        <p:style>
          <a:lnRef idx="2">
            <a:schemeClr val="dk1"/>
          </a:lnRef>
          <a:fillRef idx="1">
            <a:schemeClr val="lt1"/>
          </a:fillRef>
          <a:effectRef idx="0">
            <a:schemeClr val="dk1"/>
          </a:effectRef>
          <a:fontRef idx="minor">
            <a:schemeClr val="dk1"/>
          </a:fontRef>
        </p:style>
        <p:txBody>
          <a:bodyPr vert="horz" rtlCol="0" anchor="t"/>
          <a:lstStyle/>
          <a:p>
            <a:endParaRPr lang="zh-CN" altLang="en-US" sz="800" dirty="0">
              <a:solidFill>
                <a:schemeClr val="tx1"/>
              </a:solidFill>
              <a:latin typeface="微软雅黑" panose="020B0503020204020204" charset="-122"/>
              <a:ea typeface="微软雅黑" panose="020B0503020204020204" charset="-122"/>
              <a:cs typeface="Times New Roman" panose="02020603050405020304" pitchFamily="18" charset="0"/>
            </a:endParaRPr>
          </a:p>
        </p:txBody>
      </p:sp>
      <p:sp>
        <p:nvSpPr>
          <p:cNvPr id="15" name="文本框 14"/>
          <p:cNvSpPr txBox="1"/>
          <p:nvPr/>
        </p:nvSpPr>
        <p:spPr>
          <a:xfrm>
            <a:off x="5865178" y="1173480"/>
            <a:ext cx="899160" cy="213995"/>
          </a:xfrm>
          <a:prstGeom prst="rect">
            <a:avLst/>
          </a:prstGeom>
          <a:noFill/>
        </p:spPr>
        <p:txBody>
          <a:bodyPr wrap="square" rtlCol="0">
            <a:spAutoFit/>
          </a:bodyPr>
          <a:lstStyle/>
          <a:p>
            <a:pPr algn="ctr"/>
            <a:r>
              <a:rPr lang="zh-CN" sz="800">
                <a:solidFill>
                  <a:schemeClr val="tx1">
                    <a:lumMod val="85000"/>
                    <a:lumOff val="15000"/>
                  </a:schemeClr>
                </a:solidFill>
                <a:latin typeface="微软雅黑" panose="020B0503020204020204" charset="-122"/>
                <a:ea typeface="微软雅黑" panose="020B0503020204020204" charset="-122"/>
                <a:sym typeface="+mn-ea"/>
              </a:rPr>
              <a:t>数据库缓存区</a:t>
            </a:r>
          </a:p>
        </p:txBody>
      </p:sp>
      <p:sp>
        <p:nvSpPr>
          <p:cNvPr id="16" name="矩形: 圆角 88"/>
          <p:cNvSpPr/>
          <p:nvPr/>
        </p:nvSpPr>
        <p:spPr>
          <a:xfrm>
            <a:off x="5715000" y="1474470"/>
            <a:ext cx="1199515" cy="305435"/>
          </a:xfrm>
          <a:prstGeom prst="roundRect">
            <a:avLst/>
          </a:prstGeom>
          <a:solidFill>
            <a:srgbClr val="254B8B"/>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sz="800" dirty="0">
                <a:solidFill>
                  <a:srgbClr val="FFFFFF"/>
                </a:solidFill>
                <a:latin typeface="微软雅黑" panose="020B0503020204020204" charset="-122"/>
                <a:ea typeface="微软雅黑" panose="020B0503020204020204" charset="-122"/>
                <a:cs typeface="Times New Roman" panose="02020603050405020304" pitchFamily="18" charset="0"/>
              </a:rPr>
              <a:t>Database</a:t>
            </a:r>
            <a:r>
              <a:rPr lang="en-US" sz="800" dirty="0">
                <a:solidFill>
                  <a:srgbClr val="FFFFFF"/>
                </a:solidFill>
                <a:latin typeface="微软雅黑" panose="020B0503020204020204" charset="-122"/>
                <a:ea typeface="微软雅黑" panose="020B0503020204020204" charset="-122"/>
                <a:cs typeface="Times New Roman" panose="02020603050405020304" pitchFamily="18" charset="0"/>
              </a:rPr>
              <a:t>   </a:t>
            </a:r>
            <a:r>
              <a:rPr sz="800" dirty="0">
                <a:solidFill>
                  <a:srgbClr val="FFFFFF"/>
                </a:solidFill>
                <a:latin typeface="微软雅黑" panose="020B0503020204020204" charset="-122"/>
                <a:ea typeface="微软雅黑" panose="020B0503020204020204" charset="-122"/>
                <a:cs typeface="Times New Roman" panose="02020603050405020304" pitchFamily="18" charset="0"/>
              </a:rPr>
              <a:t>Cache</a:t>
            </a:r>
          </a:p>
        </p:txBody>
      </p:sp>
      <p:sp>
        <p:nvSpPr>
          <p:cNvPr id="17" name="矩形: 圆角 23"/>
          <p:cNvSpPr/>
          <p:nvPr/>
        </p:nvSpPr>
        <p:spPr>
          <a:xfrm>
            <a:off x="562928" y="1029335"/>
            <a:ext cx="1281430" cy="787400"/>
          </a:xfrm>
          <a:prstGeom prst="roundRect">
            <a:avLst>
              <a:gd name="adj" fmla="val 4105"/>
            </a:avLst>
          </a:prstGeom>
          <a:solidFill>
            <a:srgbClr val="8EB4E3"/>
          </a:solidFill>
          <a:ln w="12700">
            <a:noFill/>
          </a:ln>
        </p:spPr>
        <p:style>
          <a:lnRef idx="2">
            <a:schemeClr val="dk1"/>
          </a:lnRef>
          <a:fillRef idx="1">
            <a:schemeClr val="lt1"/>
          </a:fillRef>
          <a:effectRef idx="0">
            <a:schemeClr val="dk1"/>
          </a:effectRef>
          <a:fontRef idx="minor">
            <a:schemeClr val="dk1"/>
          </a:fontRef>
        </p:style>
        <p:txBody>
          <a:bodyPr vert="horz" rtlCol="0" anchor="t"/>
          <a:lstStyle/>
          <a:p>
            <a:endParaRPr lang="zh-CN" altLang="en-US" sz="800" dirty="0">
              <a:solidFill>
                <a:schemeClr val="tx1"/>
              </a:solidFill>
              <a:latin typeface="微软雅黑" panose="020B0503020204020204" charset="-122"/>
              <a:ea typeface="微软雅黑" panose="020B0503020204020204" charset="-122"/>
              <a:cs typeface="Times New Roman" panose="02020603050405020304" pitchFamily="18" charset="0"/>
            </a:endParaRPr>
          </a:p>
        </p:txBody>
      </p:sp>
      <p:sp>
        <p:nvSpPr>
          <p:cNvPr id="8" name="文本框 7"/>
          <p:cNvSpPr txBox="1"/>
          <p:nvPr/>
        </p:nvSpPr>
        <p:spPr>
          <a:xfrm>
            <a:off x="831533" y="1040765"/>
            <a:ext cx="744220" cy="213995"/>
          </a:xfrm>
          <a:prstGeom prst="rect">
            <a:avLst/>
          </a:prstGeom>
          <a:noFill/>
        </p:spPr>
        <p:txBody>
          <a:bodyPr wrap="square" rtlCol="0">
            <a:spAutoFit/>
          </a:bodyPr>
          <a:lstStyle/>
          <a:p>
            <a:pPr algn="ctr"/>
            <a:r>
              <a:rPr lang="zh-CN" altLang="en-US" sz="800">
                <a:solidFill>
                  <a:schemeClr val="tx1">
                    <a:lumMod val="85000"/>
                    <a:lumOff val="15000"/>
                  </a:schemeClr>
                </a:solidFill>
                <a:latin typeface="微软雅黑" panose="020B0503020204020204" charset="-122"/>
                <a:ea typeface="微软雅黑" panose="020B0503020204020204" charset="-122"/>
                <a:sym typeface="+mn-ea"/>
              </a:rPr>
              <a:t>页面缓存区</a:t>
            </a:r>
          </a:p>
        </p:txBody>
      </p:sp>
      <p:sp>
        <p:nvSpPr>
          <p:cNvPr id="34" name="矩形: 圆角 88"/>
          <p:cNvSpPr/>
          <p:nvPr/>
        </p:nvSpPr>
        <p:spPr>
          <a:xfrm>
            <a:off x="635000" y="1277620"/>
            <a:ext cx="1137285" cy="304800"/>
          </a:xfrm>
          <a:prstGeom prst="roundRect">
            <a:avLst/>
          </a:prstGeom>
          <a:solidFill>
            <a:srgbClr val="254B8B"/>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800" dirty="0">
                <a:solidFill>
                  <a:srgbClr val="FFFFFF"/>
                </a:solidFill>
                <a:latin typeface="微软雅黑" panose="020B0503020204020204" charset="-122"/>
                <a:ea typeface="微软雅黑" panose="020B0503020204020204" charset="-122"/>
                <a:cs typeface="Times New Roman" panose="02020603050405020304" pitchFamily="18" charset="0"/>
              </a:rPr>
              <a:t>Web</a:t>
            </a:r>
            <a:r>
              <a:rPr lang="en-US" altLang="zh-CN" sz="800" dirty="0">
                <a:solidFill>
                  <a:srgbClr val="FFFFFF"/>
                </a:solidFill>
                <a:latin typeface="微软雅黑" panose="020B0503020204020204" charset="-122"/>
                <a:ea typeface="微软雅黑" panose="020B0503020204020204" charset="-122"/>
                <a:cs typeface="Times New Roman" panose="02020603050405020304" pitchFamily="18" charset="0"/>
              </a:rPr>
              <a:t>  </a:t>
            </a:r>
            <a:r>
              <a:rPr lang="zh-CN" altLang="en-US" sz="800" dirty="0">
                <a:solidFill>
                  <a:srgbClr val="FFFFFF"/>
                </a:solidFill>
                <a:latin typeface="微软雅黑" panose="020B0503020204020204" charset="-122"/>
                <a:ea typeface="微软雅黑" panose="020B0503020204020204" charset="-122"/>
                <a:cs typeface="Times New Roman" panose="02020603050405020304" pitchFamily="18" charset="0"/>
              </a:rPr>
              <a:t>Cache</a:t>
            </a:r>
          </a:p>
        </p:txBody>
      </p:sp>
      <p:sp>
        <p:nvSpPr>
          <p:cNvPr id="26" name="文本框 25"/>
          <p:cNvSpPr txBox="1"/>
          <p:nvPr/>
        </p:nvSpPr>
        <p:spPr>
          <a:xfrm>
            <a:off x="1432560" y="3775075"/>
            <a:ext cx="744220" cy="213995"/>
          </a:xfrm>
          <a:prstGeom prst="rect">
            <a:avLst/>
          </a:prstGeom>
          <a:noFill/>
        </p:spPr>
        <p:txBody>
          <a:bodyPr wrap="square" rtlCol="0">
            <a:spAutoFit/>
          </a:bodyPr>
          <a:lstStyle/>
          <a:p>
            <a:pPr algn="ctr"/>
            <a:r>
              <a:rPr lang="zh-CN" altLang="en-US" sz="800">
                <a:solidFill>
                  <a:schemeClr val="tx1">
                    <a:lumMod val="85000"/>
                    <a:lumOff val="15000"/>
                  </a:schemeClr>
                </a:solidFill>
                <a:latin typeface="微软雅黑" panose="020B0503020204020204" charset="-122"/>
                <a:ea typeface="微软雅黑" panose="020B0503020204020204" charset="-122"/>
                <a:sym typeface="+mn-ea"/>
              </a:rPr>
              <a:t>管理云平台</a:t>
            </a:r>
          </a:p>
        </p:txBody>
      </p:sp>
      <p:sp>
        <p:nvSpPr>
          <p:cNvPr id="27" name="矩形: 圆角 88"/>
          <p:cNvSpPr/>
          <p:nvPr/>
        </p:nvSpPr>
        <p:spPr>
          <a:xfrm>
            <a:off x="1280160" y="4040505"/>
            <a:ext cx="1137285" cy="304800"/>
          </a:xfrm>
          <a:prstGeom prst="roundRect">
            <a:avLst/>
          </a:prstGeom>
          <a:solidFill>
            <a:srgbClr val="254B8B"/>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800" dirty="0">
                <a:solidFill>
                  <a:srgbClr val="FFFFFF"/>
                </a:solidFill>
                <a:latin typeface="微软雅黑" panose="020B0503020204020204" charset="-122"/>
                <a:ea typeface="微软雅黑" panose="020B0503020204020204" charset="-122"/>
                <a:cs typeface="Times New Roman" panose="02020603050405020304" pitchFamily="18" charset="0"/>
              </a:rPr>
              <a:t>Web</a:t>
            </a:r>
            <a:r>
              <a:rPr lang="en-US" altLang="zh-CN" sz="800" dirty="0">
                <a:solidFill>
                  <a:srgbClr val="FFFFFF"/>
                </a:solidFill>
                <a:latin typeface="微软雅黑" panose="020B0503020204020204" charset="-122"/>
                <a:ea typeface="微软雅黑" panose="020B0503020204020204" charset="-122"/>
                <a:cs typeface="Times New Roman" panose="02020603050405020304" pitchFamily="18" charset="0"/>
              </a:rPr>
              <a:t>  </a:t>
            </a:r>
            <a:r>
              <a:rPr lang="zh-CN" altLang="en-US" sz="800" dirty="0">
                <a:solidFill>
                  <a:srgbClr val="FFFFFF"/>
                </a:solidFill>
                <a:latin typeface="微软雅黑" panose="020B0503020204020204" charset="-122"/>
                <a:ea typeface="微软雅黑" panose="020B0503020204020204" charset="-122"/>
                <a:cs typeface="Times New Roman" panose="02020603050405020304" pitchFamily="18" charset="0"/>
              </a:rPr>
              <a:t>Cache</a:t>
            </a:r>
          </a:p>
        </p:txBody>
      </p:sp>
      <p:sp>
        <p:nvSpPr>
          <p:cNvPr id="29" name="文本框 28"/>
          <p:cNvSpPr txBox="1"/>
          <p:nvPr/>
        </p:nvSpPr>
        <p:spPr>
          <a:xfrm>
            <a:off x="4050030" y="3775075"/>
            <a:ext cx="802640" cy="213995"/>
          </a:xfrm>
          <a:prstGeom prst="rect">
            <a:avLst/>
          </a:prstGeom>
          <a:noFill/>
        </p:spPr>
        <p:txBody>
          <a:bodyPr wrap="square" rtlCol="0">
            <a:spAutoFit/>
          </a:bodyPr>
          <a:lstStyle/>
          <a:p>
            <a:pPr algn="ctr"/>
            <a:r>
              <a:rPr lang="zh-CN" altLang="en-US" sz="800">
                <a:solidFill>
                  <a:schemeClr val="tx1">
                    <a:lumMod val="85000"/>
                    <a:lumOff val="15000"/>
                  </a:schemeClr>
                </a:solidFill>
                <a:latin typeface="微软雅黑" panose="020B0503020204020204" charset="-122"/>
                <a:ea typeface="微软雅黑" panose="020B0503020204020204" charset="-122"/>
                <a:sym typeface="+mn-ea"/>
              </a:rPr>
              <a:t>移动应用程序</a:t>
            </a:r>
          </a:p>
        </p:txBody>
      </p:sp>
      <p:sp>
        <p:nvSpPr>
          <p:cNvPr id="30" name="矩形: 圆角 88"/>
          <p:cNvSpPr/>
          <p:nvPr/>
        </p:nvSpPr>
        <p:spPr>
          <a:xfrm>
            <a:off x="3883025" y="4040505"/>
            <a:ext cx="1137285" cy="304165"/>
          </a:xfrm>
          <a:prstGeom prst="roundRect">
            <a:avLst/>
          </a:prstGeom>
          <a:solidFill>
            <a:srgbClr val="254B8B"/>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800" dirty="0">
                <a:solidFill>
                  <a:srgbClr val="FFFFFF"/>
                </a:solidFill>
                <a:latin typeface="微软雅黑" panose="020B0503020204020204" charset="-122"/>
                <a:ea typeface="微软雅黑" panose="020B0503020204020204" charset="-122"/>
                <a:cs typeface="Times New Roman" panose="02020603050405020304" pitchFamily="18" charset="0"/>
              </a:rPr>
              <a:t>APP</a:t>
            </a:r>
          </a:p>
        </p:txBody>
      </p:sp>
      <p:sp>
        <p:nvSpPr>
          <p:cNvPr id="32" name="文本框 31"/>
          <p:cNvSpPr txBox="1"/>
          <p:nvPr/>
        </p:nvSpPr>
        <p:spPr>
          <a:xfrm>
            <a:off x="6287770" y="3775075"/>
            <a:ext cx="915035" cy="213995"/>
          </a:xfrm>
          <a:prstGeom prst="rect">
            <a:avLst/>
          </a:prstGeom>
          <a:noFill/>
        </p:spPr>
        <p:txBody>
          <a:bodyPr wrap="square" rtlCol="0">
            <a:spAutoFit/>
          </a:bodyPr>
          <a:lstStyle/>
          <a:p>
            <a:pPr algn="ctr"/>
            <a:r>
              <a:rPr lang="zh-CN" altLang="en-US" sz="800">
                <a:solidFill>
                  <a:schemeClr val="tx1">
                    <a:lumMod val="85000"/>
                    <a:lumOff val="15000"/>
                  </a:schemeClr>
                </a:solidFill>
                <a:latin typeface="微软雅黑" panose="020B0503020204020204" charset="-122"/>
                <a:ea typeface="微软雅黑" panose="020B0503020204020204" charset="-122"/>
                <a:sym typeface="+mn-ea"/>
              </a:rPr>
              <a:t>接入应用程序</a:t>
            </a:r>
          </a:p>
        </p:txBody>
      </p:sp>
      <p:sp>
        <p:nvSpPr>
          <p:cNvPr id="33" name="矩形: 圆角 88"/>
          <p:cNvSpPr/>
          <p:nvPr/>
        </p:nvSpPr>
        <p:spPr>
          <a:xfrm>
            <a:off x="6209348" y="4040505"/>
            <a:ext cx="1137285" cy="305435"/>
          </a:xfrm>
          <a:prstGeom prst="roundRect">
            <a:avLst/>
          </a:prstGeom>
          <a:solidFill>
            <a:srgbClr val="254B8B"/>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800" dirty="0">
                <a:solidFill>
                  <a:srgbClr val="FFFFFF"/>
                </a:solidFill>
                <a:latin typeface="微软雅黑" panose="020B0503020204020204" charset="-122"/>
                <a:ea typeface="微软雅黑" panose="020B0503020204020204" charset="-122"/>
                <a:cs typeface="Times New Roman" panose="02020603050405020304" pitchFamily="18" charset="0"/>
              </a:rPr>
              <a:t>硬件设备</a:t>
            </a:r>
          </a:p>
        </p:txBody>
      </p:sp>
      <p:grpSp>
        <p:nvGrpSpPr>
          <p:cNvPr id="36" name="组合 35"/>
          <p:cNvGrpSpPr/>
          <p:nvPr/>
        </p:nvGrpSpPr>
        <p:grpSpPr>
          <a:xfrm>
            <a:off x="1602105" y="3039745"/>
            <a:ext cx="368935" cy="687070"/>
            <a:chOff x="3095" y="4621"/>
            <a:chExt cx="581" cy="1082"/>
          </a:xfrm>
        </p:grpSpPr>
        <p:sp>
          <p:nvSpPr>
            <p:cNvPr id="22" name="左右箭头 21"/>
            <p:cNvSpPr/>
            <p:nvPr/>
          </p:nvSpPr>
          <p:spPr>
            <a:xfrm rot="5400000">
              <a:off x="2844" y="4871"/>
              <a:ext cx="1082" cy="581"/>
            </a:xfrm>
            <a:prstGeom prst="leftRightArrow">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latin typeface="微软雅黑" panose="020B0503020204020204" charset="-122"/>
                <a:ea typeface="微软雅黑" panose="020B0503020204020204" charset="-122"/>
              </a:endParaRPr>
            </a:p>
          </p:txBody>
        </p:sp>
        <p:sp>
          <p:nvSpPr>
            <p:cNvPr id="35" name="文本框 34"/>
            <p:cNvSpPr txBox="1"/>
            <p:nvPr/>
          </p:nvSpPr>
          <p:spPr>
            <a:xfrm rot="16200000">
              <a:off x="2957" y="5031"/>
              <a:ext cx="837" cy="337"/>
            </a:xfrm>
            <a:prstGeom prst="rect">
              <a:avLst/>
            </a:prstGeom>
            <a:noFill/>
          </p:spPr>
          <p:txBody>
            <a:bodyPr wrap="square" rtlCol="0">
              <a:spAutoFit/>
            </a:bodyPr>
            <a:lstStyle/>
            <a:p>
              <a:pPr algn="ctr"/>
              <a:r>
                <a:rPr lang="en-US" altLang="zh-CN" sz="800">
                  <a:solidFill>
                    <a:schemeClr val="tx1">
                      <a:lumMod val="85000"/>
                      <a:lumOff val="15000"/>
                    </a:schemeClr>
                  </a:solidFill>
                  <a:latin typeface="微软雅黑" panose="020B0503020204020204" charset="-122"/>
                  <a:ea typeface="微软雅黑" panose="020B0503020204020204" charset="-122"/>
                  <a:sym typeface="+mn-ea"/>
                </a:rPr>
                <a:t>HTTPS</a:t>
              </a:r>
            </a:p>
          </p:txBody>
        </p:sp>
      </p:grpSp>
      <p:grpSp>
        <p:nvGrpSpPr>
          <p:cNvPr id="37" name="组合 36"/>
          <p:cNvGrpSpPr/>
          <p:nvPr/>
        </p:nvGrpSpPr>
        <p:grpSpPr>
          <a:xfrm>
            <a:off x="4291330" y="3039745"/>
            <a:ext cx="368935" cy="687070"/>
            <a:chOff x="3095" y="4621"/>
            <a:chExt cx="581" cy="1082"/>
          </a:xfrm>
        </p:grpSpPr>
        <p:sp>
          <p:nvSpPr>
            <p:cNvPr id="38" name="左右箭头 37"/>
            <p:cNvSpPr/>
            <p:nvPr/>
          </p:nvSpPr>
          <p:spPr>
            <a:xfrm rot="5400000">
              <a:off x="2844" y="4871"/>
              <a:ext cx="1082" cy="581"/>
            </a:xfrm>
            <a:prstGeom prst="leftRightArrow">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latin typeface="微软雅黑" panose="020B0503020204020204" charset="-122"/>
                <a:ea typeface="微软雅黑" panose="020B0503020204020204" charset="-122"/>
              </a:endParaRPr>
            </a:p>
          </p:txBody>
        </p:sp>
        <p:sp>
          <p:nvSpPr>
            <p:cNvPr id="39" name="文本框 38"/>
            <p:cNvSpPr txBox="1"/>
            <p:nvPr/>
          </p:nvSpPr>
          <p:spPr>
            <a:xfrm rot="16200000">
              <a:off x="2957" y="5031"/>
              <a:ext cx="837" cy="337"/>
            </a:xfrm>
            <a:prstGeom prst="rect">
              <a:avLst/>
            </a:prstGeom>
            <a:noFill/>
          </p:spPr>
          <p:txBody>
            <a:bodyPr wrap="square" rtlCol="0">
              <a:spAutoFit/>
            </a:bodyPr>
            <a:lstStyle/>
            <a:p>
              <a:pPr algn="ctr"/>
              <a:r>
                <a:rPr lang="en-US" altLang="zh-CN" sz="800">
                  <a:solidFill>
                    <a:schemeClr val="tx1">
                      <a:lumMod val="85000"/>
                      <a:lumOff val="15000"/>
                    </a:schemeClr>
                  </a:solidFill>
                  <a:latin typeface="微软雅黑" panose="020B0503020204020204" charset="-122"/>
                  <a:ea typeface="微软雅黑" panose="020B0503020204020204" charset="-122"/>
                  <a:sym typeface="+mn-ea"/>
                </a:rPr>
                <a:t>HTTPS</a:t>
              </a:r>
            </a:p>
          </p:txBody>
        </p:sp>
      </p:grpSp>
      <p:grpSp>
        <p:nvGrpSpPr>
          <p:cNvPr id="40" name="组合 39"/>
          <p:cNvGrpSpPr/>
          <p:nvPr/>
        </p:nvGrpSpPr>
        <p:grpSpPr>
          <a:xfrm>
            <a:off x="6325870" y="3039745"/>
            <a:ext cx="368935" cy="687070"/>
            <a:chOff x="3095" y="4621"/>
            <a:chExt cx="581" cy="1082"/>
          </a:xfrm>
        </p:grpSpPr>
        <p:sp>
          <p:nvSpPr>
            <p:cNvPr id="41" name="左右箭头 40"/>
            <p:cNvSpPr/>
            <p:nvPr/>
          </p:nvSpPr>
          <p:spPr>
            <a:xfrm rot="5400000">
              <a:off x="2844" y="4871"/>
              <a:ext cx="1082" cy="581"/>
            </a:xfrm>
            <a:prstGeom prst="leftRightArrow">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latin typeface="微软雅黑" panose="020B0503020204020204" charset="-122"/>
                <a:ea typeface="微软雅黑" panose="020B0503020204020204" charset="-122"/>
              </a:endParaRPr>
            </a:p>
          </p:txBody>
        </p:sp>
        <p:sp>
          <p:nvSpPr>
            <p:cNvPr id="42" name="文本框 41"/>
            <p:cNvSpPr txBox="1"/>
            <p:nvPr/>
          </p:nvSpPr>
          <p:spPr>
            <a:xfrm rot="16200000">
              <a:off x="2957" y="5031"/>
              <a:ext cx="837" cy="337"/>
            </a:xfrm>
            <a:prstGeom prst="rect">
              <a:avLst/>
            </a:prstGeom>
            <a:noFill/>
          </p:spPr>
          <p:txBody>
            <a:bodyPr wrap="square" rtlCol="0">
              <a:spAutoFit/>
            </a:bodyPr>
            <a:lstStyle/>
            <a:p>
              <a:pPr algn="ctr"/>
              <a:r>
                <a:rPr lang="en-US" altLang="zh-CN" sz="800">
                  <a:solidFill>
                    <a:schemeClr val="tx1">
                      <a:lumMod val="85000"/>
                      <a:lumOff val="15000"/>
                    </a:schemeClr>
                  </a:solidFill>
                  <a:latin typeface="微软雅黑" panose="020B0503020204020204" charset="-122"/>
                  <a:ea typeface="微软雅黑" panose="020B0503020204020204" charset="-122"/>
                  <a:sym typeface="+mn-ea"/>
                </a:rPr>
                <a:t>HTTPS</a:t>
              </a:r>
            </a:p>
          </p:txBody>
        </p:sp>
      </p:grpSp>
      <p:grpSp>
        <p:nvGrpSpPr>
          <p:cNvPr id="43" name="组合 42"/>
          <p:cNvGrpSpPr/>
          <p:nvPr/>
        </p:nvGrpSpPr>
        <p:grpSpPr>
          <a:xfrm>
            <a:off x="6774180" y="3039745"/>
            <a:ext cx="368935" cy="687070"/>
            <a:chOff x="3095" y="4621"/>
            <a:chExt cx="581" cy="1082"/>
          </a:xfrm>
        </p:grpSpPr>
        <p:sp>
          <p:nvSpPr>
            <p:cNvPr id="44" name="左右箭头 43"/>
            <p:cNvSpPr/>
            <p:nvPr/>
          </p:nvSpPr>
          <p:spPr>
            <a:xfrm rot="5400000">
              <a:off x="2844" y="4871"/>
              <a:ext cx="1082" cy="581"/>
            </a:xfrm>
            <a:prstGeom prst="leftRightArrow">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latin typeface="微软雅黑" panose="020B0503020204020204" charset="-122"/>
                <a:ea typeface="微软雅黑" panose="020B0503020204020204" charset="-122"/>
              </a:endParaRPr>
            </a:p>
          </p:txBody>
        </p:sp>
        <p:sp>
          <p:nvSpPr>
            <p:cNvPr id="45" name="文本框 44"/>
            <p:cNvSpPr txBox="1"/>
            <p:nvPr/>
          </p:nvSpPr>
          <p:spPr>
            <a:xfrm rot="16200000">
              <a:off x="2957" y="5031"/>
              <a:ext cx="837" cy="337"/>
            </a:xfrm>
            <a:prstGeom prst="rect">
              <a:avLst/>
            </a:prstGeom>
            <a:noFill/>
          </p:spPr>
          <p:txBody>
            <a:bodyPr wrap="square" rtlCol="0">
              <a:spAutoFit/>
            </a:bodyPr>
            <a:lstStyle/>
            <a:p>
              <a:pPr algn="ctr"/>
              <a:r>
                <a:rPr lang="en-US" altLang="zh-CN" sz="800">
                  <a:solidFill>
                    <a:schemeClr val="tx1">
                      <a:lumMod val="85000"/>
                      <a:lumOff val="15000"/>
                    </a:schemeClr>
                  </a:solidFill>
                  <a:latin typeface="微软雅黑" panose="020B0503020204020204" charset="-122"/>
                  <a:ea typeface="微软雅黑" panose="020B0503020204020204" charset="-122"/>
                  <a:sym typeface="+mn-ea"/>
                </a:rPr>
                <a:t>Socket</a:t>
              </a:r>
            </a:p>
          </p:txBody>
        </p:sp>
      </p:grpSp>
      <p:sp>
        <p:nvSpPr>
          <p:cNvPr id="46" name="圆柱形 45"/>
          <p:cNvSpPr/>
          <p:nvPr/>
        </p:nvSpPr>
        <p:spPr>
          <a:xfrm>
            <a:off x="7817485" y="845820"/>
            <a:ext cx="648335" cy="503555"/>
          </a:xfrm>
          <a:prstGeom prst="can">
            <a:avLst/>
          </a:prstGeom>
          <a:solidFill>
            <a:srgbClr val="254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7692390" y="992505"/>
            <a:ext cx="899160" cy="213995"/>
          </a:xfrm>
          <a:prstGeom prst="rect">
            <a:avLst/>
          </a:prstGeom>
          <a:noFill/>
        </p:spPr>
        <p:txBody>
          <a:bodyPr wrap="square" rtlCol="0">
            <a:spAutoFit/>
          </a:bodyPr>
          <a:lstStyle/>
          <a:p>
            <a:pPr algn="ctr"/>
            <a:r>
              <a:rPr lang="zh-CN" sz="800">
                <a:solidFill>
                  <a:schemeClr val="bg1"/>
                </a:solidFill>
                <a:latin typeface="微软雅黑" panose="020B0503020204020204" charset="-122"/>
                <a:ea typeface="微软雅黑" panose="020B0503020204020204" charset="-122"/>
                <a:sym typeface="+mn-ea"/>
              </a:rPr>
              <a:t>关系数据库</a:t>
            </a:r>
          </a:p>
        </p:txBody>
      </p:sp>
      <p:sp>
        <p:nvSpPr>
          <p:cNvPr id="48" name="圆柱形 47"/>
          <p:cNvSpPr/>
          <p:nvPr/>
        </p:nvSpPr>
        <p:spPr>
          <a:xfrm>
            <a:off x="7817485" y="1422400"/>
            <a:ext cx="648335" cy="503555"/>
          </a:xfrm>
          <a:prstGeom prst="can">
            <a:avLst/>
          </a:prstGeom>
          <a:solidFill>
            <a:srgbClr val="254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7692390" y="1569085"/>
            <a:ext cx="899160" cy="213995"/>
          </a:xfrm>
          <a:prstGeom prst="rect">
            <a:avLst/>
          </a:prstGeom>
          <a:noFill/>
        </p:spPr>
        <p:txBody>
          <a:bodyPr wrap="square" rtlCol="0">
            <a:spAutoFit/>
          </a:bodyPr>
          <a:lstStyle/>
          <a:p>
            <a:pPr algn="ctr"/>
            <a:r>
              <a:rPr lang="zh-CN" sz="800">
                <a:solidFill>
                  <a:schemeClr val="bg1"/>
                </a:solidFill>
                <a:latin typeface="微软雅黑" panose="020B0503020204020204" charset="-122"/>
                <a:ea typeface="微软雅黑" panose="020B0503020204020204" charset="-122"/>
                <a:sym typeface="+mn-ea"/>
              </a:rPr>
              <a:t>目录服务器</a:t>
            </a:r>
          </a:p>
        </p:txBody>
      </p:sp>
      <p:sp>
        <p:nvSpPr>
          <p:cNvPr id="50" name="圆柱形 49"/>
          <p:cNvSpPr/>
          <p:nvPr/>
        </p:nvSpPr>
        <p:spPr>
          <a:xfrm>
            <a:off x="7816850" y="2430145"/>
            <a:ext cx="648335" cy="503555"/>
          </a:xfrm>
          <a:prstGeom prst="can">
            <a:avLst/>
          </a:prstGeom>
          <a:solidFill>
            <a:srgbClr val="254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nvSpPr>
        <p:spPr>
          <a:xfrm>
            <a:off x="7691755" y="2576830"/>
            <a:ext cx="899160" cy="337185"/>
          </a:xfrm>
          <a:prstGeom prst="rect">
            <a:avLst/>
          </a:prstGeom>
          <a:noFill/>
        </p:spPr>
        <p:txBody>
          <a:bodyPr wrap="square" rtlCol="0">
            <a:spAutoFit/>
          </a:bodyPr>
          <a:lstStyle/>
          <a:p>
            <a:pPr algn="ctr"/>
            <a:r>
              <a:rPr lang="zh-CN" sz="800">
                <a:solidFill>
                  <a:schemeClr val="bg1"/>
                </a:solidFill>
                <a:latin typeface="微软雅黑" panose="020B0503020204020204" charset="-122"/>
                <a:ea typeface="微软雅黑" panose="020B0503020204020204" charset="-122"/>
                <a:sym typeface="+mn-ea"/>
              </a:rPr>
              <a:t>数据存储</a:t>
            </a:r>
          </a:p>
          <a:p>
            <a:pPr algn="ctr"/>
            <a:r>
              <a:rPr lang="zh-CN" sz="800">
                <a:solidFill>
                  <a:schemeClr val="bg1"/>
                </a:solidFill>
                <a:latin typeface="微软雅黑" panose="020B0503020204020204" charset="-122"/>
                <a:ea typeface="微软雅黑" panose="020B0503020204020204" charset="-122"/>
                <a:sym typeface="+mn-ea"/>
              </a:rPr>
              <a:t>服务器</a:t>
            </a:r>
          </a:p>
        </p:txBody>
      </p:sp>
      <p:grpSp>
        <p:nvGrpSpPr>
          <p:cNvPr id="52" name="组合 51"/>
          <p:cNvGrpSpPr/>
          <p:nvPr/>
        </p:nvGrpSpPr>
        <p:grpSpPr>
          <a:xfrm>
            <a:off x="7987665" y="1928495"/>
            <a:ext cx="300355" cy="527050"/>
            <a:chOff x="3095" y="4621"/>
            <a:chExt cx="581" cy="1082"/>
          </a:xfrm>
        </p:grpSpPr>
        <p:sp>
          <p:nvSpPr>
            <p:cNvPr id="53" name="左右箭头 52"/>
            <p:cNvSpPr/>
            <p:nvPr/>
          </p:nvSpPr>
          <p:spPr>
            <a:xfrm rot="5400000">
              <a:off x="2844" y="4871"/>
              <a:ext cx="1082" cy="581"/>
            </a:xfrm>
            <a:prstGeom prst="leftRightArrow">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latin typeface="微软雅黑" panose="020B0503020204020204" charset="-122"/>
                <a:ea typeface="微软雅黑" panose="020B0503020204020204" charset="-122"/>
              </a:endParaRPr>
            </a:p>
          </p:txBody>
        </p:sp>
        <p:sp>
          <p:nvSpPr>
            <p:cNvPr id="54" name="文本框 53"/>
            <p:cNvSpPr txBox="1"/>
            <p:nvPr/>
          </p:nvSpPr>
          <p:spPr>
            <a:xfrm rot="16200000">
              <a:off x="2957" y="5035"/>
              <a:ext cx="837" cy="414"/>
            </a:xfrm>
            <a:prstGeom prst="rect">
              <a:avLst/>
            </a:prstGeom>
            <a:noFill/>
          </p:spPr>
          <p:txBody>
            <a:bodyPr wrap="square" rtlCol="0">
              <a:spAutoFit/>
            </a:bodyPr>
            <a:lstStyle/>
            <a:p>
              <a:pPr algn="ctr"/>
              <a:r>
                <a:rPr lang="en-US" altLang="zh-CN" sz="800">
                  <a:solidFill>
                    <a:schemeClr val="tx1">
                      <a:lumMod val="85000"/>
                      <a:lumOff val="15000"/>
                    </a:schemeClr>
                  </a:solidFill>
                  <a:latin typeface="微软雅黑" panose="020B0503020204020204" charset="-122"/>
                  <a:ea typeface="微软雅黑" panose="020B0503020204020204" charset="-122"/>
                  <a:sym typeface="+mn-ea"/>
                </a:rPr>
                <a:t>MO</a:t>
              </a:r>
            </a:p>
          </p:txBody>
        </p:sp>
      </p:grpSp>
      <p:sp>
        <p:nvSpPr>
          <p:cNvPr id="55" name="文本框 54"/>
          <p:cNvSpPr txBox="1"/>
          <p:nvPr/>
        </p:nvSpPr>
        <p:spPr>
          <a:xfrm>
            <a:off x="4812030" y="1637665"/>
            <a:ext cx="899160" cy="213995"/>
          </a:xfrm>
          <a:prstGeom prst="rect">
            <a:avLst/>
          </a:prstGeom>
          <a:noFill/>
        </p:spPr>
        <p:txBody>
          <a:bodyPr wrap="square" rtlCol="0">
            <a:spAutoFit/>
          </a:bodyPr>
          <a:lstStyle/>
          <a:p>
            <a:pPr algn="ctr"/>
            <a:r>
              <a:rPr lang="en-US" sz="8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Redis</a:t>
            </a:r>
            <a:r>
              <a:rPr lang="zh-CN" sz="8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缓存服务</a:t>
            </a:r>
          </a:p>
        </p:txBody>
      </p:sp>
      <p:sp>
        <p:nvSpPr>
          <p:cNvPr id="57" name="左右箭头 56"/>
          <p:cNvSpPr/>
          <p:nvPr/>
        </p:nvSpPr>
        <p:spPr>
          <a:xfrm>
            <a:off x="1844675" y="1210310"/>
            <a:ext cx="540385" cy="285115"/>
          </a:xfrm>
          <a:prstGeom prst="leftRightArrow">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latin typeface="微软雅黑" panose="020B0503020204020204" charset="-122"/>
              <a:ea typeface="微软雅黑" panose="020B0503020204020204" charset="-122"/>
            </a:endParaRPr>
          </a:p>
        </p:txBody>
      </p:sp>
      <p:sp>
        <p:nvSpPr>
          <p:cNvPr id="60" name="左右箭头 59"/>
          <p:cNvSpPr/>
          <p:nvPr/>
        </p:nvSpPr>
        <p:spPr>
          <a:xfrm>
            <a:off x="7117715" y="1061720"/>
            <a:ext cx="637540" cy="316230"/>
          </a:xfrm>
          <a:prstGeom prst="leftRightArrow">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latin typeface="微软雅黑" panose="020B0503020204020204" charset="-122"/>
              <a:ea typeface="微软雅黑" panose="020B0503020204020204" charset="-122"/>
            </a:endParaRPr>
          </a:p>
        </p:txBody>
      </p:sp>
      <p:sp>
        <p:nvSpPr>
          <p:cNvPr id="61" name="左右箭头 60"/>
          <p:cNvSpPr/>
          <p:nvPr/>
        </p:nvSpPr>
        <p:spPr>
          <a:xfrm>
            <a:off x="7117715" y="1528445"/>
            <a:ext cx="637540" cy="316230"/>
          </a:xfrm>
          <a:prstGeom prst="leftRightArrow">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latin typeface="微软雅黑" panose="020B0503020204020204" charset="-122"/>
              <a:ea typeface="微软雅黑" panose="020B0503020204020204" charset="-122"/>
            </a:endParaRPr>
          </a:p>
        </p:txBody>
      </p:sp>
      <p:grpSp>
        <p:nvGrpSpPr>
          <p:cNvPr id="62" name="组合 61"/>
          <p:cNvGrpSpPr/>
          <p:nvPr/>
        </p:nvGrpSpPr>
        <p:grpSpPr>
          <a:xfrm rot="5400000">
            <a:off x="5100320" y="1010920"/>
            <a:ext cx="314325" cy="704850"/>
            <a:chOff x="3095" y="4621"/>
            <a:chExt cx="581" cy="1082"/>
          </a:xfrm>
        </p:grpSpPr>
        <p:sp>
          <p:nvSpPr>
            <p:cNvPr id="63" name="左右箭头 62"/>
            <p:cNvSpPr/>
            <p:nvPr/>
          </p:nvSpPr>
          <p:spPr>
            <a:xfrm rot="5400000">
              <a:off x="2844" y="4871"/>
              <a:ext cx="1082" cy="581"/>
            </a:xfrm>
            <a:prstGeom prst="leftRightArrow">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latin typeface="微软雅黑" panose="020B0503020204020204" charset="-122"/>
                <a:ea typeface="微软雅黑" panose="020B0503020204020204" charset="-122"/>
              </a:endParaRPr>
            </a:p>
          </p:txBody>
        </p:sp>
        <p:sp>
          <p:nvSpPr>
            <p:cNvPr id="64" name="文本框 63"/>
            <p:cNvSpPr txBox="1"/>
            <p:nvPr/>
          </p:nvSpPr>
          <p:spPr>
            <a:xfrm rot="16200000">
              <a:off x="2957" y="4957"/>
              <a:ext cx="837" cy="396"/>
            </a:xfrm>
            <a:prstGeom prst="rect">
              <a:avLst/>
            </a:prstGeom>
            <a:noFill/>
          </p:spPr>
          <p:txBody>
            <a:bodyPr wrap="square" rtlCol="0">
              <a:spAutoFit/>
            </a:bodyPr>
            <a:lstStyle/>
            <a:p>
              <a:pPr algn="ctr"/>
              <a:r>
                <a:rPr lang="en-US" altLang="zh-CN" sz="800">
                  <a:solidFill>
                    <a:schemeClr val="tx1">
                      <a:lumMod val="85000"/>
                      <a:lumOff val="15000"/>
                    </a:schemeClr>
                  </a:solidFill>
                  <a:latin typeface="微软雅黑" panose="020B0503020204020204" charset="-122"/>
                  <a:ea typeface="微软雅黑" panose="020B0503020204020204" charset="-122"/>
                  <a:sym typeface="+mn-ea"/>
                </a:rPr>
                <a:t>Redis</a:t>
              </a:r>
            </a:p>
          </p:txBody>
        </p:sp>
      </p:grpSp>
      <p:sp>
        <p:nvSpPr>
          <p:cNvPr id="66" name="矩形 65"/>
          <p:cNvSpPr/>
          <p:nvPr/>
        </p:nvSpPr>
        <p:spPr>
          <a:xfrm>
            <a:off x="349885" y="725805"/>
            <a:ext cx="8406130" cy="2313305"/>
          </a:xfrm>
          <a:prstGeom prst="rect">
            <a:avLst/>
          </a:prstGeom>
          <a:noFill/>
          <a:ln w="9525">
            <a:prstDash val="dash"/>
          </a:ln>
          <a:extLst>
            <a:ext uri="{909E8E84-426E-40DD-AFC4-6F175D3DCCD1}">
              <a14:hiddenFill xmlns:a14="http://schemas.microsoft.com/office/drawing/2010/main" xmlns="">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457835" y="839470"/>
            <a:ext cx="6647180" cy="1805940"/>
          </a:xfrm>
          <a:prstGeom prst="rect">
            <a:avLst/>
          </a:prstGeom>
          <a:noFill/>
          <a:ln w="9525">
            <a:prstDash val="dash"/>
          </a:ln>
          <a:extLst>
            <a:ext uri="{909E8E84-426E-40DD-AFC4-6F175D3DCCD1}">
              <a14:hiddenFill xmlns:a14="http://schemas.microsoft.com/office/drawing/2010/main" xmlns="">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p:cNvSpPr txBox="1"/>
          <p:nvPr/>
        </p:nvSpPr>
        <p:spPr>
          <a:xfrm rot="16200000">
            <a:off x="8117205" y="2062480"/>
            <a:ext cx="899160" cy="213995"/>
          </a:xfrm>
          <a:prstGeom prst="rect">
            <a:avLst/>
          </a:prstGeom>
          <a:noFill/>
        </p:spPr>
        <p:txBody>
          <a:bodyPr wrap="square" rtlCol="0">
            <a:spAutoFit/>
          </a:bodyPr>
          <a:lstStyle/>
          <a:p>
            <a:pPr algn="ctr"/>
            <a:r>
              <a:rPr lang="en-US" sz="8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MQ</a:t>
            </a:r>
            <a:r>
              <a:rPr lang="zh-CN" sz="8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消息队列</a:t>
            </a:r>
          </a:p>
        </p:txBody>
      </p:sp>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flipH="1">
            <a:off x="238" y="3393635"/>
            <a:ext cx="3023392" cy="1648339"/>
            <a:chOff x="5917425" y="3435846"/>
            <a:chExt cx="3226575" cy="1707654"/>
          </a:xfrm>
        </p:grpSpPr>
        <p:pic>
          <p:nvPicPr>
            <p:cNvPr id="43" name="Picture 2"/>
            <p:cNvPicPr>
              <a:picLocks noChangeAspect="1" noChangeArrowheads="1"/>
            </p:cNvPicPr>
            <p:nvPr/>
          </p:nvPicPr>
          <p:blipFill rotWithShape="1">
            <a:blip r:embed="rId3" cstate="print">
              <a:extLst>
                <a:ext uri="{BEBA8EAE-BF5A-486C-A8C5-ECC9F3942E4B}">
                  <a14:imgProps xmlns:a14="http://schemas.microsoft.com/office/drawing/2010/main" xmlns="">
                    <a14:imgLayer r:embed="rId4">
                      <a14:imgEffect>
                        <a14:brightnessContrast bright="-40000" contrast="-40000"/>
                      </a14:imgEffect>
                    </a14:imgLayer>
                  </a14:imgProps>
                </a:ext>
                <a:ext uri="{28A0092B-C50C-407E-A947-70E740481C1C}">
                  <a14:useLocalDpi xmlns:a14="http://schemas.microsoft.com/office/drawing/2010/main" xmlns=""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4" name="Picture 2"/>
            <p:cNvPicPr>
              <a:picLocks noChangeAspect="1" noChangeArrowheads="1"/>
            </p:cNvPicPr>
            <p:nvPr/>
          </p:nvPicPr>
          <p:blipFill rotWithShape="1">
            <a:blip r:embed="rId3" cstate="print">
              <a:extLst>
                <a:ext uri="{BEBA8EAE-BF5A-486C-A8C5-ECC9F3942E4B}">
                  <a14:imgProps xmlns:a14="http://schemas.microsoft.com/office/drawing/2010/main" xmlns="">
                    <a14:imgLayer r:embed="rId4">
                      <a14:imgEffect>
                        <a14:brightnessContrast bright="-40000" contrast="-40000"/>
                      </a14:imgEffect>
                    </a14:imgLayer>
                  </a14:imgProps>
                </a:ext>
                <a:ext uri="{28A0092B-C50C-407E-A947-70E740481C1C}">
                  <a14:useLocalDpi xmlns:a14="http://schemas.microsoft.com/office/drawing/2010/main" xmlns=""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grpSp>
        <p:nvGrpSpPr>
          <p:cNvPr id="45" name="组合 44"/>
          <p:cNvGrpSpPr/>
          <p:nvPr/>
        </p:nvGrpSpPr>
        <p:grpSpPr>
          <a:xfrm>
            <a:off x="5936005" y="3364375"/>
            <a:ext cx="3225072" cy="1706858"/>
            <a:chOff x="5917425" y="3435846"/>
            <a:chExt cx="3226575" cy="1707654"/>
          </a:xfrm>
        </p:grpSpPr>
        <p:pic>
          <p:nvPicPr>
            <p:cNvPr id="46" name="Picture 2"/>
            <p:cNvPicPr>
              <a:picLocks noChangeAspect="1" noChangeArrowheads="1"/>
            </p:cNvPicPr>
            <p:nvPr/>
          </p:nvPicPr>
          <p:blipFill rotWithShape="1">
            <a:blip r:embed="rId3" cstate="print">
              <a:extLst>
                <a:ext uri="{BEBA8EAE-BF5A-486C-A8C5-ECC9F3942E4B}">
                  <a14:imgProps xmlns:a14="http://schemas.microsoft.com/office/drawing/2010/main" xmlns="">
                    <a14:imgLayer r:embed="rId4">
                      <a14:imgEffect>
                        <a14:brightnessContrast bright="-40000" contrast="-40000"/>
                      </a14:imgEffect>
                    </a14:imgLayer>
                  </a14:imgProps>
                </a:ext>
                <a:ext uri="{28A0092B-C50C-407E-A947-70E740481C1C}">
                  <a14:useLocalDpi xmlns:a14="http://schemas.microsoft.com/office/drawing/2010/main" xmlns=""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7" name="Picture 2"/>
            <p:cNvPicPr>
              <a:picLocks noChangeAspect="1" noChangeArrowheads="1"/>
            </p:cNvPicPr>
            <p:nvPr/>
          </p:nvPicPr>
          <p:blipFill rotWithShape="1">
            <a:blip r:embed="rId3" cstate="print">
              <a:extLst>
                <a:ext uri="{BEBA8EAE-BF5A-486C-A8C5-ECC9F3942E4B}">
                  <a14:imgProps xmlns:a14="http://schemas.microsoft.com/office/drawing/2010/main" xmlns="">
                    <a14:imgLayer r:embed="rId4">
                      <a14:imgEffect>
                        <a14:brightnessContrast bright="-40000" contrast="-40000"/>
                      </a14:imgEffect>
                    </a14:imgLayer>
                  </a14:imgProps>
                </a:ext>
                <a:ext uri="{28A0092B-C50C-407E-A947-70E740481C1C}">
                  <a14:useLocalDpi xmlns:a14="http://schemas.microsoft.com/office/drawing/2010/main" xmlns=""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sp>
        <p:nvSpPr>
          <p:cNvPr id="33" name="椭圆 32"/>
          <p:cNvSpPr/>
          <p:nvPr/>
        </p:nvSpPr>
        <p:spPr>
          <a:xfrm>
            <a:off x="4032109" y="1224271"/>
            <a:ext cx="1025794" cy="1025794"/>
          </a:xfrm>
          <a:prstGeom prst="ellipse">
            <a:avLst/>
          </a:prstGeom>
          <a:gradFill>
            <a:gsLst>
              <a:gs pos="0">
                <a:srgbClr val="0E1A40"/>
              </a:gs>
              <a:gs pos="100000">
                <a:srgbClr val="2F5EB0"/>
              </a:gs>
            </a:gsLst>
            <a:lin ang="13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36" name="Rectangle 49"/>
          <p:cNvSpPr/>
          <p:nvPr/>
        </p:nvSpPr>
        <p:spPr>
          <a:xfrm>
            <a:off x="2824492" y="2415417"/>
            <a:ext cx="3495017" cy="645160"/>
          </a:xfrm>
          <a:prstGeom prst="rect">
            <a:avLst/>
          </a:prstGeom>
          <a:effectLst/>
        </p:spPr>
        <p:txBody>
          <a:bodyPr wrap="square">
            <a:spAutoFit/>
          </a:bodyPr>
          <a:lstStyle/>
          <a:p>
            <a:pPr marL="0" lvl="1" algn="ctr"/>
            <a:r>
              <a:rPr lang="zh-CN" altLang="en-US" sz="3600" b="1" dirty="0">
                <a:solidFill>
                  <a:srgbClr val="2F5EB0"/>
                </a:solidFill>
                <a:latin typeface="微软雅黑" panose="020B0503020204020204" charset="-122"/>
                <a:ea typeface="微软雅黑" panose="020B0503020204020204" charset="-122"/>
              </a:rPr>
              <a:t>出入园模块</a:t>
            </a:r>
          </a:p>
        </p:txBody>
      </p:sp>
      <p:sp>
        <p:nvSpPr>
          <p:cNvPr id="66" name="Rectangle 74"/>
          <p:cNvSpPr/>
          <p:nvPr/>
        </p:nvSpPr>
        <p:spPr>
          <a:xfrm>
            <a:off x="3559783" y="3126421"/>
            <a:ext cx="2024433" cy="57147"/>
          </a:xfrm>
          <a:prstGeom prst="rect">
            <a:avLst/>
          </a:prstGeom>
          <a:solidFill>
            <a:srgbClr val="2C59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0">
              <a:latin typeface="微软雅黑" panose="020B0503020204020204" charset="-122"/>
              <a:ea typeface="微软雅黑" panose="020B0503020204020204" charset="-122"/>
              <a:sym typeface="微软雅黑" panose="020B0503020204020204" charset="-122"/>
            </a:endParaRPr>
          </a:p>
        </p:txBody>
      </p:sp>
      <p:pic>
        <p:nvPicPr>
          <p:cNvPr id="2" name="图片 1" descr="园区 (2)"/>
          <p:cNvPicPr>
            <a:picLocks noChangeAspect="1"/>
          </p:cNvPicPr>
          <p:nvPr/>
        </p:nvPicPr>
        <p:blipFill>
          <a:blip r:embed="rId5" cstate="print"/>
          <a:stretch>
            <a:fillRect/>
          </a:stretch>
        </p:blipFill>
        <p:spPr>
          <a:xfrm>
            <a:off x="4232586" y="1424748"/>
            <a:ext cx="624840" cy="62484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bldLst>
      <p:bldP spid="33" grpId="0" bldLvl="0" animBg="1"/>
      <p:bldP spid="36"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110"/>
          <p:cNvSpPr/>
          <p:nvPr/>
        </p:nvSpPr>
        <p:spPr>
          <a:xfrm>
            <a:off x="1115585" y="1307337"/>
            <a:ext cx="6744617" cy="1775145"/>
          </a:xfrm>
          <a:prstGeom prst="roundRect">
            <a:avLst>
              <a:gd name="adj" fmla="val 5870"/>
            </a:avLst>
          </a:prstGeom>
          <a:solidFill>
            <a:srgbClr val="254B8B"/>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800" dirty="0">
              <a:solidFill>
                <a:prstClr val="black"/>
              </a:solidFill>
              <a:latin typeface="微软雅黑" panose="020B0503020204020204" charset="-122"/>
              <a:ea typeface="微软雅黑" panose="020B0503020204020204" charset="-122"/>
              <a:cs typeface="Times New Roman" panose="02020603050405020304" pitchFamily="18" charset="0"/>
            </a:endParaRPr>
          </a:p>
        </p:txBody>
      </p:sp>
      <p:sp>
        <p:nvSpPr>
          <p:cNvPr id="28" name="矩形: 圆角 62"/>
          <p:cNvSpPr/>
          <p:nvPr/>
        </p:nvSpPr>
        <p:spPr>
          <a:xfrm>
            <a:off x="4751705" y="1403985"/>
            <a:ext cx="1490980" cy="1587500"/>
          </a:xfrm>
          <a:prstGeom prst="roundRect">
            <a:avLst>
              <a:gd name="adj" fmla="val 4105"/>
            </a:avLst>
          </a:prstGeom>
          <a:solidFill>
            <a:schemeClr val="bg1"/>
          </a:solidFill>
          <a:ln w="12700">
            <a:noFill/>
            <a:prstDash val="dash"/>
          </a:ln>
        </p:spPr>
        <p:style>
          <a:lnRef idx="2">
            <a:schemeClr val="dk1"/>
          </a:lnRef>
          <a:fillRef idx="1">
            <a:schemeClr val="lt1"/>
          </a:fillRef>
          <a:effectRef idx="0">
            <a:schemeClr val="dk1"/>
          </a:effectRef>
          <a:fontRef idx="minor">
            <a:schemeClr val="dk1"/>
          </a:fontRef>
        </p:style>
        <p:txBody>
          <a:bodyPr rtlCol="0" anchor="t"/>
          <a:lstStyle/>
          <a:p>
            <a:r>
              <a:rPr lang="zh-CN" altLang="en-US" sz="1200" dirty="0">
                <a:solidFill>
                  <a:schemeClr val="bg1">
                    <a:lumMod val="65000"/>
                  </a:schemeClr>
                </a:solidFill>
                <a:latin typeface="微软雅黑" panose="020B0503020204020204" charset="-122"/>
                <a:ea typeface="微软雅黑" panose="020B0503020204020204" charset="-122"/>
                <a:cs typeface="Times New Roman" panose="02020603050405020304" pitchFamily="18" charset="0"/>
              </a:rPr>
              <a:t>设</a:t>
            </a:r>
            <a:endParaRPr lang="en-US" altLang="zh-CN" sz="1200" dirty="0">
              <a:solidFill>
                <a:schemeClr val="bg1">
                  <a:lumMod val="65000"/>
                </a:schemeClr>
              </a:solidFill>
              <a:latin typeface="微软雅黑" panose="020B0503020204020204" charset="-122"/>
              <a:ea typeface="微软雅黑" panose="020B0503020204020204" charset="-122"/>
              <a:cs typeface="Times New Roman" panose="02020603050405020304" pitchFamily="18" charset="0"/>
            </a:endParaRPr>
          </a:p>
          <a:p>
            <a:r>
              <a:rPr lang="zh-CN" altLang="en-US" sz="1200" dirty="0">
                <a:solidFill>
                  <a:schemeClr val="bg1">
                    <a:lumMod val="65000"/>
                  </a:schemeClr>
                </a:solidFill>
                <a:latin typeface="微软雅黑" panose="020B0503020204020204" charset="-122"/>
                <a:ea typeface="微软雅黑" panose="020B0503020204020204" charset="-122"/>
                <a:cs typeface="Times New Roman" panose="02020603050405020304" pitchFamily="18" charset="0"/>
              </a:rPr>
              <a:t>备</a:t>
            </a:r>
            <a:endParaRPr lang="en-US" altLang="zh-CN" sz="1200" dirty="0">
              <a:solidFill>
                <a:schemeClr val="bg1">
                  <a:lumMod val="65000"/>
                </a:schemeClr>
              </a:solidFill>
              <a:latin typeface="微软雅黑" panose="020B0503020204020204" charset="-122"/>
              <a:ea typeface="微软雅黑" panose="020B0503020204020204" charset="-122"/>
              <a:cs typeface="Times New Roman" panose="02020603050405020304" pitchFamily="18" charset="0"/>
            </a:endParaRPr>
          </a:p>
          <a:p>
            <a:r>
              <a:rPr lang="zh-CN" altLang="en-US" sz="1200" dirty="0">
                <a:solidFill>
                  <a:schemeClr val="bg1">
                    <a:lumMod val="65000"/>
                  </a:schemeClr>
                </a:solidFill>
                <a:latin typeface="微软雅黑" panose="020B0503020204020204" charset="-122"/>
                <a:ea typeface="微软雅黑" panose="020B0503020204020204" charset="-122"/>
                <a:cs typeface="Times New Roman" panose="02020603050405020304" pitchFamily="18" charset="0"/>
              </a:rPr>
              <a:t>管</a:t>
            </a:r>
            <a:endParaRPr lang="en-US" altLang="zh-CN" sz="1200" dirty="0">
              <a:solidFill>
                <a:schemeClr val="bg1">
                  <a:lumMod val="65000"/>
                </a:schemeClr>
              </a:solidFill>
              <a:latin typeface="微软雅黑" panose="020B0503020204020204" charset="-122"/>
              <a:ea typeface="微软雅黑" panose="020B0503020204020204" charset="-122"/>
              <a:cs typeface="Times New Roman" panose="02020603050405020304" pitchFamily="18" charset="0"/>
            </a:endParaRPr>
          </a:p>
          <a:p>
            <a:r>
              <a:rPr lang="zh-CN" altLang="en-US" sz="1200" dirty="0">
                <a:solidFill>
                  <a:schemeClr val="bg1">
                    <a:lumMod val="65000"/>
                  </a:schemeClr>
                </a:solidFill>
                <a:latin typeface="微软雅黑" panose="020B0503020204020204" charset="-122"/>
                <a:ea typeface="微软雅黑" panose="020B0503020204020204" charset="-122"/>
                <a:cs typeface="Times New Roman" panose="02020603050405020304" pitchFamily="18" charset="0"/>
              </a:rPr>
              <a:t>理</a:t>
            </a:r>
          </a:p>
        </p:txBody>
      </p:sp>
      <p:sp>
        <p:nvSpPr>
          <p:cNvPr id="4" name="文本框 9"/>
          <p:cNvSpPr txBox="1"/>
          <p:nvPr/>
        </p:nvSpPr>
        <p:spPr>
          <a:xfrm>
            <a:off x="631190" y="154940"/>
            <a:ext cx="929640" cy="258445"/>
          </a:xfrm>
          <a:prstGeom prst="rect">
            <a:avLst/>
          </a:prstGeom>
          <a:noFill/>
        </p:spPr>
        <p:txBody>
          <a:bodyPr wrap="square" lIns="51418" tIns="25709" rIns="51418" bIns="25709" rtlCol="0">
            <a:spAutoFit/>
          </a:bodyPr>
          <a:lstStyle/>
          <a:p>
            <a:pPr marL="0" lvl="1"/>
            <a:r>
              <a:rPr lang="zh-CN" altLang="en-US" b="1" dirty="0">
                <a:solidFill>
                  <a:schemeClr val="bg1">
                    <a:lumMod val="50000"/>
                  </a:schemeClr>
                </a:solidFill>
                <a:latin typeface="微软雅黑" panose="020B0503020204020204" charset="-122"/>
                <a:ea typeface="微软雅黑" panose="020B0503020204020204" charset="-122"/>
              </a:rPr>
              <a:t>系统规划</a:t>
            </a:r>
          </a:p>
        </p:txBody>
      </p:sp>
      <p:sp>
        <p:nvSpPr>
          <p:cNvPr id="6" name="矩形: 圆角 120"/>
          <p:cNvSpPr/>
          <p:nvPr/>
        </p:nvSpPr>
        <p:spPr>
          <a:xfrm>
            <a:off x="6391275" y="2548890"/>
            <a:ext cx="1400810" cy="452120"/>
          </a:xfrm>
          <a:prstGeom prst="roundRect">
            <a:avLst>
              <a:gd name="adj" fmla="val 7089"/>
            </a:avLst>
          </a:prstGeom>
          <a:solidFill>
            <a:schemeClr val="accent3">
              <a:lumMod val="60000"/>
              <a:lumOff val="40000"/>
            </a:schemeClr>
          </a:solidFill>
          <a:ln w="12700">
            <a:solidFill>
              <a:srgbClr val="254B8B"/>
            </a:solidFill>
            <a:prstDash val="solid"/>
          </a:ln>
        </p:spPr>
        <p:style>
          <a:lnRef idx="2">
            <a:schemeClr val="dk1"/>
          </a:lnRef>
          <a:fillRef idx="1">
            <a:schemeClr val="lt1"/>
          </a:fillRef>
          <a:effectRef idx="0">
            <a:schemeClr val="dk1"/>
          </a:effectRef>
          <a:fontRef idx="minor">
            <a:schemeClr val="dk1"/>
          </a:fontRef>
        </p:style>
        <p:txBody>
          <a:bodyPr rtlCol="0" anchor="ctr"/>
          <a:lstStyle/>
          <a:p>
            <a:r>
              <a:rPr lang="zh-CN" altLang="en-US" sz="1200" dirty="0">
                <a:solidFill>
                  <a:schemeClr val="tx1"/>
                </a:solidFill>
                <a:latin typeface="微软雅黑" panose="020B0503020204020204" charset="-122"/>
                <a:ea typeface="微软雅黑" panose="020B0503020204020204" charset="-122"/>
                <a:cs typeface="Times New Roman" panose="02020603050405020304" pitchFamily="18" charset="0"/>
              </a:rPr>
              <a:t>园区</a:t>
            </a:r>
          </a:p>
        </p:txBody>
      </p:sp>
      <p:sp>
        <p:nvSpPr>
          <p:cNvPr id="10" name="矩形: 圆角 9"/>
          <p:cNvSpPr/>
          <p:nvPr/>
        </p:nvSpPr>
        <p:spPr>
          <a:xfrm>
            <a:off x="1136650" y="3277235"/>
            <a:ext cx="6724015" cy="393700"/>
          </a:xfrm>
          <a:prstGeom prst="roundRect">
            <a:avLst/>
          </a:prstGeom>
          <a:solidFill>
            <a:srgbClr val="8EB4E3"/>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dirty="0">
              <a:solidFill>
                <a:prstClr val="black"/>
              </a:solidFill>
              <a:latin typeface="微软雅黑" panose="020B0503020204020204" charset="-122"/>
              <a:ea typeface="微软雅黑" panose="020B0503020204020204" charset="-122"/>
              <a:cs typeface="Times New Roman" panose="02020603050405020304" pitchFamily="18" charset="0"/>
            </a:endParaRPr>
          </a:p>
        </p:txBody>
      </p:sp>
      <p:sp>
        <p:nvSpPr>
          <p:cNvPr id="11" name="矩形: 圆角 10"/>
          <p:cNvSpPr/>
          <p:nvPr/>
        </p:nvSpPr>
        <p:spPr>
          <a:xfrm>
            <a:off x="1115586" y="3877945"/>
            <a:ext cx="6744618" cy="1061994"/>
          </a:xfrm>
          <a:prstGeom prst="roundRect">
            <a:avLst>
              <a:gd name="adj" fmla="val 11395"/>
            </a:avLst>
          </a:prstGeom>
          <a:solidFill>
            <a:srgbClr val="254B8B"/>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800" dirty="0">
              <a:solidFill>
                <a:prstClr val="black"/>
              </a:solidFill>
              <a:latin typeface="微软雅黑" panose="020B0503020204020204" charset="-122"/>
              <a:ea typeface="微软雅黑" panose="020B0503020204020204" charset="-122"/>
              <a:cs typeface="Times New Roman" panose="02020603050405020304" pitchFamily="18" charset="0"/>
            </a:endParaRPr>
          </a:p>
        </p:txBody>
      </p:sp>
      <p:sp>
        <p:nvSpPr>
          <p:cNvPr id="12" name="矩形: 圆角 23"/>
          <p:cNvSpPr/>
          <p:nvPr/>
        </p:nvSpPr>
        <p:spPr>
          <a:xfrm>
            <a:off x="1229360" y="1397984"/>
            <a:ext cx="1567815" cy="1593850"/>
          </a:xfrm>
          <a:prstGeom prst="roundRect">
            <a:avLst>
              <a:gd name="adj" fmla="val 4105"/>
            </a:avLst>
          </a:prstGeom>
          <a:solidFill>
            <a:schemeClr val="bg1"/>
          </a:solidFill>
          <a:ln w="12700">
            <a:solidFill>
              <a:srgbClr val="254B8B"/>
            </a:solidFill>
          </a:ln>
        </p:spPr>
        <p:style>
          <a:lnRef idx="2">
            <a:schemeClr val="dk1"/>
          </a:lnRef>
          <a:fillRef idx="1">
            <a:schemeClr val="lt1"/>
          </a:fillRef>
          <a:effectRef idx="0">
            <a:schemeClr val="dk1"/>
          </a:effectRef>
          <a:fontRef idx="minor">
            <a:schemeClr val="dk1"/>
          </a:fontRef>
        </p:style>
        <p:txBody>
          <a:bodyPr vert="horz" rtlCol="0" anchor="t"/>
          <a:lstStyle/>
          <a:p>
            <a:r>
              <a:rPr lang="zh-CN" altLang="en-US" sz="1200" dirty="0">
                <a:solidFill>
                  <a:schemeClr val="tx1"/>
                </a:solidFill>
                <a:latin typeface="微软雅黑" panose="020B0503020204020204" charset="-122"/>
                <a:ea typeface="微软雅黑" panose="020B0503020204020204" charset="-122"/>
                <a:cs typeface="Times New Roman" panose="02020603050405020304" pitchFamily="18" charset="0"/>
              </a:rPr>
              <a:t>加</a:t>
            </a:r>
            <a:endParaRPr lang="en-US" altLang="zh-CN" sz="1200" dirty="0">
              <a:solidFill>
                <a:schemeClr val="tx1"/>
              </a:solidFill>
              <a:latin typeface="微软雅黑" panose="020B0503020204020204" charset="-122"/>
              <a:ea typeface="微软雅黑" panose="020B0503020204020204" charset="-122"/>
              <a:cs typeface="Times New Roman" panose="02020603050405020304" pitchFamily="18" charset="0"/>
            </a:endParaRPr>
          </a:p>
          <a:p>
            <a:r>
              <a:rPr lang="zh-CN" altLang="en-US" sz="1200" dirty="0">
                <a:solidFill>
                  <a:schemeClr val="tx1"/>
                </a:solidFill>
                <a:latin typeface="微软雅黑" panose="020B0503020204020204" charset="-122"/>
                <a:ea typeface="微软雅黑" panose="020B0503020204020204" charset="-122"/>
                <a:cs typeface="Times New Roman" panose="02020603050405020304" pitchFamily="18" charset="0"/>
              </a:rPr>
              <a:t>工</a:t>
            </a:r>
            <a:endParaRPr lang="en-US" altLang="zh-CN" sz="1200" dirty="0">
              <a:solidFill>
                <a:schemeClr val="tx1"/>
              </a:solidFill>
              <a:latin typeface="微软雅黑" panose="020B0503020204020204" charset="-122"/>
              <a:ea typeface="微软雅黑" panose="020B0503020204020204" charset="-122"/>
              <a:cs typeface="Times New Roman" panose="02020603050405020304" pitchFamily="18" charset="0"/>
            </a:endParaRPr>
          </a:p>
          <a:p>
            <a:r>
              <a:rPr lang="zh-CN" altLang="en-US" sz="1200" dirty="0">
                <a:solidFill>
                  <a:schemeClr val="tx1"/>
                </a:solidFill>
                <a:latin typeface="微软雅黑" panose="020B0503020204020204" charset="-122"/>
                <a:ea typeface="微软雅黑" panose="020B0503020204020204" charset="-122"/>
                <a:cs typeface="Times New Roman" panose="02020603050405020304" pitchFamily="18" charset="0"/>
              </a:rPr>
              <a:t>管</a:t>
            </a:r>
            <a:endParaRPr lang="en-US" altLang="zh-CN" sz="1200" dirty="0">
              <a:solidFill>
                <a:schemeClr val="tx1"/>
              </a:solidFill>
              <a:latin typeface="微软雅黑" panose="020B0503020204020204" charset="-122"/>
              <a:ea typeface="微软雅黑" panose="020B0503020204020204" charset="-122"/>
              <a:cs typeface="Times New Roman" panose="02020603050405020304" pitchFamily="18" charset="0"/>
            </a:endParaRPr>
          </a:p>
          <a:p>
            <a:r>
              <a:rPr lang="zh-CN" altLang="en-US" sz="1200" dirty="0">
                <a:solidFill>
                  <a:schemeClr val="tx1"/>
                </a:solidFill>
                <a:latin typeface="微软雅黑" panose="020B0503020204020204" charset="-122"/>
                <a:ea typeface="微软雅黑" panose="020B0503020204020204" charset="-122"/>
                <a:cs typeface="Times New Roman" panose="02020603050405020304" pitchFamily="18" charset="0"/>
              </a:rPr>
              <a:t>理</a:t>
            </a:r>
          </a:p>
        </p:txBody>
      </p:sp>
      <p:sp>
        <p:nvSpPr>
          <p:cNvPr id="13" name="矩形: 圆角 24"/>
          <p:cNvSpPr/>
          <p:nvPr/>
        </p:nvSpPr>
        <p:spPr>
          <a:xfrm>
            <a:off x="1580545" y="1450388"/>
            <a:ext cx="1111640" cy="154024"/>
          </a:xfrm>
          <a:prstGeom prst="roundRect">
            <a:avLst/>
          </a:prstGeom>
          <a:solidFill>
            <a:schemeClr val="bg1"/>
          </a:solid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75000"/>
                    <a:lumOff val="25000"/>
                  </a:schemeClr>
                </a:solidFill>
                <a:latin typeface="微软雅黑" panose="020B0503020204020204" charset="-122"/>
                <a:ea typeface="微软雅黑" panose="020B0503020204020204" charset="-122"/>
                <a:cs typeface="Times New Roman" panose="02020603050405020304" pitchFamily="18" charset="0"/>
              </a:rPr>
              <a:t>加工计划</a:t>
            </a:r>
          </a:p>
        </p:txBody>
      </p:sp>
      <p:sp>
        <p:nvSpPr>
          <p:cNvPr id="14" name="矩形: 圆角 25"/>
          <p:cNvSpPr/>
          <p:nvPr/>
        </p:nvSpPr>
        <p:spPr>
          <a:xfrm>
            <a:off x="1580544" y="1639972"/>
            <a:ext cx="1111641" cy="153670"/>
          </a:xfrm>
          <a:prstGeom prst="roundRect">
            <a:avLst/>
          </a:prstGeom>
          <a:solidFill>
            <a:schemeClr val="bg1"/>
          </a:solid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75000"/>
                    <a:lumOff val="25000"/>
                  </a:schemeClr>
                </a:solidFill>
                <a:latin typeface="微软雅黑" panose="020B0503020204020204" charset="-122"/>
                <a:ea typeface="微软雅黑" panose="020B0503020204020204" charset="-122"/>
                <a:cs typeface="Times New Roman" panose="02020603050405020304" pitchFamily="18" charset="0"/>
              </a:rPr>
              <a:t>任务调度</a:t>
            </a:r>
          </a:p>
        </p:txBody>
      </p:sp>
      <p:sp>
        <p:nvSpPr>
          <p:cNvPr id="15" name="矩形: 圆角 26"/>
          <p:cNvSpPr/>
          <p:nvPr/>
        </p:nvSpPr>
        <p:spPr>
          <a:xfrm>
            <a:off x="1580542" y="1829202"/>
            <a:ext cx="1111643" cy="153670"/>
          </a:xfrm>
          <a:prstGeom prst="roundRect">
            <a:avLst/>
          </a:prstGeom>
          <a:solidFill>
            <a:schemeClr val="bg1"/>
          </a:solid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75000"/>
                    <a:lumOff val="25000"/>
                  </a:schemeClr>
                </a:solidFill>
                <a:latin typeface="微软雅黑" panose="020B0503020204020204" charset="-122"/>
                <a:ea typeface="微软雅黑" panose="020B0503020204020204" charset="-122"/>
                <a:cs typeface="Times New Roman" panose="02020603050405020304" pitchFamily="18" charset="0"/>
              </a:rPr>
              <a:t>用工管理</a:t>
            </a:r>
          </a:p>
        </p:txBody>
      </p:sp>
      <p:sp>
        <p:nvSpPr>
          <p:cNvPr id="16" name="矩形: 圆角 27"/>
          <p:cNvSpPr/>
          <p:nvPr/>
        </p:nvSpPr>
        <p:spPr>
          <a:xfrm>
            <a:off x="1578791" y="2018432"/>
            <a:ext cx="1113870" cy="153670"/>
          </a:xfrm>
          <a:prstGeom prst="roundRect">
            <a:avLst/>
          </a:prstGeom>
          <a:solidFill>
            <a:schemeClr val="bg1"/>
          </a:solid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75000"/>
                    <a:lumOff val="25000"/>
                  </a:schemeClr>
                </a:solidFill>
                <a:latin typeface="微软雅黑" panose="020B0503020204020204" charset="-122"/>
                <a:ea typeface="微软雅黑" panose="020B0503020204020204" charset="-122"/>
                <a:cs typeface="Times New Roman" panose="02020603050405020304" pitchFamily="18" charset="0"/>
              </a:rPr>
              <a:t>看板管理</a:t>
            </a:r>
          </a:p>
        </p:txBody>
      </p:sp>
      <p:sp>
        <p:nvSpPr>
          <p:cNvPr id="17" name="矩形: 圆角 28"/>
          <p:cNvSpPr/>
          <p:nvPr/>
        </p:nvSpPr>
        <p:spPr>
          <a:xfrm>
            <a:off x="1580370" y="2207662"/>
            <a:ext cx="1111862" cy="153670"/>
          </a:xfrm>
          <a:prstGeom prst="roundRect">
            <a:avLst/>
          </a:prstGeom>
          <a:solidFill>
            <a:schemeClr val="bg1"/>
          </a:solid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75000"/>
                    <a:lumOff val="25000"/>
                  </a:schemeClr>
                </a:solidFill>
                <a:latin typeface="微软雅黑" panose="020B0503020204020204" charset="-122"/>
                <a:ea typeface="微软雅黑" panose="020B0503020204020204" charset="-122"/>
                <a:cs typeface="Times New Roman" panose="02020603050405020304" pitchFamily="18" charset="0"/>
              </a:rPr>
              <a:t>工艺管理</a:t>
            </a:r>
          </a:p>
        </p:txBody>
      </p:sp>
      <p:sp>
        <p:nvSpPr>
          <p:cNvPr id="18" name="矩形: 圆角 29"/>
          <p:cNvSpPr/>
          <p:nvPr/>
        </p:nvSpPr>
        <p:spPr>
          <a:xfrm>
            <a:off x="1578791" y="2396892"/>
            <a:ext cx="1113870" cy="153670"/>
          </a:xfrm>
          <a:prstGeom prst="roundRect">
            <a:avLst/>
          </a:prstGeom>
          <a:solidFill>
            <a:schemeClr val="bg1"/>
          </a:solid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800" dirty="0">
                <a:solidFill>
                  <a:schemeClr val="tx1">
                    <a:lumMod val="75000"/>
                    <a:lumOff val="25000"/>
                  </a:schemeClr>
                </a:solidFill>
                <a:latin typeface="微软雅黑" panose="020B0503020204020204" charset="-122"/>
                <a:ea typeface="微软雅黑" panose="020B0503020204020204" charset="-122"/>
                <a:cs typeface="Times New Roman" panose="02020603050405020304" pitchFamily="18" charset="0"/>
              </a:rPr>
              <a:t>SCADA</a:t>
            </a:r>
          </a:p>
        </p:txBody>
      </p:sp>
      <p:sp>
        <p:nvSpPr>
          <p:cNvPr id="19" name="矩形: 圆角 30"/>
          <p:cNvSpPr/>
          <p:nvPr/>
        </p:nvSpPr>
        <p:spPr>
          <a:xfrm>
            <a:off x="1578791" y="2586122"/>
            <a:ext cx="1113870" cy="153670"/>
          </a:xfrm>
          <a:prstGeom prst="roundRect">
            <a:avLst/>
          </a:prstGeom>
          <a:solidFill>
            <a:schemeClr val="bg1"/>
          </a:solid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75000"/>
                    <a:lumOff val="25000"/>
                  </a:schemeClr>
                </a:solidFill>
                <a:latin typeface="微软雅黑" panose="020B0503020204020204" charset="-122"/>
                <a:ea typeface="微软雅黑" panose="020B0503020204020204" charset="-122"/>
                <a:cs typeface="Times New Roman" panose="02020603050405020304" pitchFamily="18" charset="0"/>
              </a:rPr>
              <a:t>统计反馈</a:t>
            </a:r>
          </a:p>
        </p:txBody>
      </p:sp>
      <p:sp>
        <p:nvSpPr>
          <p:cNvPr id="20" name="矩形: 圆角 31"/>
          <p:cNvSpPr/>
          <p:nvPr/>
        </p:nvSpPr>
        <p:spPr>
          <a:xfrm>
            <a:off x="1578790" y="2775352"/>
            <a:ext cx="1113871" cy="153670"/>
          </a:xfrm>
          <a:prstGeom prst="roundRect">
            <a:avLst/>
          </a:prstGeom>
          <a:solidFill>
            <a:schemeClr val="bg1"/>
          </a:solid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75000"/>
                    <a:lumOff val="25000"/>
                  </a:schemeClr>
                </a:solidFill>
                <a:latin typeface="微软雅黑" panose="020B0503020204020204" charset="-122"/>
                <a:ea typeface="微软雅黑" panose="020B0503020204020204" charset="-122"/>
                <a:cs typeface="Times New Roman" panose="02020603050405020304" pitchFamily="18" charset="0"/>
              </a:rPr>
              <a:t>数据接口</a:t>
            </a:r>
          </a:p>
        </p:txBody>
      </p:sp>
      <p:sp>
        <p:nvSpPr>
          <p:cNvPr id="22" name="矩形: 圆角 35"/>
          <p:cNvSpPr/>
          <p:nvPr/>
        </p:nvSpPr>
        <p:spPr>
          <a:xfrm>
            <a:off x="5117465" y="1450388"/>
            <a:ext cx="1009650" cy="220345"/>
          </a:xfrm>
          <a:prstGeom prst="roundRect">
            <a:avLst/>
          </a:prstGeom>
          <a:noFill/>
          <a:ln w="9525">
            <a:solidFill>
              <a:schemeClr val="bg2">
                <a:lumMod val="9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bg1">
                    <a:lumMod val="65000"/>
                  </a:schemeClr>
                </a:solidFill>
                <a:latin typeface="微软雅黑" panose="020B0503020204020204" charset="-122"/>
                <a:ea typeface="微软雅黑" panose="020B0503020204020204" charset="-122"/>
                <a:cs typeface="Times New Roman" panose="02020603050405020304" pitchFamily="18" charset="0"/>
              </a:rPr>
              <a:t>设备管理</a:t>
            </a:r>
          </a:p>
        </p:txBody>
      </p:sp>
      <p:sp>
        <p:nvSpPr>
          <p:cNvPr id="23" name="矩形: 圆角 36"/>
          <p:cNvSpPr/>
          <p:nvPr/>
        </p:nvSpPr>
        <p:spPr>
          <a:xfrm>
            <a:off x="5116830" y="2202863"/>
            <a:ext cx="1010285" cy="220345"/>
          </a:xfrm>
          <a:prstGeom prst="roundRect">
            <a:avLst/>
          </a:prstGeom>
          <a:noFill/>
          <a:ln w="9525">
            <a:solidFill>
              <a:schemeClr val="bg2">
                <a:lumMod val="9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bg1">
                    <a:lumMod val="65000"/>
                  </a:schemeClr>
                </a:solidFill>
                <a:latin typeface="微软雅黑" panose="020B0503020204020204" charset="-122"/>
                <a:ea typeface="微软雅黑" panose="020B0503020204020204" charset="-122"/>
                <a:cs typeface="Times New Roman" panose="02020603050405020304" pitchFamily="18" charset="0"/>
              </a:rPr>
              <a:t>备件管理</a:t>
            </a:r>
          </a:p>
        </p:txBody>
      </p:sp>
      <p:sp>
        <p:nvSpPr>
          <p:cNvPr id="24" name="矩形: 圆角 37"/>
          <p:cNvSpPr/>
          <p:nvPr/>
        </p:nvSpPr>
        <p:spPr>
          <a:xfrm>
            <a:off x="5116830" y="2456228"/>
            <a:ext cx="1010285" cy="220345"/>
          </a:xfrm>
          <a:prstGeom prst="roundRect">
            <a:avLst/>
          </a:prstGeom>
          <a:noFill/>
          <a:ln w="9525">
            <a:solidFill>
              <a:schemeClr val="bg2">
                <a:lumMod val="9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bg1">
                    <a:lumMod val="65000"/>
                  </a:schemeClr>
                </a:solidFill>
                <a:latin typeface="微软雅黑" panose="020B0503020204020204" charset="-122"/>
                <a:ea typeface="微软雅黑" panose="020B0503020204020204" charset="-122"/>
                <a:cs typeface="Times New Roman" panose="02020603050405020304" pitchFamily="18" charset="0"/>
              </a:rPr>
              <a:t>设备资料管理</a:t>
            </a:r>
          </a:p>
        </p:txBody>
      </p:sp>
      <p:sp>
        <p:nvSpPr>
          <p:cNvPr id="25" name="矩形: 圆角 38"/>
          <p:cNvSpPr/>
          <p:nvPr/>
        </p:nvSpPr>
        <p:spPr>
          <a:xfrm>
            <a:off x="5117465" y="2709593"/>
            <a:ext cx="1009650" cy="220345"/>
          </a:xfrm>
          <a:prstGeom prst="roundRect">
            <a:avLst/>
          </a:prstGeom>
          <a:noFill/>
          <a:ln w="9525">
            <a:solidFill>
              <a:schemeClr val="bg2">
                <a:lumMod val="9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bg1">
                    <a:lumMod val="65000"/>
                  </a:schemeClr>
                </a:solidFill>
                <a:latin typeface="微软雅黑" panose="020B0503020204020204" charset="-122"/>
                <a:ea typeface="微软雅黑" panose="020B0503020204020204" charset="-122"/>
                <a:cs typeface="Times New Roman" panose="02020603050405020304" pitchFamily="18" charset="0"/>
              </a:rPr>
              <a:t>报表管理</a:t>
            </a:r>
          </a:p>
        </p:txBody>
      </p:sp>
      <p:sp>
        <p:nvSpPr>
          <p:cNvPr id="26" name="矩形: 圆角 39"/>
          <p:cNvSpPr/>
          <p:nvPr/>
        </p:nvSpPr>
        <p:spPr>
          <a:xfrm>
            <a:off x="5117465" y="1703753"/>
            <a:ext cx="1009650" cy="216535"/>
          </a:xfrm>
          <a:prstGeom prst="roundRect">
            <a:avLst/>
          </a:prstGeom>
          <a:noFill/>
          <a:ln w="9525">
            <a:solidFill>
              <a:schemeClr val="bg2">
                <a:lumMod val="9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bg1">
                    <a:lumMod val="65000"/>
                  </a:schemeClr>
                </a:solidFill>
                <a:latin typeface="微软雅黑" panose="020B0503020204020204" charset="-122"/>
                <a:ea typeface="微软雅黑" panose="020B0503020204020204" charset="-122"/>
                <a:cs typeface="Times New Roman" panose="02020603050405020304" pitchFamily="18" charset="0"/>
              </a:rPr>
              <a:t>保养管理</a:t>
            </a:r>
          </a:p>
        </p:txBody>
      </p:sp>
      <p:sp>
        <p:nvSpPr>
          <p:cNvPr id="27" name="矩形: 圆角 40"/>
          <p:cNvSpPr/>
          <p:nvPr/>
        </p:nvSpPr>
        <p:spPr>
          <a:xfrm>
            <a:off x="5116830" y="1953308"/>
            <a:ext cx="1010285" cy="216535"/>
          </a:xfrm>
          <a:prstGeom prst="roundRect">
            <a:avLst/>
          </a:prstGeom>
          <a:noFill/>
          <a:ln w="9525">
            <a:solidFill>
              <a:schemeClr val="bg2">
                <a:lumMod val="9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bg1">
                    <a:lumMod val="65000"/>
                  </a:schemeClr>
                </a:solidFill>
                <a:latin typeface="微软雅黑" panose="020B0503020204020204" charset="-122"/>
                <a:ea typeface="微软雅黑" panose="020B0503020204020204" charset="-122"/>
                <a:cs typeface="Times New Roman" panose="02020603050405020304" pitchFamily="18" charset="0"/>
              </a:rPr>
              <a:t>维修管理</a:t>
            </a:r>
          </a:p>
        </p:txBody>
      </p:sp>
      <p:sp>
        <p:nvSpPr>
          <p:cNvPr id="40" name="矩形: 圆角 70"/>
          <p:cNvSpPr/>
          <p:nvPr/>
        </p:nvSpPr>
        <p:spPr>
          <a:xfrm>
            <a:off x="1459961" y="3347499"/>
            <a:ext cx="912047" cy="249404"/>
          </a:xfrm>
          <a:prstGeom prst="roundRect">
            <a:avLst/>
          </a:prstGeom>
          <a:solidFill>
            <a:schemeClr val="bg1"/>
          </a:solid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800" dirty="0">
                <a:solidFill>
                  <a:prstClr val="black"/>
                </a:solidFill>
                <a:latin typeface="微软雅黑" panose="020B0503020204020204" charset="-122"/>
                <a:ea typeface="微软雅黑" panose="020B0503020204020204" charset="-122"/>
                <a:cs typeface="Times New Roman" panose="02020603050405020304" pitchFamily="18" charset="0"/>
              </a:rPr>
              <a:t>SCADA</a:t>
            </a:r>
          </a:p>
        </p:txBody>
      </p:sp>
      <p:sp>
        <p:nvSpPr>
          <p:cNvPr id="41" name="矩形: 圆角 78"/>
          <p:cNvSpPr/>
          <p:nvPr/>
        </p:nvSpPr>
        <p:spPr>
          <a:xfrm>
            <a:off x="4677258" y="3358962"/>
            <a:ext cx="912047" cy="249404"/>
          </a:xfrm>
          <a:prstGeom prst="roundRect">
            <a:avLst/>
          </a:prstGeom>
          <a:solidFill>
            <a:schemeClr val="bg1"/>
          </a:solid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prstClr val="black"/>
                </a:solidFill>
                <a:latin typeface="微软雅黑" panose="020B0503020204020204" charset="-122"/>
                <a:ea typeface="微软雅黑" panose="020B0503020204020204" charset="-122"/>
                <a:cs typeface="Times New Roman" panose="02020603050405020304" pitchFamily="18" charset="0"/>
              </a:rPr>
              <a:t>能源网关</a:t>
            </a:r>
          </a:p>
        </p:txBody>
      </p:sp>
      <p:sp>
        <p:nvSpPr>
          <p:cNvPr id="42" name="矩形: 圆角 95"/>
          <p:cNvSpPr/>
          <p:nvPr/>
        </p:nvSpPr>
        <p:spPr>
          <a:xfrm>
            <a:off x="6720415" y="3352251"/>
            <a:ext cx="912047" cy="249404"/>
          </a:xfrm>
          <a:prstGeom prst="roundRect">
            <a:avLst/>
          </a:prstGeom>
          <a:solidFill>
            <a:schemeClr val="bg1"/>
          </a:solid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prstClr val="black"/>
                </a:solidFill>
                <a:latin typeface="微软雅黑" panose="020B0503020204020204" charset="-122"/>
                <a:ea typeface="微软雅黑" panose="020B0503020204020204" charset="-122"/>
                <a:cs typeface="Times New Roman" panose="02020603050405020304" pitchFamily="18" charset="0"/>
              </a:rPr>
              <a:t>业务前端机</a:t>
            </a:r>
          </a:p>
        </p:txBody>
      </p:sp>
      <p:sp>
        <p:nvSpPr>
          <p:cNvPr id="43" name="矩形: 圆角 96"/>
          <p:cNvSpPr/>
          <p:nvPr/>
        </p:nvSpPr>
        <p:spPr>
          <a:xfrm>
            <a:off x="1136650" y="3975100"/>
            <a:ext cx="2244725" cy="199390"/>
          </a:xfrm>
          <a:prstGeom prst="roundRect">
            <a:avLst/>
          </a:prstGeom>
          <a:solidFill>
            <a:srgbClr val="FFFFFF"/>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生产加工设备</a:t>
            </a:r>
          </a:p>
        </p:txBody>
      </p:sp>
      <p:sp>
        <p:nvSpPr>
          <p:cNvPr id="44" name="矩形: 圆角 103"/>
          <p:cNvSpPr/>
          <p:nvPr/>
        </p:nvSpPr>
        <p:spPr>
          <a:xfrm>
            <a:off x="4090538" y="3977640"/>
            <a:ext cx="2308860" cy="188595"/>
          </a:xfrm>
          <a:prstGeom prst="roundRect">
            <a:avLst/>
          </a:prstGeom>
          <a:solidFill>
            <a:srgbClr val="FFFFFF"/>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物流设备</a:t>
            </a:r>
          </a:p>
        </p:txBody>
      </p:sp>
      <p:sp>
        <p:nvSpPr>
          <p:cNvPr id="45" name="矩形: 圆角 104"/>
          <p:cNvSpPr/>
          <p:nvPr/>
        </p:nvSpPr>
        <p:spPr>
          <a:xfrm>
            <a:off x="6434455" y="3975100"/>
            <a:ext cx="638810" cy="199390"/>
          </a:xfrm>
          <a:prstGeom prst="roundRect">
            <a:avLst/>
          </a:prstGeom>
          <a:solidFill>
            <a:srgbClr val="FFFFFF"/>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检测设备</a:t>
            </a:r>
          </a:p>
        </p:txBody>
      </p:sp>
      <p:sp>
        <p:nvSpPr>
          <p:cNvPr id="46" name="矩形: 圆角 105"/>
          <p:cNvSpPr/>
          <p:nvPr/>
        </p:nvSpPr>
        <p:spPr>
          <a:xfrm>
            <a:off x="7110776" y="3975053"/>
            <a:ext cx="704113" cy="187487"/>
          </a:xfrm>
          <a:prstGeom prst="roundRect">
            <a:avLst/>
          </a:prstGeom>
          <a:solidFill>
            <a:srgbClr val="FFFFFF"/>
          </a:solidFill>
          <a:ln w="12700">
            <a:noFill/>
          </a:ln>
        </p:spPr>
        <p:style>
          <a:lnRef idx="2">
            <a:schemeClr val="dk1"/>
          </a:lnRef>
          <a:fillRef idx="1">
            <a:schemeClr val="lt1"/>
          </a:fillRef>
          <a:effectRef idx="0">
            <a:schemeClr val="dk1"/>
          </a:effectRef>
          <a:fontRef idx="minor">
            <a:schemeClr val="dk1"/>
          </a:fontRef>
        </p:style>
        <p:txBody>
          <a:bodyPr rtlCol="0" anchor="ctr"/>
          <a:lstStyle/>
          <a:p>
            <a:pPr algn="l"/>
            <a:r>
              <a:rPr lang="zh-CN" altLang="en-US" sz="8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园区</a:t>
            </a:r>
            <a:r>
              <a:rPr lang="en-US" altLang="zh-CN" sz="8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a:t>
            </a:r>
            <a:r>
              <a:rPr lang="zh-CN" altLang="en-US" sz="8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环境</a:t>
            </a:r>
          </a:p>
        </p:txBody>
      </p:sp>
      <p:sp>
        <p:nvSpPr>
          <p:cNvPr id="47" name="矩形: 圆角 93"/>
          <p:cNvSpPr/>
          <p:nvPr/>
        </p:nvSpPr>
        <p:spPr>
          <a:xfrm>
            <a:off x="1138655" y="4266229"/>
            <a:ext cx="546607" cy="249404"/>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风选机</a:t>
            </a:r>
          </a:p>
        </p:txBody>
      </p:sp>
      <p:sp>
        <p:nvSpPr>
          <p:cNvPr id="48" name="矩形: 圆角 94"/>
          <p:cNvSpPr/>
          <p:nvPr/>
        </p:nvSpPr>
        <p:spPr>
          <a:xfrm>
            <a:off x="1710027" y="4266229"/>
            <a:ext cx="546100" cy="249404"/>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比重选</a:t>
            </a:r>
          </a:p>
        </p:txBody>
      </p:sp>
      <p:sp>
        <p:nvSpPr>
          <p:cNvPr id="49" name="矩形: 圆角 98"/>
          <p:cNvSpPr/>
          <p:nvPr/>
        </p:nvSpPr>
        <p:spPr>
          <a:xfrm>
            <a:off x="1712477" y="4557345"/>
            <a:ext cx="554990" cy="249404"/>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包装秤</a:t>
            </a:r>
          </a:p>
        </p:txBody>
      </p:sp>
      <p:sp>
        <p:nvSpPr>
          <p:cNvPr id="50" name="矩形: 圆角 99"/>
          <p:cNvSpPr/>
          <p:nvPr/>
        </p:nvSpPr>
        <p:spPr>
          <a:xfrm>
            <a:off x="2280892" y="4266229"/>
            <a:ext cx="542290" cy="249404"/>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光选机</a:t>
            </a:r>
          </a:p>
        </p:txBody>
      </p:sp>
      <p:sp>
        <p:nvSpPr>
          <p:cNvPr id="51" name="矩形: 圆角 100"/>
          <p:cNvSpPr/>
          <p:nvPr/>
        </p:nvSpPr>
        <p:spPr>
          <a:xfrm>
            <a:off x="2847947" y="4266078"/>
            <a:ext cx="533400" cy="249555"/>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包衣机</a:t>
            </a:r>
          </a:p>
        </p:txBody>
      </p:sp>
      <p:sp>
        <p:nvSpPr>
          <p:cNvPr id="52" name="矩形: 圆角 101"/>
          <p:cNvSpPr/>
          <p:nvPr/>
        </p:nvSpPr>
        <p:spPr>
          <a:xfrm>
            <a:off x="3458722" y="4557345"/>
            <a:ext cx="555407" cy="249404"/>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冷库</a:t>
            </a:r>
          </a:p>
        </p:txBody>
      </p:sp>
      <p:sp>
        <p:nvSpPr>
          <p:cNvPr id="53" name="矩形: 圆角 102"/>
          <p:cNvSpPr/>
          <p:nvPr/>
        </p:nvSpPr>
        <p:spPr>
          <a:xfrm>
            <a:off x="2285882" y="4557194"/>
            <a:ext cx="537210" cy="249555"/>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激光打码机</a:t>
            </a:r>
          </a:p>
        </p:txBody>
      </p:sp>
      <p:sp>
        <p:nvSpPr>
          <p:cNvPr id="54" name="矩形: 圆角 108"/>
          <p:cNvSpPr/>
          <p:nvPr/>
        </p:nvSpPr>
        <p:spPr>
          <a:xfrm>
            <a:off x="1138655" y="4557345"/>
            <a:ext cx="555407" cy="249404"/>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翻混机</a:t>
            </a:r>
          </a:p>
        </p:txBody>
      </p:sp>
      <p:sp>
        <p:nvSpPr>
          <p:cNvPr id="55" name="矩形: 圆角 113"/>
          <p:cNvSpPr/>
          <p:nvPr/>
        </p:nvSpPr>
        <p:spPr>
          <a:xfrm>
            <a:off x="2841507" y="4557194"/>
            <a:ext cx="534035" cy="249555"/>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包装机</a:t>
            </a:r>
          </a:p>
        </p:txBody>
      </p:sp>
      <p:sp>
        <p:nvSpPr>
          <p:cNvPr id="56" name="矩形: 圆角 134"/>
          <p:cNvSpPr/>
          <p:nvPr/>
        </p:nvSpPr>
        <p:spPr>
          <a:xfrm>
            <a:off x="5853186" y="4266229"/>
            <a:ext cx="546735" cy="249404"/>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车辆衡</a:t>
            </a:r>
          </a:p>
        </p:txBody>
      </p:sp>
      <p:sp>
        <p:nvSpPr>
          <p:cNvPr id="57" name="矩形: 圆角 135"/>
          <p:cNvSpPr/>
          <p:nvPr/>
        </p:nvSpPr>
        <p:spPr>
          <a:xfrm>
            <a:off x="4090538" y="4557345"/>
            <a:ext cx="547258" cy="249404"/>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产线信息终端</a:t>
            </a:r>
          </a:p>
        </p:txBody>
      </p:sp>
      <p:sp>
        <p:nvSpPr>
          <p:cNvPr id="58" name="矩形: 圆角 136"/>
          <p:cNvSpPr/>
          <p:nvPr/>
        </p:nvSpPr>
        <p:spPr>
          <a:xfrm>
            <a:off x="4090538" y="4264144"/>
            <a:ext cx="547258" cy="251489"/>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看板</a:t>
            </a:r>
          </a:p>
        </p:txBody>
      </p:sp>
      <p:sp>
        <p:nvSpPr>
          <p:cNvPr id="60" name="矩形: 圆角 138"/>
          <p:cNvSpPr/>
          <p:nvPr/>
        </p:nvSpPr>
        <p:spPr>
          <a:xfrm>
            <a:off x="4678436" y="4266229"/>
            <a:ext cx="546735" cy="249404"/>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监控中心大屏</a:t>
            </a:r>
          </a:p>
        </p:txBody>
      </p:sp>
      <p:sp>
        <p:nvSpPr>
          <p:cNvPr id="61" name="矩形: 圆角 140"/>
          <p:cNvSpPr/>
          <p:nvPr/>
        </p:nvSpPr>
        <p:spPr>
          <a:xfrm>
            <a:off x="5265811" y="4266229"/>
            <a:ext cx="546735" cy="249404"/>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产线上位机</a:t>
            </a:r>
          </a:p>
        </p:txBody>
      </p:sp>
      <p:sp>
        <p:nvSpPr>
          <p:cNvPr id="62" name="矩形: 圆角 141"/>
          <p:cNvSpPr/>
          <p:nvPr/>
        </p:nvSpPr>
        <p:spPr>
          <a:xfrm>
            <a:off x="4678436" y="4557345"/>
            <a:ext cx="546735" cy="249404"/>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产线安全门</a:t>
            </a:r>
          </a:p>
        </p:txBody>
      </p:sp>
      <p:sp>
        <p:nvSpPr>
          <p:cNvPr id="63" name="矩形: 圆角 143"/>
          <p:cNvSpPr/>
          <p:nvPr/>
        </p:nvSpPr>
        <p:spPr>
          <a:xfrm>
            <a:off x="5265811" y="4545566"/>
            <a:ext cx="546735" cy="261183"/>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扫码器</a:t>
            </a:r>
          </a:p>
        </p:txBody>
      </p:sp>
      <p:sp>
        <p:nvSpPr>
          <p:cNvPr id="64" name="矩形: 圆角 145"/>
          <p:cNvSpPr/>
          <p:nvPr/>
        </p:nvSpPr>
        <p:spPr>
          <a:xfrm>
            <a:off x="3462796" y="4266229"/>
            <a:ext cx="547258" cy="249404"/>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垛位信息板</a:t>
            </a:r>
          </a:p>
        </p:txBody>
      </p:sp>
      <p:sp>
        <p:nvSpPr>
          <p:cNvPr id="68" name="矩形: 圆角 146"/>
          <p:cNvSpPr/>
          <p:nvPr/>
        </p:nvSpPr>
        <p:spPr>
          <a:xfrm>
            <a:off x="6469670" y="4266229"/>
            <a:ext cx="568380" cy="559064"/>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种子水分测定仪</a:t>
            </a:r>
          </a:p>
        </p:txBody>
      </p:sp>
      <p:sp>
        <p:nvSpPr>
          <p:cNvPr id="71" name="矩形: 圆角 147"/>
          <p:cNvSpPr/>
          <p:nvPr/>
        </p:nvSpPr>
        <p:spPr>
          <a:xfrm>
            <a:off x="7110776" y="4266229"/>
            <a:ext cx="704114" cy="249404"/>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l"/>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环境检测仪</a:t>
            </a:r>
          </a:p>
        </p:txBody>
      </p:sp>
      <p:sp>
        <p:nvSpPr>
          <p:cNvPr id="72" name="矩形: 圆角 148"/>
          <p:cNvSpPr/>
          <p:nvPr/>
        </p:nvSpPr>
        <p:spPr>
          <a:xfrm>
            <a:off x="7110775" y="4557345"/>
            <a:ext cx="704114" cy="249404"/>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l"/>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视频监控器</a:t>
            </a:r>
          </a:p>
        </p:txBody>
      </p:sp>
      <p:sp>
        <p:nvSpPr>
          <p:cNvPr id="83" name="矩形: 圆角 88"/>
          <p:cNvSpPr/>
          <p:nvPr/>
        </p:nvSpPr>
        <p:spPr>
          <a:xfrm>
            <a:off x="1084580" y="843915"/>
            <a:ext cx="6775450" cy="263525"/>
          </a:xfrm>
          <a:prstGeom prst="roundRect">
            <a:avLst/>
          </a:prstGeom>
          <a:solidFill>
            <a:schemeClr val="tx2">
              <a:lumMod val="40000"/>
              <a:lumOff val="6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800" dirty="0">
                <a:solidFill>
                  <a:schemeClr val="tx1"/>
                </a:solidFill>
                <a:latin typeface="微软雅黑" panose="020B0503020204020204" charset="-122"/>
                <a:ea typeface="微软雅黑" panose="020B0503020204020204" charset="-122"/>
                <a:cs typeface="Times New Roman" panose="02020603050405020304" pitchFamily="18" charset="0"/>
              </a:rPr>
              <a:t>ERP</a:t>
            </a:r>
          </a:p>
        </p:txBody>
      </p:sp>
      <p:cxnSp>
        <p:nvCxnSpPr>
          <p:cNvPr id="86" name="直接箭头连接符 85"/>
          <p:cNvCxnSpPr/>
          <p:nvPr/>
        </p:nvCxnSpPr>
        <p:spPr>
          <a:xfrm flipV="1">
            <a:off x="6487758" y="1115412"/>
            <a:ext cx="0" cy="1919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7" name="文本框 86"/>
          <p:cNvSpPr txBox="1"/>
          <p:nvPr/>
        </p:nvSpPr>
        <p:spPr>
          <a:xfrm>
            <a:off x="6495667" y="1116590"/>
            <a:ext cx="1005403" cy="215444"/>
          </a:xfrm>
          <a:prstGeom prst="rect">
            <a:avLst/>
          </a:prstGeom>
          <a:noFill/>
        </p:spPr>
        <p:txBody>
          <a:bodyPr wrap="none" rtlCol="0">
            <a:spAutoFit/>
          </a:bodyPr>
          <a:lstStyle/>
          <a:p>
            <a:r>
              <a:rPr lang="zh-CN" altLang="en-US" sz="800" dirty="0">
                <a:solidFill>
                  <a:prstClr val="black"/>
                </a:solidFill>
                <a:latin typeface="微软雅黑" panose="020B0503020204020204" charset="-122"/>
                <a:ea typeface="微软雅黑" panose="020B0503020204020204" charset="-122"/>
                <a:cs typeface="Times New Roman" panose="02020603050405020304" pitchFamily="18" charset="0"/>
              </a:rPr>
              <a:t>产能、损耗、库存</a:t>
            </a:r>
          </a:p>
        </p:txBody>
      </p:sp>
      <p:sp>
        <p:nvSpPr>
          <p:cNvPr id="88" name="文本框 87"/>
          <p:cNvSpPr txBox="1"/>
          <p:nvPr/>
        </p:nvSpPr>
        <p:spPr>
          <a:xfrm>
            <a:off x="1960141" y="1104213"/>
            <a:ext cx="1518364" cy="215444"/>
          </a:xfrm>
          <a:prstGeom prst="rect">
            <a:avLst/>
          </a:prstGeom>
          <a:noFill/>
        </p:spPr>
        <p:txBody>
          <a:bodyPr wrap="none" rtlCol="0">
            <a:spAutoFit/>
          </a:bodyPr>
          <a:lstStyle/>
          <a:p>
            <a:r>
              <a:rPr lang="zh-CN" altLang="en-US" sz="800" dirty="0">
                <a:solidFill>
                  <a:prstClr val="black"/>
                </a:solidFill>
                <a:latin typeface="微软雅黑" panose="020B0503020204020204" charset="-122"/>
                <a:ea typeface="微软雅黑" panose="020B0503020204020204" charset="-122"/>
                <a:cs typeface="Times New Roman" panose="02020603050405020304" pitchFamily="18" charset="0"/>
              </a:rPr>
              <a:t>备货、送料、加工、提货计划</a:t>
            </a:r>
          </a:p>
        </p:txBody>
      </p:sp>
      <p:cxnSp>
        <p:nvCxnSpPr>
          <p:cNvPr id="89" name="直接箭头连接符 88"/>
          <p:cNvCxnSpPr/>
          <p:nvPr/>
        </p:nvCxnSpPr>
        <p:spPr>
          <a:xfrm>
            <a:off x="2492009" y="3082482"/>
            <a:ext cx="0" cy="209316"/>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矩形: 圆角 106"/>
          <p:cNvSpPr/>
          <p:nvPr/>
        </p:nvSpPr>
        <p:spPr>
          <a:xfrm>
            <a:off x="3625843" y="3352251"/>
            <a:ext cx="912047" cy="249404"/>
          </a:xfrm>
          <a:prstGeom prst="roundRect">
            <a:avLst/>
          </a:prstGeom>
          <a:solidFill>
            <a:schemeClr val="bg1"/>
          </a:solid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800" dirty="0">
                <a:solidFill>
                  <a:prstClr val="black"/>
                </a:solidFill>
                <a:latin typeface="微软雅黑" panose="020B0503020204020204" charset="-122"/>
                <a:ea typeface="微软雅黑" panose="020B0503020204020204" charset="-122"/>
                <a:cs typeface="Times New Roman" panose="02020603050405020304" pitchFamily="18" charset="0"/>
              </a:rPr>
              <a:t>SCADA</a:t>
            </a:r>
          </a:p>
        </p:txBody>
      </p:sp>
      <p:sp>
        <p:nvSpPr>
          <p:cNvPr id="91" name="矩形: 圆角 117"/>
          <p:cNvSpPr/>
          <p:nvPr/>
        </p:nvSpPr>
        <p:spPr>
          <a:xfrm>
            <a:off x="2551328" y="3347469"/>
            <a:ext cx="912047" cy="249404"/>
          </a:xfrm>
          <a:prstGeom prst="roundRect">
            <a:avLst/>
          </a:prstGeom>
          <a:solidFill>
            <a:schemeClr val="bg1"/>
          </a:solid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800" dirty="0">
                <a:solidFill>
                  <a:prstClr val="black"/>
                </a:solidFill>
                <a:latin typeface="微软雅黑" panose="020B0503020204020204" charset="-122"/>
                <a:ea typeface="微软雅黑" panose="020B0503020204020204" charset="-122"/>
                <a:cs typeface="Times New Roman" panose="02020603050405020304" pitchFamily="18" charset="0"/>
              </a:rPr>
              <a:t>…….</a:t>
            </a:r>
          </a:p>
        </p:txBody>
      </p:sp>
      <p:sp>
        <p:nvSpPr>
          <p:cNvPr id="93" name="矩形: 圆角 119"/>
          <p:cNvSpPr/>
          <p:nvPr/>
        </p:nvSpPr>
        <p:spPr>
          <a:xfrm>
            <a:off x="5698836" y="3352251"/>
            <a:ext cx="912047" cy="249404"/>
          </a:xfrm>
          <a:prstGeom prst="roundRect">
            <a:avLst/>
          </a:prstGeom>
          <a:solidFill>
            <a:schemeClr val="bg1"/>
          </a:solid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prstClr val="black"/>
                </a:solidFill>
                <a:latin typeface="微软雅黑" panose="020B0503020204020204" charset="-122"/>
                <a:ea typeface="微软雅黑" panose="020B0503020204020204" charset="-122"/>
                <a:cs typeface="Times New Roman" panose="02020603050405020304" pitchFamily="18" charset="0"/>
              </a:rPr>
              <a:t>环境网关</a:t>
            </a:r>
          </a:p>
        </p:txBody>
      </p:sp>
      <p:sp>
        <p:nvSpPr>
          <p:cNvPr id="94" name="矩形: 圆角 120"/>
          <p:cNvSpPr/>
          <p:nvPr/>
        </p:nvSpPr>
        <p:spPr>
          <a:xfrm>
            <a:off x="6400800" y="2063115"/>
            <a:ext cx="1400810" cy="452120"/>
          </a:xfrm>
          <a:prstGeom prst="roundRect">
            <a:avLst>
              <a:gd name="adj" fmla="val 7089"/>
            </a:avLst>
          </a:prstGeom>
          <a:ln w="12700">
            <a:noFill/>
            <a:prstDash val="dash"/>
          </a:ln>
        </p:spPr>
        <p:style>
          <a:lnRef idx="2">
            <a:schemeClr val="dk1"/>
          </a:lnRef>
          <a:fillRef idx="1">
            <a:schemeClr val="lt1"/>
          </a:fillRef>
          <a:effectRef idx="0">
            <a:schemeClr val="dk1"/>
          </a:effectRef>
          <a:fontRef idx="minor">
            <a:schemeClr val="dk1"/>
          </a:fontRef>
        </p:style>
        <p:txBody>
          <a:bodyPr rtlCol="0" anchor="ctr"/>
          <a:lstStyle/>
          <a:p>
            <a:r>
              <a:rPr lang="zh-CN" altLang="en-US" sz="1200" dirty="0">
                <a:solidFill>
                  <a:schemeClr val="bg1">
                    <a:lumMod val="65000"/>
                  </a:schemeClr>
                </a:solidFill>
                <a:latin typeface="微软雅黑" panose="020B0503020204020204" charset="-122"/>
                <a:ea typeface="微软雅黑" panose="020B0503020204020204" charset="-122"/>
                <a:cs typeface="Times New Roman" panose="02020603050405020304" pitchFamily="18" charset="0"/>
              </a:rPr>
              <a:t>楼宇</a:t>
            </a:r>
          </a:p>
        </p:txBody>
      </p:sp>
      <p:sp>
        <p:nvSpPr>
          <p:cNvPr id="95" name="矩形: 圆角 121"/>
          <p:cNvSpPr/>
          <p:nvPr/>
        </p:nvSpPr>
        <p:spPr>
          <a:xfrm>
            <a:off x="3423803" y="3975053"/>
            <a:ext cx="625244" cy="199559"/>
          </a:xfrm>
          <a:prstGeom prst="roundRect">
            <a:avLst/>
          </a:prstGeom>
          <a:solidFill>
            <a:srgbClr val="FFFFFF"/>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仓储设备</a:t>
            </a:r>
          </a:p>
        </p:txBody>
      </p:sp>
      <p:sp>
        <p:nvSpPr>
          <p:cNvPr id="96" name="矩形: 圆角 122"/>
          <p:cNvSpPr/>
          <p:nvPr/>
        </p:nvSpPr>
        <p:spPr>
          <a:xfrm>
            <a:off x="6391910" y="1410383"/>
            <a:ext cx="1423035" cy="562849"/>
          </a:xfrm>
          <a:prstGeom prst="roundRect">
            <a:avLst>
              <a:gd name="adj" fmla="val 7089"/>
            </a:avLst>
          </a:prstGeom>
          <a:ln w="12700">
            <a:noFill/>
            <a:prstDash val="dash"/>
          </a:ln>
        </p:spPr>
        <p:style>
          <a:lnRef idx="2">
            <a:schemeClr val="dk1"/>
          </a:lnRef>
          <a:fillRef idx="1">
            <a:schemeClr val="lt1"/>
          </a:fillRef>
          <a:effectRef idx="0">
            <a:schemeClr val="dk1"/>
          </a:effectRef>
          <a:fontRef idx="minor">
            <a:schemeClr val="dk1"/>
          </a:fontRef>
        </p:style>
        <p:txBody>
          <a:bodyPr rtlCol="0" anchor="ctr"/>
          <a:lstStyle/>
          <a:p>
            <a:r>
              <a:rPr lang="zh-CN" altLang="en-US" sz="1200" dirty="0">
                <a:solidFill>
                  <a:prstClr val="black"/>
                </a:solidFill>
                <a:latin typeface="微软雅黑" panose="020B0503020204020204" charset="-122"/>
                <a:ea typeface="微软雅黑" panose="020B0503020204020204" charset="-122"/>
                <a:cs typeface="Times New Roman" panose="02020603050405020304" pitchFamily="18" charset="0"/>
              </a:rPr>
              <a:t>能源</a:t>
            </a:r>
            <a:endParaRPr lang="en-US" altLang="zh-CN" sz="1200" dirty="0">
              <a:solidFill>
                <a:prstClr val="black"/>
              </a:solidFill>
              <a:latin typeface="微软雅黑" panose="020B0503020204020204" charset="-122"/>
              <a:ea typeface="微软雅黑" panose="020B0503020204020204" charset="-122"/>
              <a:cs typeface="Times New Roman" panose="02020603050405020304" pitchFamily="18" charset="0"/>
            </a:endParaRPr>
          </a:p>
          <a:p>
            <a:r>
              <a:rPr lang="zh-CN" altLang="en-US" sz="1200" dirty="0">
                <a:solidFill>
                  <a:prstClr val="black"/>
                </a:solidFill>
                <a:latin typeface="微软雅黑" panose="020B0503020204020204" charset="-122"/>
                <a:ea typeface="微软雅黑" panose="020B0503020204020204" charset="-122"/>
                <a:cs typeface="Times New Roman" panose="02020603050405020304" pitchFamily="18" charset="0"/>
              </a:rPr>
              <a:t>环境</a:t>
            </a:r>
          </a:p>
        </p:txBody>
      </p:sp>
      <p:sp>
        <p:nvSpPr>
          <p:cNvPr id="97" name="矩形: 圆角 124"/>
          <p:cNvSpPr/>
          <p:nvPr/>
        </p:nvSpPr>
        <p:spPr>
          <a:xfrm>
            <a:off x="6876690" y="2098575"/>
            <a:ext cx="762703" cy="168036"/>
          </a:xfrm>
          <a:prstGeom prst="roundRect">
            <a:avLst/>
          </a:prstGeom>
          <a:ln w="9525">
            <a:solidFill>
              <a:schemeClr val="bg2">
                <a:lumMod val="9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bg1">
                    <a:lumMod val="65000"/>
                  </a:schemeClr>
                </a:solidFill>
                <a:latin typeface="微软雅黑" panose="020B0503020204020204" charset="-122"/>
                <a:ea typeface="微软雅黑" panose="020B0503020204020204" charset="-122"/>
                <a:cs typeface="Times New Roman" panose="02020603050405020304" pitchFamily="18" charset="0"/>
              </a:rPr>
              <a:t>安防</a:t>
            </a:r>
          </a:p>
        </p:txBody>
      </p:sp>
      <p:sp>
        <p:nvSpPr>
          <p:cNvPr id="98" name="矩形: 圆角 126"/>
          <p:cNvSpPr/>
          <p:nvPr/>
        </p:nvSpPr>
        <p:spPr>
          <a:xfrm>
            <a:off x="6876690" y="2320053"/>
            <a:ext cx="762703" cy="162382"/>
          </a:xfrm>
          <a:prstGeom prst="roundRect">
            <a:avLst/>
          </a:prstGeom>
          <a:ln w="9525">
            <a:solidFill>
              <a:schemeClr val="bg2">
                <a:lumMod val="9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bg1">
                    <a:lumMod val="65000"/>
                  </a:schemeClr>
                </a:solidFill>
                <a:latin typeface="微软雅黑" panose="020B0503020204020204" charset="-122"/>
                <a:ea typeface="微软雅黑" panose="020B0503020204020204" charset="-122"/>
                <a:cs typeface="Times New Roman" panose="02020603050405020304" pitchFamily="18" charset="0"/>
              </a:rPr>
              <a:t>一卡通</a:t>
            </a:r>
          </a:p>
        </p:txBody>
      </p:sp>
      <p:sp>
        <p:nvSpPr>
          <p:cNvPr id="99" name="矩形: 圆角 127"/>
          <p:cNvSpPr/>
          <p:nvPr/>
        </p:nvSpPr>
        <p:spPr>
          <a:xfrm>
            <a:off x="6884893" y="2586974"/>
            <a:ext cx="762703" cy="162382"/>
          </a:xfrm>
          <a:prstGeom prst="roundRect">
            <a:avLst/>
          </a:prstGeom>
          <a:ln w="12700">
            <a:solidFill>
              <a:srgbClr val="254B8B"/>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solidFill>
                <a:latin typeface="微软雅黑" panose="020B0503020204020204" charset="-122"/>
                <a:ea typeface="微软雅黑" panose="020B0503020204020204" charset="-122"/>
                <a:cs typeface="Times New Roman" panose="02020603050405020304" pitchFamily="18" charset="0"/>
              </a:rPr>
              <a:t>出园管理</a:t>
            </a:r>
          </a:p>
        </p:txBody>
      </p:sp>
      <p:sp>
        <p:nvSpPr>
          <p:cNvPr id="100" name="矩形: 圆角 128"/>
          <p:cNvSpPr/>
          <p:nvPr/>
        </p:nvSpPr>
        <p:spPr>
          <a:xfrm>
            <a:off x="6876689" y="2801068"/>
            <a:ext cx="762703" cy="162382"/>
          </a:xfrm>
          <a:prstGeom prst="roundRect">
            <a:avLst/>
          </a:prstGeom>
          <a:ln w="12700">
            <a:solidFill>
              <a:srgbClr val="254B8B"/>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solidFill>
                <a:latin typeface="微软雅黑" panose="020B0503020204020204" charset="-122"/>
                <a:ea typeface="微软雅黑" panose="020B0503020204020204" charset="-122"/>
                <a:cs typeface="Times New Roman" panose="02020603050405020304" pitchFamily="18" charset="0"/>
              </a:rPr>
              <a:t>入园管理</a:t>
            </a:r>
          </a:p>
        </p:txBody>
      </p:sp>
      <p:sp>
        <p:nvSpPr>
          <p:cNvPr id="107" name="矩形: 圆角 130"/>
          <p:cNvSpPr/>
          <p:nvPr/>
        </p:nvSpPr>
        <p:spPr>
          <a:xfrm>
            <a:off x="6898994" y="1439782"/>
            <a:ext cx="762703" cy="233080"/>
          </a:xfrm>
          <a:prstGeom prst="roundRect">
            <a:avLst/>
          </a:prstGeom>
          <a:ln w="9525">
            <a:solidFill>
              <a:schemeClr val="bg1">
                <a:lumMod val="75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prstClr val="black"/>
                </a:solidFill>
                <a:latin typeface="微软雅黑" panose="020B0503020204020204" charset="-122"/>
                <a:ea typeface="微软雅黑" panose="020B0503020204020204" charset="-122"/>
                <a:cs typeface="Times New Roman" panose="02020603050405020304" pitchFamily="18" charset="0"/>
              </a:rPr>
              <a:t>加工过程</a:t>
            </a:r>
          </a:p>
        </p:txBody>
      </p:sp>
      <p:sp>
        <p:nvSpPr>
          <p:cNvPr id="108" name="矩形: 圆角 131"/>
          <p:cNvSpPr/>
          <p:nvPr/>
        </p:nvSpPr>
        <p:spPr>
          <a:xfrm>
            <a:off x="6898994" y="1701031"/>
            <a:ext cx="762703" cy="233080"/>
          </a:xfrm>
          <a:prstGeom prst="roundRect">
            <a:avLst/>
          </a:prstGeom>
          <a:ln w="9525">
            <a:solidFill>
              <a:schemeClr val="bg1">
                <a:lumMod val="75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prstClr val="black"/>
                </a:solidFill>
                <a:latin typeface="微软雅黑" panose="020B0503020204020204" charset="-122"/>
                <a:ea typeface="微软雅黑" panose="020B0503020204020204" charset="-122"/>
                <a:cs typeface="Times New Roman" panose="02020603050405020304" pitchFamily="18" charset="0"/>
              </a:rPr>
              <a:t>仓储</a:t>
            </a:r>
          </a:p>
        </p:txBody>
      </p:sp>
      <p:cxnSp>
        <p:nvCxnSpPr>
          <p:cNvPr id="109" name="直接箭头连接符 108"/>
          <p:cNvCxnSpPr/>
          <p:nvPr/>
        </p:nvCxnSpPr>
        <p:spPr>
          <a:xfrm>
            <a:off x="6422387" y="3082482"/>
            <a:ext cx="0" cy="209316"/>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p:nvPr/>
        </p:nvCxnSpPr>
        <p:spPr>
          <a:xfrm>
            <a:off x="6429169" y="3664052"/>
            <a:ext cx="0" cy="209316"/>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1" name="直接箭头连接符 110"/>
          <p:cNvCxnSpPr/>
          <p:nvPr/>
        </p:nvCxnSpPr>
        <p:spPr>
          <a:xfrm>
            <a:off x="2499716" y="3653381"/>
            <a:ext cx="0" cy="209316"/>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矩形: 圆角 88"/>
          <p:cNvSpPr/>
          <p:nvPr/>
        </p:nvSpPr>
        <p:spPr>
          <a:xfrm>
            <a:off x="8181340" y="1306195"/>
            <a:ext cx="666115" cy="814070"/>
          </a:xfrm>
          <a:prstGeom prst="roundRect">
            <a:avLst/>
          </a:prstGeom>
          <a:noFill/>
          <a:ln w="9525">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schemeClr val="tx1"/>
                </a:solidFill>
                <a:latin typeface="微软雅黑" panose="020B0503020204020204" charset="-122"/>
                <a:ea typeface="微软雅黑" panose="020B0503020204020204" charset="-122"/>
                <a:cs typeface="Times New Roman" panose="02020603050405020304" pitchFamily="18" charset="0"/>
              </a:rPr>
              <a:t>质量</a:t>
            </a:r>
          </a:p>
          <a:p>
            <a:pPr algn="ctr"/>
            <a:r>
              <a:rPr lang="zh-CN" altLang="en-US" sz="1200" dirty="0">
                <a:solidFill>
                  <a:schemeClr val="tx1"/>
                </a:solidFill>
                <a:latin typeface="微软雅黑" panose="020B0503020204020204" charset="-122"/>
                <a:ea typeface="微软雅黑" panose="020B0503020204020204" charset="-122"/>
                <a:cs typeface="Times New Roman" panose="02020603050405020304" pitchFamily="18" charset="0"/>
              </a:rPr>
              <a:t>管理</a:t>
            </a:r>
          </a:p>
          <a:p>
            <a:pPr algn="ctr"/>
            <a:r>
              <a:rPr lang="zh-CN" altLang="en-US" sz="1200" dirty="0">
                <a:solidFill>
                  <a:schemeClr val="tx1"/>
                </a:solidFill>
                <a:latin typeface="微软雅黑" panose="020B0503020204020204" charset="-122"/>
                <a:ea typeface="微软雅黑" panose="020B0503020204020204" charset="-122"/>
                <a:cs typeface="Times New Roman" panose="02020603050405020304" pitchFamily="18" charset="0"/>
              </a:rPr>
              <a:t>系统</a:t>
            </a:r>
          </a:p>
        </p:txBody>
      </p:sp>
      <p:sp>
        <p:nvSpPr>
          <p:cNvPr id="113" name="矩形: 圆角 88"/>
          <p:cNvSpPr/>
          <p:nvPr/>
        </p:nvSpPr>
        <p:spPr>
          <a:xfrm>
            <a:off x="8188960" y="2482215"/>
            <a:ext cx="613410" cy="600710"/>
          </a:xfrm>
          <a:prstGeom prst="roundRect">
            <a:avLst/>
          </a:prstGeom>
          <a:noFill/>
          <a:ln w="9525">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schemeClr val="tx1"/>
                </a:solidFill>
                <a:latin typeface="微软雅黑" panose="020B0503020204020204" charset="-122"/>
                <a:ea typeface="微软雅黑" panose="020B0503020204020204" charset="-122"/>
                <a:cs typeface="Times New Roman" panose="02020603050405020304" pitchFamily="18" charset="0"/>
              </a:rPr>
              <a:t>运输</a:t>
            </a:r>
          </a:p>
          <a:p>
            <a:pPr algn="ctr"/>
            <a:r>
              <a:rPr lang="zh-CN" altLang="en-US" sz="1200" dirty="0">
                <a:solidFill>
                  <a:schemeClr val="tx1"/>
                </a:solidFill>
                <a:latin typeface="微软雅黑" panose="020B0503020204020204" charset="-122"/>
                <a:ea typeface="微软雅黑" panose="020B0503020204020204" charset="-122"/>
                <a:cs typeface="Times New Roman" panose="02020603050405020304" pitchFamily="18" charset="0"/>
              </a:rPr>
              <a:t>管理</a:t>
            </a:r>
          </a:p>
          <a:p>
            <a:pPr algn="ctr"/>
            <a:r>
              <a:rPr lang="zh-CN" altLang="en-US" sz="1200" dirty="0">
                <a:solidFill>
                  <a:schemeClr val="tx1"/>
                </a:solidFill>
                <a:latin typeface="微软雅黑" panose="020B0503020204020204" charset="-122"/>
                <a:ea typeface="微软雅黑" panose="020B0503020204020204" charset="-122"/>
                <a:cs typeface="Times New Roman" panose="02020603050405020304" pitchFamily="18" charset="0"/>
              </a:rPr>
              <a:t>系统</a:t>
            </a:r>
          </a:p>
        </p:txBody>
      </p:sp>
      <p:cxnSp>
        <p:nvCxnSpPr>
          <p:cNvPr id="114" name="直接箭头连接符 113"/>
          <p:cNvCxnSpPr/>
          <p:nvPr/>
        </p:nvCxnSpPr>
        <p:spPr>
          <a:xfrm flipH="1">
            <a:off x="7862341" y="1712867"/>
            <a:ext cx="312707"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5" name="直接箭头连接符 114"/>
          <p:cNvCxnSpPr/>
          <p:nvPr/>
        </p:nvCxnSpPr>
        <p:spPr>
          <a:xfrm flipH="1">
            <a:off x="7868992" y="2772319"/>
            <a:ext cx="312707"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16" name="矩形: 圆角 88"/>
          <p:cNvSpPr/>
          <p:nvPr/>
        </p:nvSpPr>
        <p:spPr>
          <a:xfrm>
            <a:off x="153035" y="844550"/>
            <a:ext cx="809625" cy="263525"/>
          </a:xfrm>
          <a:prstGeom prst="roundRect">
            <a:avLst/>
          </a:prstGeom>
          <a:solidFill>
            <a:schemeClr val="tx2">
              <a:lumMod val="40000"/>
              <a:lumOff val="6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计划层</a:t>
            </a:r>
          </a:p>
        </p:txBody>
      </p:sp>
      <p:sp>
        <p:nvSpPr>
          <p:cNvPr id="117" name="矩形: 圆角 88"/>
          <p:cNvSpPr/>
          <p:nvPr/>
        </p:nvSpPr>
        <p:spPr>
          <a:xfrm>
            <a:off x="153035" y="3277235"/>
            <a:ext cx="809625" cy="393700"/>
          </a:xfrm>
          <a:prstGeom prst="roundRect">
            <a:avLst/>
          </a:prstGeom>
          <a:solidFill>
            <a:schemeClr val="tx2">
              <a:lumMod val="40000"/>
              <a:lumOff val="6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汇集层</a:t>
            </a:r>
          </a:p>
        </p:txBody>
      </p:sp>
      <p:sp>
        <p:nvSpPr>
          <p:cNvPr id="118" name="矩形: 圆角 88"/>
          <p:cNvSpPr/>
          <p:nvPr/>
        </p:nvSpPr>
        <p:spPr>
          <a:xfrm>
            <a:off x="153035" y="4247515"/>
            <a:ext cx="809625" cy="372110"/>
          </a:xfrm>
          <a:prstGeom prst="roundRect">
            <a:avLst/>
          </a:prstGeom>
          <a:solidFill>
            <a:srgbClr val="254B8B"/>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schemeClr val="bg1"/>
                </a:solidFill>
                <a:latin typeface="微软雅黑" panose="020B0503020204020204" charset="-122"/>
                <a:ea typeface="微软雅黑" panose="020B0503020204020204" charset="-122"/>
                <a:cs typeface="Times New Roman" panose="02020603050405020304" pitchFamily="18" charset="0"/>
              </a:rPr>
              <a:t>设备层</a:t>
            </a:r>
          </a:p>
        </p:txBody>
      </p:sp>
      <p:sp>
        <p:nvSpPr>
          <p:cNvPr id="153" name="矩形: 圆角 88"/>
          <p:cNvSpPr/>
          <p:nvPr/>
        </p:nvSpPr>
        <p:spPr>
          <a:xfrm>
            <a:off x="153035" y="2007870"/>
            <a:ext cx="809625" cy="506730"/>
          </a:xfrm>
          <a:prstGeom prst="roundRect">
            <a:avLst/>
          </a:prstGeom>
          <a:solidFill>
            <a:srgbClr val="254B8B"/>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schemeClr val="bg1"/>
                </a:solidFill>
                <a:latin typeface="微软雅黑" panose="020B0503020204020204" charset="-122"/>
                <a:ea typeface="微软雅黑" panose="020B0503020204020204" charset="-122"/>
                <a:cs typeface="Times New Roman" panose="02020603050405020304" pitchFamily="18" charset="0"/>
              </a:rPr>
              <a:t>生产执行层</a:t>
            </a:r>
          </a:p>
        </p:txBody>
      </p:sp>
      <p:sp>
        <p:nvSpPr>
          <p:cNvPr id="154" name="矩形: 圆角 63"/>
          <p:cNvSpPr/>
          <p:nvPr/>
        </p:nvSpPr>
        <p:spPr>
          <a:xfrm>
            <a:off x="2946400" y="1400175"/>
            <a:ext cx="1656080" cy="1591945"/>
          </a:xfrm>
          <a:prstGeom prst="roundRect">
            <a:avLst>
              <a:gd name="adj" fmla="val 4105"/>
            </a:avLst>
          </a:prstGeom>
          <a:solidFill>
            <a:schemeClr val="bg1"/>
          </a:solidFill>
          <a:ln w="12700">
            <a:solidFill>
              <a:srgbClr val="254B8B"/>
            </a:solidFill>
          </a:ln>
        </p:spPr>
        <p:style>
          <a:lnRef idx="2">
            <a:schemeClr val="dk1"/>
          </a:lnRef>
          <a:fillRef idx="1">
            <a:schemeClr val="lt1"/>
          </a:fillRef>
          <a:effectRef idx="0">
            <a:schemeClr val="dk1"/>
          </a:effectRef>
          <a:fontRef idx="minor">
            <a:schemeClr val="dk1"/>
          </a:fontRef>
        </p:style>
        <p:txBody>
          <a:bodyPr rtlCol="0" anchor="t"/>
          <a:lstStyle/>
          <a:p>
            <a:r>
              <a:rPr lang="zh-CN" altLang="en-US" sz="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仓</a:t>
            </a:r>
            <a:endParaRPr lang="en-US" altLang="zh-CN" sz="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储</a:t>
            </a:r>
            <a:endParaRPr lang="en-US" altLang="zh-CN" sz="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管</a:t>
            </a:r>
            <a:endParaRPr lang="en-US" altLang="zh-CN" sz="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理</a:t>
            </a:r>
          </a:p>
        </p:txBody>
      </p:sp>
      <p:sp>
        <p:nvSpPr>
          <p:cNvPr id="155" name="矩形: 圆角 72"/>
          <p:cNvSpPr/>
          <p:nvPr/>
        </p:nvSpPr>
        <p:spPr>
          <a:xfrm>
            <a:off x="3276058" y="1450388"/>
            <a:ext cx="1113934" cy="254888"/>
          </a:xfrm>
          <a:prstGeom prst="roundRect">
            <a:avLst/>
          </a:prstGeom>
          <a:no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入库管理</a:t>
            </a:r>
          </a:p>
        </p:txBody>
      </p:sp>
      <p:sp>
        <p:nvSpPr>
          <p:cNvPr id="156" name="矩形: 圆角 73"/>
          <p:cNvSpPr/>
          <p:nvPr/>
        </p:nvSpPr>
        <p:spPr>
          <a:xfrm>
            <a:off x="3278674" y="1754171"/>
            <a:ext cx="1111318" cy="264160"/>
          </a:xfrm>
          <a:prstGeom prst="roundRect">
            <a:avLst/>
          </a:prstGeom>
          <a:no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出库管理</a:t>
            </a:r>
          </a:p>
        </p:txBody>
      </p:sp>
      <p:sp>
        <p:nvSpPr>
          <p:cNvPr id="176" name="矩形: 圆角 74"/>
          <p:cNvSpPr/>
          <p:nvPr/>
        </p:nvSpPr>
        <p:spPr>
          <a:xfrm>
            <a:off x="3275957" y="2067226"/>
            <a:ext cx="1114036" cy="259080"/>
          </a:xfrm>
          <a:prstGeom prst="roundRect">
            <a:avLst/>
          </a:prstGeom>
          <a:no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库内作业</a:t>
            </a:r>
          </a:p>
        </p:txBody>
      </p:sp>
      <p:sp>
        <p:nvSpPr>
          <p:cNvPr id="177" name="矩形: 圆角 75"/>
          <p:cNvSpPr/>
          <p:nvPr/>
        </p:nvSpPr>
        <p:spPr>
          <a:xfrm>
            <a:off x="3272241" y="2375201"/>
            <a:ext cx="1117751" cy="252730"/>
          </a:xfrm>
          <a:prstGeom prst="roundRect">
            <a:avLst/>
          </a:prstGeom>
          <a:no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基础资料</a:t>
            </a:r>
          </a:p>
        </p:txBody>
      </p:sp>
      <p:sp>
        <p:nvSpPr>
          <p:cNvPr id="178" name="矩形: 圆角 76"/>
          <p:cNvSpPr/>
          <p:nvPr/>
        </p:nvSpPr>
        <p:spPr>
          <a:xfrm>
            <a:off x="3278674" y="2676826"/>
            <a:ext cx="1111318" cy="252730"/>
          </a:xfrm>
          <a:prstGeom prst="roundRect">
            <a:avLst/>
          </a:prstGeom>
          <a:no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库位管理</a:t>
            </a:r>
          </a:p>
        </p:txBody>
      </p:sp>
      <p:cxnSp>
        <p:nvCxnSpPr>
          <p:cNvPr id="179" name="直接箭头连接符 178"/>
          <p:cNvCxnSpPr/>
          <p:nvPr/>
        </p:nvCxnSpPr>
        <p:spPr>
          <a:xfrm flipH="1">
            <a:off x="3563706" y="1098901"/>
            <a:ext cx="4976" cy="1796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0" name="矩形 179"/>
          <p:cNvSpPr/>
          <p:nvPr/>
        </p:nvSpPr>
        <p:spPr>
          <a:xfrm>
            <a:off x="451" y="3053"/>
            <a:ext cx="738534" cy="437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nvGrpSpPr>
          <p:cNvPr id="181" name="组合 180"/>
          <p:cNvGrpSpPr/>
          <p:nvPr/>
        </p:nvGrpSpPr>
        <p:grpSpPr>
          <a:xfrm>
            <a:off x="145104" y="3053"/>
            <a:ext cx="431914" cy="627339"/>
            <a:chOff x="841003" y="360040"/>
            <a:chExt cx="504056" cy="836712"/>
          </a:xfrm>
          <a:solidFill>
            <a:srgbClr val="2F5EB0"/>
          </a:solidFill>
        </p:grpSpPr>
        <p:sp>
          <p:nvSpPr>
            <p:cNvPr id="182" name="矩形 181"/>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183" name="等腰三角形 182"/>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pic>
        <p:nvPicPr>
          <p:cNvPr id="2" name="图片 1" descr="园区 (2)"/>
          <p:cNvPicPr>
            <a:picLocks noChangeAspect="1"/>
          </p:cNvPicPr>
          <p:nvPr/>
        </p:nvPicPr>
        <p:blipFill>
          <a:blip r:embed="rId4" cstate="print"/>
          <a:stretch>
            <a:fillRect/>
          </a:stretch>
        </p:blipFill>
        <p:spPr>
          <a:xfrm>
            <a:off x="205105" y="74930"/>
            <a:ext cx="312420" cy="31242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9"/>
          <p:cNvSpPr txBox="1"/>
          <p:nvPr/>
        </p:nvSpPr>
        <p:spPr>
          <a:xfrm>
            <a:off x="631190" y="154940"/>
            <a:ext cx="1477645" cy="258445"/>
          </a:xfrm>
          <a:prstGeom prst="rect">
            <a:avLst/>
          </a:prstGeom>
          <a:noFill/>
        </p:spPr>
        <p:txBody>
          <a:bodyPr wrap="square" lIns="51418" tIns="25709" rIns="51418" bIns="25709" rtlCol="0">
            <a:spAutoFit/>
          </a:bodyPr>
          <a:lstStyle/>
          <a:p>
            <a:pPr marL="0" lvl="1"/>
            <a:r>
              <a:rPr lang="zh-CN" altLang="en-US" b="1" dirty="0">
                <a:solidFill>
                  <a:schemeClr val="bg1">
                    <a:lumMod val="50000"/>
                  </a:schemeClr>
                </a:solidFill>
                <a:latin typeface="微软雅黑" panose="020B0503020204020204" charset="-122"/>
                <a:ea typeface="微软雅黑" panose="020B0503020204020204" charset="-122"/>
              </a:rPr>
              <a:t>运输管理功能框架</a:t>
            </a:r>
          </a:p>
        </p:txBody>
      </p:sp>
      <p:sp>
        <p:nvSpPr>
          <p:cNvPr id="180" name="矩形 179"/>
          <p:cNvSpPr/>
          <p:nvPr/>
        </p:nvSpPr>
        <p:spPr>
          <a:xfrm>
            <a:off x="451" y="3053"/>
            <a:ext cx="738534" cy="437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latin typeface="微软雅黑" panose="020B0503020204020204" charset="-122"/>
              <a:ea typeface="微软雅黑" panose="020B0503020204020204" charset="-122"/>
            </a:endParaRPr>
          </a:p>
        </p:txBody>
      </p:sp>
      <p:grpSp>
        <p:nvGrpSpPr>
          <p:cNvPr id="181" name="组合 180"/>
          <p:cNvGrpSpPr/>
          <p:nvPr/>
        </p:nvGrpSpPr>
        <p:grpSpPr>
          <a:xfrm>
            <a:off x="145104" y="3053"/>
            <a:ext cx="431914" cy="627339"/>
            <a:chOff x="841003" y="360040"/>
            <a:chExt cx="504056" cy="836712"/>
          </a:xfrm>
          <a:solidFill>
            <a:srgbClr val="2F5EB0"/>
          </a:solidFill>
        </p:grpSpPr>
        <p:sp>
          <p:nvSpPr>
            <p:cNvPr id="182" name="矩形 181"/>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latin typeface="微软雅黑" panose="020B0503020204020204" charset="-122"/>
                <a:ea typeface="微软雅黑" panose="020B0503020204020204" charset="-122"/>
              </a:endParaRPr>
            </a:p>
          </p:txBody>
        </p:sp>
        <p:sp>
          <p:nvSpPr>
            <p:cNvPr id="183" name="等腰三角形 182"/>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latin typeface="微软雅黑" panose="020B0503020204020204" charset="-122"/>
                <a:ea typeface="微软雅黑" panose="020B0503020204020204" charset="-122"/>
              </a:endParaRPr>
            </a:p>
          </p:txBody>
        </p:sp>
      </p:grpSp>
      <p:pic>
        <p:nvPicPr>
          <p:cNvPr id="2" name="图片 1" descr="园区 (2)"/>
          <p:cNvPicPr>
            <a:picLocks noChangeAspect="1"/>
          </p:cNvPicPr>
          <p:nvPr/>
        </p:nvPicPr>
        <p:blipFill>
          <a:blip r:embed="rId3" cstate="print"/>
          <a:stretch>
            <a:fillRect/>
          </a:stretch>
        </p:blipFill>
        <p:spPr>
          <a:xfrm>
            <a:off x="205105" y="74930"/>
            <a:ext cx="312420" cy="312420"/>
          </a:xfrm>
          <a:prstGeom prst="rect">
            <a:avLst/>
          </a:prstGeom>
        </p:spPr>
      </p:pic>
      <p:sp>
        <p:nvSpPr>
          <p:cNvPr id="33" name="文本框 32"/>
          <p:cNvSpPr txBox="1"/>
          <p:nvPr/>
        </p:nvSpPr>
        <p:spPr>
          <a:xfrm>
            <a:off x="3834542" y="1725741"/>
            <a:ext cx="1071880" cy="306705"/>
          </a:xfrm>
          <a:prstGeom prst="rect">
            <a:avLst/>
          </a:prstGeom>
          <a:noFill/>
        </p:spPr>
        <p:txBody>
          <a:bodyPr wrap="none" rtlCol="0">
            <a:spAutoFit/>
          </a:bodyPr>
          <a:lstStyle/>
          <a:p>
            <a:r>
              <a:rPr lang="zh-CN" altLang="en-US" sz="1400" dirty="0">
                <a:solidFill>
                  <a:srgbClr val="254B8B"/>
                </a:solidFill>
                <a:latin typeface="微软雅黑" panose="020B0503020204020204" charset="-122"/>
                <a:ea typeface="微软雅黑" panose="020B0503020204020204" charset="-122"/>
                <a:cs typeface="Times New Roman" panose="02020603050405020304" pitchFamily="18" charset="0"/>
              </a:rPr>
              <a:t>出入园管理</a:t>
            </a:r>
          </a:p>
        </p:txBody>
      </p:sp>
      <p:sp>
        <p:nvSpPr>
          <p:cNvPr id="38" name="文本框 37"/>
          <p:cNvSpPr txBox="1"/>
          <p:nvPr/>
        </p:nvSpPr>
        <p:spPr>
          <a:xfrm>
            <a:off x="5735467" y="1725741"/>
            <a:ext cx="902811" cy="307777"/>
          </a:xfrm>
          <a:prstGeom prst="rect">
            <a:avLst/>
          </a:prstGeom>
          <a:noFill/>
        </p:spPr>
        <p:txBody>
          <a:bodyPr wrap="none" rtlCol="0">
            <a:spAutoFit/>
          </a:bodyPr>
          <a:lstStyle/>
          <a:p>
            <a:r>
              <a:rPr lang="zh-CN" altLang="en-US" sz="1400" dirty="0">
                <a:solidFill>
                  <a:srgbClr val="254B8B"/>
                </a:solidFill>
                <a:latin typeface="微软雅黑" panose="020B0503020204020204" charset="-122"/>
                <a:ea typeface="微软雅黑" panose="020B0503020204020204" charset="-122"/>
                <a:cs typeface="Times New Roman" panose="02020603050405020304" pitchFamily="18" charset="0"/>
              </a:rPr>
              <a:t>车辆管理</a:t>
            </a:r>
          </a:p>
        </p:txBody>
      </p:sp>
      <p:sp>
        <p:nvSpPr>
          <p:cNvPr id="39" name="矩形 38"/>
          <p:cNvSpPr/>
          <p:nvPr/>
        </p:nvSpPr>
        <p:spPr>
          <a:xfrm>
            <a:off x="5513065" y="2150197"/>
            <a:ext cx="1347616" cy="276999"/>
          </a:xfrm>
          <a:prstGeom prst="rect">
            <a:avLst/>
          </a:prstGeom>
          <a:solidFill>
            <a:srgbClr val="254B8B"/>
          </a:solidFill>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800" dirty="0">
                <a:latin typeface="微软雅黑" panose="020B0503020204020204" charset="-122"/>
                <a:ea typeface="微软雅黑" panose="020B0503020204020204" charset="-122"/>
                <a:cs typeface="Times New Roman" panose="02020603050405020304" pitchFamily="18" charset="0"/>
              </a:rPr>
              <a:t>承运人及车辆管理</a:t>
            </a:r>
          </a:p>
        </p:txBody>
      </p:sp>
      <p:sp>
        <p:nvSpPr>
          <p:cNvPr id="40" name="矩形 39"/>
          <p:cNvSpPr/>
          <p:nvPr/>
        </p:nvSpPr>
        <p:spPr>
          <a:xfrm>
            <a:off x="5513064" y="2633104"/>
            <a:ext cx="1347616" cy="276999"/>
          </a:xfrm>
          <a:prstGeom prst="rect">
            <a:avLst/>
          </a:prstGeom>
          <a:solidFill>
            <a:srgbClr val="254B8B"/>
          </a:solidFill>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800" dirty="0">
                <a:latin typeface="微软雅黑" panose="020B0503020204020204" charset="-122"/>
                <a:ea typeface="微软雅黑" panose="020B0503020204020204" charset="-122"/>
                <a:cs typeface="Times New Roman" panose="02020603050405020304" pitchFamily="18" charset="0"/>
              </a:rPr>
              <a:t>配置优化</a:t>
            </a:r>
          </a:p>
        </p:txBody>
      </p:sp>
      <p:sp>
        <p:nvSpPr>
          <p:cNvPr id="24" name="矩形 23"/>
          <p:cNvSpPr/>
          <p:nvPr/>
        </p:nvSpPr>
        <p:spPr>
          <a:xfrm>
            <a:off x="5513064" y="3118873"/>
            <a:ext cx="1347616" cy="276999"/>
          </a:xfrm>
          <a:prstGeom prst="rect">
            <a:avLst/>
          </a:prstGeom>
          <a:solidFill>
            <a:srgbClr val="254B8B"/>
          </a:solidFill>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800" dirty="0">
                <a:latin typeface="微软雅黑" panose="020B0503020204020204" charset="-122"/>
                <a:ea typeface="微软雅黑" panose="020B0503020204020204" charset="-122"/>
                <a:cs typeface="Times New Roman" panose="02020603050405020304" pitchFamily="18" charset="0"/>
              </a:rPr>
              <a:t>交付状态跟踪</a:t>
            </a:r>
          </a:p>
        </p:txBody>
      </p:sp>
      <p:sp>
        <p:nvSpPr>
          <p:cNvPr id="25" name="矩形 24"/>
          <p:cNvSpPr/>
          <p:nvPr/>
        </p:nvSpPr>
        <p:spPr>
          <a:xfrm>
            <a:off x="3681354" y="2150197"/>
            <a:ext cx="1347616" cy="276999"/>
          </a:xfrm>
          <a:prstGeom prst="rect">
            <a:avLst/>
          </a:prstGeom>
          <a:solidFill>
            <a:srgbClr val="254B8B"/>
          </a:solidFill>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800" dirty="0">
                <a:latin typeface="微软雅黑" panose="020B0503020204020204" charset="-122"/>
                <a:ea typeface="微软雅黑" panose="020B0503020204020204" charset="-122"/>
                <a:cs typeface="Times New Roman" panose="02020603050405020304" pitchFamily="18" charset="0"/>
              </a:rPr>
              <a:t>入园管理</a:t>
            </a:r>
          </a:p>
        </p:txBody>
      </p:sp>
      <p:sp>
        <p:nvSpPr>
          <p:cNvPr id="26" name="矩形 25"/>
          <p:cNvSpPr/>
          <p:nvPr/>
        </p:nvSpPr>
        <p:spPr>
          <a:xfrm>
            <a:off x="3681354" y="2633104"/>
            <a:ext cx="1347616" cy="276999"/>
          </a:xfrm>
          <a:prstGeom prst="rect">
            <a:avLst/>
          </a:prstGeom>
          <a:solidFill>
            <a:srgbClr val="254B8B"/>
          </a:solidFill>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800" dirty="0">
                <a:latin typeface="微软雅黑" panose="020B0503020204020204" charset="-122"/>
                <a:ea typeface="微软雅黑" panose="020B0503020204020204" charset="-122"/>
                <a:cs typeface="Times New Roman" panose="02020603050405020304" pitchFamily="18" charset="0"/>
              </a:rPr>
              <a:t>出园管理</a:t>
            </a:r>
          </a:p>
        </p:txBody>
      </p:sp>
      <p:sp>
        <p:nvSpPr>
          <p:cNvPr id="27" name="矩形 26"/>
          <p:cNvSpPr/>
          <p:nvPr/>
        </p:nvSpPr>
        <p:spPr>
          <a:xfrm>
            <a:off x="3681354" y="3118873"/>
            <a:ext cx="1347616" cy="276999"/>
          </a:xfrm>
          <a:prstGeom prst="rect">
            <a:avLst/>
          </a:prstGeom>
          <a:solidFill>
            <a:srgbClr val="254B8B"/>
          </a:solidFill>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800" dirty="0">
                <a:latin typeface="微软雅黑" panose="020B0503020204020204" charset="-122"/>
                <a:ea typeface="微软雅黑" panose="020B0503020204020204" charset="-122"/>
                <a:cs typeface="Times New Roman" panose="02020603050405020304" pitchFamily="18" charset="0"/>
              </a:rPr>
              <a:t>运输跟踪</a:t>
            </a:r>
          </a:p>
        </p:txBody>
      </p:sp>
      <p:sp>
        <p:nvSpPr>
          <p:cNvPr id="28" name="矩形 27"/>
          <p:cNvSpPr/>
          <p:nvPr/>
        </p:nvSpPr>
        <p:spPr>
          <a:xfrm>
            <a:off x="3681354" y="3607458"/>
            <a:ext cx="1347616" cy="276999"/>
          </a:xfrm>
          <a:prstGeom prst="rect">
            <a:avLst/>
          </a:prstGeom>
          <a:solidFill>
            <a:srgbClr val="254B8B"/>
          </a:solidFill>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800" dirty="0">
                <a:latin typeface="微软雅黑" panose="020B0503020204020204" charset="-122"/>
                <a:ea typeface="微软雅黑" panose="020B0503020204020204" charset="-122"/>
                <a:cs typeface="Times New Roman" panose="02020603050405020304" pitchFamily="18" charset="0"/>
              </a:rPr>
              <a:t>发货订单管理</a:t>
            </a:r>
          </a:p>
        </p:txBody>
      </p:sp>
      <p:sp>
        <p:nvSpPr>
          <p:cNvPr id="30" name="文本框 29"/>
          <p:cNvSpPr txBox="1"/>
          <p:nvPr/>
        </p:nvSpPr>
        <p:spPr>
          <a:xfrm>
            <a:off x="3707462" y="989989"/>
            <a:ext cx="1198880" cy="337185"/>
          </a:xfrm>
          <a:prstGeom prst="rect">
            <a:avLst/>
          </a:prstGeom>
          <a:noFill/>
        </p:spPr>
        <p:txBody>
          <a:bodyPr wrap="none" rtlCol="0">
            <a:spAutoFit/>
          </a:bodyPr>
          <a:lstStyle/>
          <a:p>
            <a:r>
              <a:rPr lang="zh-CN" altLang="en-US" sz="1600" dirty="0">
                <a:solidFill>
                  <a:schemeClr val="bg1">
                    <a:lumMod val="50000"/>
                  </a:schemeClr>
                </a:solidFill>
                <a:latin typeface="微软雅黑" panose="020B0503020204020204" charset="-122"/>
                <a:ea typeface="微软雅黑" panose="020B0503020204020204" charset="-122"/>
              </a:rPr>
              <a:t>出入园管理</a:t>
            </a:r>
          </a:p>
        </p:txBody>
      </p:sp>
      <p:sp>
        <p:nvSpPr>
          <p:cNvPr id="50" name="文本框 49"/>
          <p:cNvSpPr txBox="1"/>
          <p:nvPr/>
        </p:nvSpPr>
        <p:spPr>
          <a:xfrm>
            <a:off x="2015109" y="1725741"/>
            <a:ext cx="1249680" cy="306705"/>
          </a:xfrm>
          <a:prstGeom prst="rect">
            <a:avLst/>
          </a:prstGeom>
          <a:noFill/>
        </p:spPr>
        <p:txBody>
          <a:bodyPr wrap="none" rtlCol="0">
            <a:spAutoFit/>
          </a:bodyPr>
          <a:lstStyle/>
          <a:p>
            <a:r>
              <a:rPr lang="zh-CN" altLang="en-US" sz="1400" dirty="0">
                <a:solidFill>
                  <a:srgbClr val="254B8B"/>
                </a:solidFill>
                <a:latin typeface="微软雅黑" panose="020B0503020204020204" charset="-122"/>
                <a:ea typeface="微软雅黑" panose="020B0503020204020204" charset="-122"/>
                <a:cs typeface="Times New Roman" panose="02020603050405020304" pitchFamily="18" charset="0"/>
              </a:rPr>
              <a:t>任务调度管理</a:t>
            </a:r>
          </a:p>
        </p:txBody>
      </p:sp>
      <p:sp>
        <p:nvSpPr>
          <p:cNvPr id="3" name="矩形 2"/>
          <p:cNvSpPr/>
          <p:nvPr/>
        </p:nvSpPr>
        <p:spPr>
          <a:xfrm>
            <a:off x="2129103" y="2150197"/>
            <a:ext cx="1033897" cy="276999"/>
          </a:xfrm>
          <a:prstGeom prst="rect">
            <a:avLst/>
          </a:prstGeom>
          <a:solidFill>
            <a:srgbClr val="254B8B"/>
          </a:solidFill>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800" dirty="0">
                <a:latin typeface="微软雅黑" panose="020B0503020204020204" charset="-122"/>
                <a:ea typeface="微软雅黑" panose="020B0503020204020204" charset="-122"/>
                <a:cs typeface="Times New Roman" panose="02020603050405020304" pitchFamily="18" charset="0"/>
              </a:rPr>
              <a:t>任务调度</a:t>
            </a:r>
          </a:p>
        </p:txBody>
      </p:sp>
      <p:sp>
        <p:nvSpPr>
          <p:cNvPr id="4" name="矩形 3"/>
          <p:cNvSpPr/>
          <p:nvPr/>
        </p:nvSpPr>
        <p:spPr>
          <a:xfrm>
            <a:off x="2129103" y="2633104"/>
            <a:ext cx="1033897" cy="276999"/>
          </a:xfrm>
          <a:prstGeom prst="rect">
            <a:avLst/>
          </a:prstGeom>
          <a:solidFill>
            <a:srgbClr val="254B8B"/>
          </a:solidFill>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800" dirty="0">
                <a:latin typeface="微软雅黑" panose="020B0503020204020204" charset="-122"/>
                <a:ea typeface="微软雅黑" panose="020B0503020204020204" charset="-122"/>
                <a:cs typeface="Times New Roman" panose="02020603050405020304" pitchFamily="18" charset="0"/>
              </a:rPr>
              <a:t>任务分派</a:t>
            </a:r>
          </a:p>
        </p:txBody>
      </p:sp>
      <p:sp>
        <p:nvSpPr>
          <p:cNvPr id="5" name="矩形 4"/>
          <p:cNvSpPr/>
          <p:nvPr/>
        </p:nvSpPr>
        <p:spPr>
          <a:xfrm>
            <a:off x="2129103" y="3118873"/>
            <a:ext cx="1033897" cy="276999"/>
          </a:xfrm>
          <a:prstGeom prst="rect">
            <a:avLst/>
          </a:prstGeom>
          <a:solidFill>
            <a:srgbClr val="254B8B"/>
          </a:solidFill>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800" dirty="0">
                <a:latin typeface="微软雅黑" panose="020B0503020204020204" charset="-122"/>
                <a:ea typeface="微软雅黑" panose="020B0503020204020204" charset="-122"/>
                <a:cs typeface="Times New Roman" panose="02020603050405020304" pitchFamily="18" charset="0"/>
              </a:rPr>
              <a:t>任务模板管理</a:t>
            </a:r>
          </a:p>
        </p:txBody>
      </p:sp>
      <p:sp>
        <p:nvSpPr>
          <p:cNvPr id="15" name="矩形 14"/>
          <p:cNvSpPr/>
          <p:nvPr/>
        </p:nvSpPr>
        <p:spPr>
          <a:xfrm>
            <a:off x="1856740" y="1638300"/>
            <a:ext cx="1498600" cy="2384425"/>
          </a:xfrm>
          <a:prstGeom prst="rect">
            <a:avLst/>
          </a:prstGeom>
          <a:noFill/>
          <a:ln w="9525">
            <a:prstDash val="dash"/>
          </a:ln>
          <a:extLst>
            <a:ext uri="{909E8E84-426E-40DD-AFC4-6F175D3DCCD1}">
              <a14:hiddenFill xmlns:a14="http://schemas.microsoft.com/office/drawing/2010/main" xmlns="">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563620" y="1638300"/>
            <a:ext cx="1616710" cy="2384425"/>
          </a:xfrm>
          <a:prstGeom prst="rect">
            <a:avLst/>
          </a:prstGeom>
          <a:noFill/>
          <a:ln w="9525">
            <a:prstDash val="dash"/>
          </a:ln>
          <a:extLst>
            <a:ext uri="{909E8E84-426E-40DD-AFC4-6F175D3DCCD1}">
              <a14:hiddenFill xmlns:a14="http://schemas.microsoft.com/office/drawing/2010/main" xmlns="">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388610" y="1638300"/>
            <a:ext cx="1616710" cy="2384425"/>
          </a:xfrm>
          <a:prstGeom prst="rect">
            <a:avLst/>
          </a:prstGeom>
          <a:noFill/>
          <a:ln w="9525">
            <a:prstDash val="dash"/>
          </a:ln>
          <a:extLst>
            <a:ext uri="{909E8E84-426E-40DD-AFC4-6F175D3DCCD1}">
              <a14:hiddenFill xmlns:a14="http://schemas.microsoft.com/office/drawing/2010/main" xmlns="">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矩形 66"/>
          <p:cNvSpPr/>
          <p:nvPr/>
        </p:nvSpPr>
        <p:spPr>
          <a:xfrm>
            <a:off x="553085" y="906780"/>
            <a:ext cx="2923540" cy="939800"/>
          </a:xfrm>
          <a:prstGeom prst="rect">
            <a:avLst/>
          </a:prstGeom>
          <a:noFill/>
          <a:ln w="9525">
            <a:prstDash val="dash"/>
          </a:ln>
          <a:extLst>
            <a:ext uri="{909E8E84-426E-40DD-AFC4-6F175D3DCCD1}">
              <a14:hiddenFill xmlns:a14="http://schemas.microsoft.com/office/drawing/2010/main" xmlns="">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53085" y="2404745"/>
            <a:ext cx="2923540" cy="925195"/>
          </a:xfrm>
          <a:prstGeom prst="rect">
            <a:avLst/>
          </a:prstGeom>
          <a:noFill/>
          <a:ln w="9525">
            <a:prstDash val="dash"/>
          </a:ln>
          <a:extLst>
            <a:ext uri="{909E8E84-426E-40DD-AFC4-6F175D3DCCD1}">
              <a14:hiddenFill xmlns:a14="http://schemas.microsoft.com/office/drawing/2010/main" xmlns="">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553085" y="3921125"/>
            <a:ext cx="2923540" cy="679450"/>
          </a:xfrm>
          <a:prstGeom prst="rect">
            <a:avLst/>
          </a:prstGeom>
          <a:noFill/>
          <a:ln w="9525">
            <a:prstDash val="dash"/>
          </a:ln>
          <a:extLst>
            <a:ext uri="{909E8E84-426E-40DD-AFC4-6F175D3DCCD1}">
              <a14:hiddenFill xmlns:a14="http://schemas.microsoft.com/office/drawing/2010/main" xmlns="">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圆角 88"/>
          <p:cNvSpPr/>
          <p:nvPr/>
        </p:nvSpPr>
        <p:spPr>
          <a:xfrm>
            <a:off x="5015865" y="473710"/>
            <a:ext cx="3163570" cy="724535"/>
          </a:xfrm>
          <a:prstGeom prst="roundRect">
            <a:avLst/>
          </a:prstGeom>
          <a:solidFill>
            <a:srgbClr val="8EB4E3"/>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zh-CN" sz="800" dirty="0">
              <a:solidFill>
                <a:schemeClr val="tx1"/>
              </a:solidFill>
              <a:latin typeface="微软雅黑" panose="020B0503020204020204" charset="-122"/>
              <a:ea typeface="微软雅黑" panose="020B0503020204020204" charset="-122"/>
              <a:cs typeface="Times New Roman" panose="02020603050405020304" pitchFamily="18" charset="0"/>
            </a:endParaRPr>
          </a:p>
        </p:txBody>
      </p:sp>
      <p:sp>
        <p:nvSpPr>
          <p:cNvPr id="9" name="文本框 9"/>
          <p:cNvSpPr txBox="1"/>
          <p:nvPr/>
        </p:nvSpPr>
        <p:spPr>
          <a:xfrm>
            <a:off x="631190" y="154940"/>
            <a:ext cx="1477645" cy="258445"/>
          </a:xfrm>
          <a:prstGeom prst="rect">
            <a:avLst/>
          </a:prstGeom>
          <a:noFill/>
        </p:spPr>
        <p:txBody>
          <a:bodyPr wrap="square" lIns="51418" tIns="25709" rIns="51418" bIns="25709" rtlCol="0">
            <a:spAutoFit/>
          </a:bodyPr>
          <a:lstStyle/>
          <a:p>
            <a:pPr marL="0" lvl="1"/>
            <a:r>
              <a:rPr lang="zh-CN" altLang="en-US" b="1" dirty="0">
                <a:solidFill>
                  <a:schemeClr val="bg1">
                    <a:lumMod val="50000"/>
                  </a:schemeClr>
                </a:solidFill>
                <a:latin typeface="微软雅黑" panose="020B0503020204020204" charset="-122"/>
                <a:ea typeface="微软雅黑" panose="020B0503020204020204" charset="-122"/>
              </a:rPr>
              <a:t>调整模块目标</a:t>
            </a:r>
          </a:p>
        </p:txBody>
      </p:sp>
      <p:sp>
        <p:nvSpPr>
          <p:cNvPr id="180" name="矩形 179"/>
          <p:cNvSpPr/>
          <p:nvPr/>
        </p:nvSpPr>
        <p:spPr>
          <a:xfrm>
            <a:off x="451" y="3053"/>
            <a:ext cx="738534" cy="437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latin typeface="微软雅黑" panose="020B0503020204020204" charset="-122"/>
              <a:ea typeface="微软雅黑" panose="020B0503020204020204" charset="-122"/>
            </a:endParaRPr>
          </a:p>
        </p:txBody>
      </p:sp>
      <p:grpSp>
        <p:nvGrpSpPr>
          <p:cNvPr id="181" name="组合 180"/>
          <p:cNvGrpSpPr/>
          <p:nvPr/>
        </p:nvGrpSpPr>
        <p:grpSpPr>
          <a:xfrm>
            <a:off x="145104" y="3053"/>
            <a:ext cx="431914" cy="627339"/>
            <a:chOff x="841003" y="360040"/>
            <a:chExt cx="504056" cy="836712"/>
          </a:xfrm>
          <a:solidFill>
            <a:srgbClr val="2F5EB0"/>
          </a:solidFill>
        </p:grpSpPr>
        <p:sp>
          <p:nvSpPr>
            <p:cNvPr id="182" name="矩形 181"/>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latin typeface="微软雅黑" panose="020B0503020204020204" charset="-122"/>
                <a:ea typeface="微软雅黑" panose="020B0503020204020204" charset="-122"/>
              </a:endParaRPr>
            </a:p>
          </p:txBody>
        </p:sp>
        <p:sp>
          <p:nvSpPr>
            <p:cNvPr id="183" name="等腰三角形 182"/>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latin typeface="微软雅黑" panose="020B0503020204020204" charset="-122"/>
                <a:ea typeface="微软雅黑" panose="020B0503020204020204" charset="-122"/>
              </a:endParaRPr>
            </a:p>
          </p:txBody>
        </p:sp>
      </p:grpSp>
      <p:pic>
        <p:nvPicPr>
          <p:cNvPr id="2" name="图片 1" descr="园区 (2)"/>
          <p:cNvPicPr>
            <a:picLocks noChangeAspect="1"/>
          </p:cNvPicPr>
          <p:nvPr/>
        </p:nvPicPr>
        <p:blipFill>
          <a:blip r:embed="rId3" cstate="print"/>
          <a:stretch>
            <a:fillRect/>
          </a:stretch>
        </p:blipFill>
        <p:spPr>
          <a:xfrm>
            <a:off x="205105" y="74930"/>
            <a:ext cx="312420" cy="312420"/>
          </a:xfrm>
          <a:prstGeom prst="rect">
            <a:avLst/>
          </a:prstGeom>
        </p:spPr>
      </p:pic>
      <p:sp>
        <p:nvSpPr>
          <p:cNvPr id="83" name="矩形: 圆角 88"/>
          <p:cNvSpPr/>
          <p:nvPr/>
        </p:nvSpPr>
        <p:spPr>
          <a:xfrm>
            <a:off x="683260" y="648970"/>
            <a:ext cx="2439670" cy="354330"/>
          </a:xfrm>
          <a:prstGeom prst="roundRect">
            <a:avLst/>
          </a:prstGeom>
          <a:solidFill>
            <a:srgbClr val="254B8B"/>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zh-CN" sz="800" dirty="0">
              <a:solidFill>
                <a:schemeClr val="tx1"/>
              </a:solidFill>
              <a:latin typeface="微软雅黑" panose="020B0503020204020204" charset="-122"/>
              <a:ea typeface="微软雅黑" panose="020B0503020204020204" charset="-122"/>
              <a:cs typeface="Times New Roman" panose="02020603050405020304" pitchFamily="18" charset="0"/>
            </a:endParaRPr>
          </a:p>
        </p:txBody>
      </p:sp>
      <p:sp>
        <p:nvSpPr>
          <p:cNvPr id="10" name="文本框 9"/>
          <p:cNvSpPr txBox="1"/>
          <p:nvPr/>
        </p:nvSpPr>
        <p:spPr>
          <a:xfrm>
            <a:off x="847725" y="687070"/>
            <a:ext cx="1252220" cy="460375"/>
          </a:xfrm>
          <a:prstGeom prst="rect">
            <a:avLst/>
          </a:prstGeom>
          <a:noFill/>
        </p:spPr>
        <p:txBody>
          <a:bodyPr wrap="square" rtlCol="0">
            <a:spAutoFit/>
          </a:bodyPr>
          <a:lstStyle/>
          <a:p>
            <a:pPr algn="ct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1</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、固化流程</a:t>
            </a:r>
            <a:endParaRPr lang="zh-CN" altLang="en-US" sz="1200">
              <a:solidFill>
                <a:schemeClr val="bg1"/>
              </a:solidFill>
              <a:latin typeface="微软雅黑" panose="020B0503020204020204" charset="-122"/>
              <a:ea typeface="微软雅黑" panose="020B0503020204020204" charset="-122"/>
              <a:cs typeface="微软雅黑" panose="020B0503020204020204" charset="-122"/>
            </a:endParaRPr>
          </a:p>
          <a:p>
            <a:pPr algn="ctr"/>
            <a:endPar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14" name="文本框 13"/>
          <p:cNvSpPr txBox="1"/>
          <p:nvPr/>
        </p:nvSpPr>
        <p:spPr>
          <a:xfrm>
            <a:off x="683260" y="1036320"/>
            <a:ext cx="2812415" cy="737235"/>
          </a:xfrm>
          <a:prstGeom prst="rect">
            <a:avLst/>
          </a:prstGeom>
          <a:noFill/>
        </p:spPr>
        <p:txBody>
          <a:bodyPr wrap="square" rtlCol="0">
            <a:spAutoFit/>
          </a:bodyPr>
          <a:lstStyle/>
          <a:p>
            <a:pPr>
              <a:lnSpc>
                <a:spcPct val="140000"/>
              </a:lnSpc>
            </a:pPr>
            <a:r>
              <a:rPr lang="zh-CN" altLang="en-US" sz="1000">
                <a:solidFill>
                  <a:schemeClr val="tx1">
                    <a:lumMod val="75000"/>
                    <a:lumOff val="25000"/>
                  </a:schemeClr>
                </a:solidFill>
                <a:latin typeface="微软雅黑" panose="020B0503020204020204" charset="-122"/>
                <a:ea typeface="微软雅黑" panose="020B0503020204020204" charset="-122"/>
              </a:rPr>
              <a:t>●</a:t>
            </a:r>
            <a:r>
              <a:rPr lang="en-US" altLang="zh-CN" sz="1000">
                <a:solidFill>
                  <a:schemeClr val="tx1">
                    <a:lumMod val="75000"/>
                    <a:lumOff val="25000"/>
                  </a:schemeClr>
                </a:solidFill>
                <a:latin typeface="微软雅黑" panose="020B0503020204020204" charset="-122"/>
                <a:ea typeface="微软雅黑" panose="020B0503020204020204" charset="-122"/>
              </a:rPr>
              <a:t> </a:t>
            </a:r>
            <a:r>
              <a:rPr lang="zh-CN" altLang="en-US" sz="1000">
                <a:solidFill>
                  <a:schemeClr val="tx1">
                    <a:lumMod val="75000"/>
                    <a:lumOff val="25000"/>
                  </a:schemeClr>
                </a:solidFill>
                <a:latin typeface="微软雅黑" panose="020B0503020204020204" charset="-122"/>
                <a:ea typeface="微软雅黑" panose="020B0503020204020204" charset="-122"/>
              </a:rPr>
              <a:t>将出入园流程进行固化</a:t>
            </a:r>
          </a:p>
          <a:p>
            <a:pPr>
              <a:lnSpc>
                <a:spcPct val="140000"/>
              </a:lnSpc>
            </a:pPr>
            <a:r>
              <a:rPr lang="zh-CN" altLang="en-US" sz="1000">
                <a:solidFill>
                  <a:schemeClr val="tx1">
                    <a:lumMod val="75000"/>
                    <a:lumOff val="25000"/>
                  </a:schemeClr>
                </a:solidFill>
                <a:latin typeface="微软雅黑" panose="020B0503020204020204" charset="-122"/>
                <a:ea typeface="微软雅黑" panose="020B0503020204020204" charset="-122"/>
                <a:sym typeface="+mn-ea"/>
              </a:rPr>
              <a:t>●</a:t>
            </a:r>
            <a:r>
              <a:rPr lang="en-US" altLang="zh-CN" sz="1000">
                <a:solidFill>
                  <a:schemeClr val="tx1">
                    <a:lumMod val="75000"/>
                    <a:lumOff val="25000"/>
                  </a:schemeClr>
                </a:solidFill>
                <a:latin typeface="微软雅黑" panose="020B0503020204020204" charset="-122"/>
                <a:ea typeface="微软雅黑" panose="020B0503020204020204" charset="-122"/>
                <a:sym typeface="+mn-ea"/>
              </a:rPr>
              <a:t> </a:t>
            </a:r>
            <a:r>
              <a:rPr lang="zh-CN" altLang="en-US" sz="1000">
                <a:solidFill>
                  <a:schemeClr val="tx1">
                    <a:lumMod val="75000"/>
                    <a:lumOff val="25000"/>
                  </a:schemeClr>
                </a:solidFill>
                <a:latin typeface="微软雅黑" panose="020B0503020204020204" charset="-122"/>
                <a:ea typeface="微软雅黑" panose="020B0503020204020204" charset="-122"/>
              </a:rPr>
              <a:t>杜绝跨流程和无视流程的行为</a:t>
            </a:r>
          </a:p>
          <a:p>
            <a:pPr>
              <a:lnSpc>
                <a:spcPct val="140000"/>
              </a:lnSpc>
            </a:pPr>
            <a:r>
              <a:rPr lang="zh-CN" altLang="en-US" sz="1000">
                <a:solidFill>
                  <a:schemeClr val="tx1">
                    <a:lumMod val="75000"/>
                    <a:lumOff val="25000"/>
                  </a:schemeClr>
                </a:solidFill>
                <a:latin typeface="微软雅黑" panose="020B0503020204020204" charset="-122"/>
                <a:ea typeface="微软雅黑" panose="020B0503020204020204" charset="-122"/>
                <a:sym typeface="+mn-ea"/>
              </a:rPr>
              <a:t>●</a:t>
            </a:r>
            <a:r>
              <a:rPr lang="en-US" altLang="zh-CN" sz="1000">
                <a:solidFill>
                  <a:schemeClr val="tx1">
                    <a:lumMod val="75000"/>
                    <a:lumOff val="25000"/>
                  </a:schemeClr>
                </a:solidFill>
                <a:latin typeface="微软雅黑" panose="020B0503020204020204" charset="-122"/>
                <a:ea typeface="微软雅黑" panose="020B0503020204020204" charset="-122"/>
                <a:sym typeface="+mn-ea"/>
              </a:rPr>
              <a:t> </a:t>
            </a:r>
            <a:r>
              <a:rPr lang="zh-CN" altLang="en-US" sz="1000">
                <a:solidFill>
                  <a:schemeClr val="tx1">
                    <a:lumMod val="75000"/>
                    <a:lumOff val="25000"/>
                  </a:schemeClr>
                </a:solidFill>
                <a:latin typeface="微软雅黑" panose="020B0503020204020204" charset="-122"/>
                <a:ea typeface="微软雅黑" panose="020B0503020204020204" charset="-122"/>
              </a:rPr>
              <a:t>无论新老员工都可以快速上岗和换岗</a:t>
            </a:r>
          </a:p>
        </p:txBody>
      </p:sp>
      <p:sp>
        <p:nvSpPr>
          <p:cNvPr id="16" name="矩形: 圆角 88"/>
          <p:cNvSpPr/>
          <p:nvPr/>
        </p:nvSpPr>
        <p:spPr>
          <a:xfrm>
            <a:off x="683260" y="2146935"/>
            <a:ext cx="2439670" cy="354330"/>
          </a:xfrm>
          <a:prstGeom prst="roundRect">
            <a:avLst/>
          </a:prstGeom>
          <a:solidFill>
            <a:srgbClr val="254B8B"/>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zh-CN" sz="800" dirty="0">
              <a:solidFill>
                <a:schemeClr val="tx1"/>
              </a:solidFill>
              <a:latin typeface="微软雅黑" panose="020B0503020204020204" charset="-122"/>
              <a:ea typeface="微软雅黑" panose="020B0503020204020204" charset="-122"/>
              <a:cs typeface="Times New Roman" panose="02020603050405020304" pitchFamily="18" charset="0"/>
            </a:endParaRPr>
          </a:p>
        </p:txBody>
      </p:sp>
      <p:sp>
        <p:nvSpPr>
          <p:cNvPr id="17" name="文本框 16"/>
          <p:cNvSpPr txBox="1"/>
          <p:nvPr/>
        </p:nvSpPr>
        <p:spPr>
          <a:xfrm>
            <a:off x="847725" y="2185035"/>
            <a:ext cx="1614805" cy="275590"/>
          </a:xfrm>
          <a:prstGeom prst="rect">
            <a:avLst/>
          </a:prstGeom>
          <a:noFill/>
        </p:spPr>
        <p:txBody>
          <a:bodyPr wrap="square" rtlCol="0">
            <a:spAutoFit/>
          </a:bodyPr>
          <a:lstStyle/>
          <a:p>
            <a:pPr algn="ctr"/>
            <a:r>
              <a:rPr sz="1200">
                <a:solidFill>
                  <a:schemeClr val="bg1"/>
                </a:solidFill>
                <a:latin typeface="微软雅黑" panose="020B0503020204020204" charset="-122"/>
                <a:ea typeface="微软雅黑" panose="020B0503020204020204" charset="-122"/>
                <a:cs typeface="微软雅黑" panose="020B0503020204020204" charset="-122"/>
                <a:sym typeface="+mn-ea"/>
              </a:rPr>
              <a:t>2、减少沟通成本</a:t>
            </a:r>
          </a:p>
        </p:txBody>
      </p:sp>
      <p:sp>
        <p:nvSpPr>
          <p:cNvPr id="18" name="文本框 17"/>
          <p:cNvSpPr txBox="1"/>
          <p:nvPr/>
        </p:nvSpPr>
        <p:spPr>
          <a:xfrm>
            <a:off x="683260" y="2546985"/>
            <a:ext cx="2812415" cy="737235"/>
          </a:xfrm>
          <a:prstGeom prst="rect">
            <a:avLst/>
          </a:prstGeom>
          <a:noFill/>
        </p:spPr>
        <p:txBody>
          <a:bodyPr wrap="square" rtlCol="0">
            <a:spAutoFit/>
          </a:bodyPr>
          <a:lstStyle/>
          <a:p>
            <a:pPr>
              <a:lnSpc>
                <a:spcPct val="140000"/>
              </a:lnSpc>
            </a:pPr>
            <a:r>
              <a:rPr lang="zh-CN" altLang="en-US" sz="1000">
                <a:solidFill>
                  <a:schemeClr val="tx1">
                    <a:lumMod val="75000"/>
                    <a:lumOff val="25000"/>
                  </a:schemeClr>
                </a:solidFill>
                <a:latin typeface="微软雅黑" panose="020B0503020204020204" charset="-122"/>
                <a:ea typeface="微软雅黑" panose="020B0503020204020204" charset="-122"/>
              </a:rPr>
              <a:t>●</a:t>
            </a:r>
            <a:r>
              <a:rPr lang="en-US" altLang="zh-CN" sz="1000">
                <a:solidFill>
                  <a:schemeClr val="tx1">
                    <a:lumMod val="75000"/>
                    <a:lumOff val="25000"/>
                  </a:schemeClr>
                </a:solidFill>
                <a:latin typeface="微软雅黑" panose="020B0503020204020204" charset="-122"/>
                <a:ea typeface="微软雅黑" panose="020B0503020204020204" charset="-122"/>
              </a:rPr>
              <a:t> </a:t>
            </a:r>
            <a:r>
              <a:rPr lang="zh-CN" altLang="en-US" sz="1000">
                <a:solidFill>
                  <a:schemeClr val="tx1">
                    <a:lumMod val="75000"/>
                    <a:lumOff val="25000"/>
                  </a:schemeClr>
                </a:solidFill>
                <a:latin typeface="微软雅黑" panose="020B0503020204020204" charset="-122"/>
                <a:ea typeface="微软雅黑" panose="020B0503020204020204" charset="-122"/>
              </a:rPr>
              <a:t>改变人传人的沟通方式</a:t>
            </a:r>
          </a:p>
          <a:p>
            <a:pPr>
              <a:lnSpc>
                <a:spcPct val="140000"/>
              </a:lnSpc>
            </a:pPr>
            <a:r>
              <a:rPr lang="zh-CN" altLang="en-US" sz="1000">
                <a:solidFill>
                  <a:schemeClr val="tx1">
                    <a:lumMod val="75000"/>
                    <a:lumOff val="25000"/>
                  </a:schemeClr>
                </a:solidFill>
                <a:latin typeface="微软雅黑" panose="020B0503020204020204" charset="-122"/>
                <a:ea typeface="微软雅黑" panose="020B0503020204020204" charset="-122"/>
                <a:sym typeface="+mn-ea"/>
              </a:rPr>
              <a:t>●</a:t>
            </a:r>
            <a:r>
              <a:rPr lang="en-US" altLang="zh-CN" sz="1000">
                <a:solidFill>
                  <a:schemeClr val="tx1">
                    <a:lumMod val="75000"/>
                    <a:lumOff val="25000"/>
                  </a:schemeClr>
                </a:solidFill>
                <a:latin typeface="微软雅黑" panose="020B0503020204020204" charset="-122"/>
                <a:ea typeface="微软雅黑" panose="020B0503020204020204" charset="-122"/>
                <a:sym typeface="+mn-ea"/>
              </a:rPr>
              <a:t> </a:t>
            </a:r>
            <a:r>
              <a:rPr lang="zh-CN" altLang="en-US" sz="1000">
                <a:solidFill>
                  <a:schemeClr val="tx1">
                    <a:lumMod val="75000"/>
                    <a:lumOff val="25000"/>
                  </a:schemeClr>
                </a:solidFill>
                <a:latin typeface="微软雅黑" panose="020B0503020204020204" charset="-122"/>
                <a:ea typeface="微软雅黑" panose="020B0503020204020204" charset="-122"/>
              </a:rPr>
              <a:t>改变短信的通讯模式</a:t>
            </a:r>
          </a:p>
          <a:p>
            <a:pPr>
              <a:lnSpc>
                <a:spcPct val="140000"/>
              </a:lnSpc>
            </a:pPr>
            <a:r>
              <a:rPr lang="zh-CN" altLang="en-US" sz="1000">
                <a:solidFill>
                  <a:schemeClr val="tx1">
                    <a:lumMod val="75000"/>
                    <a:lumOff val="25000"/>
                  </a:schemeClr>
                </a:solidFill>
                <a:latin typeface="微软雅黑" panose="020B0503020204020204" charset="-122"/>
                <a:ea typeface="微软雅黑" panose="020B0503020204020204" charset="-122"/>
                <a:sym typeface="+mn-ea"/>
              </a:rPr>
              <a:t>●</a:t>
            </a:r>
            <a:r>
              <a:rPr lang="en-US" altLang="zh-CN" sz="1000">
                <a:solidFill>
                  <a:schemeClr val="tx1">
                    <a:lumMod val="75000"/>
                    <a:lumOff val="25000"/>
                  </a:schemeClr>
                </a:solidFill>
                <a:latin typeface="微软雅黑" panose="020B0503020204020204" charset="-122"/>
                <a:ea typeface="微软雅黑" panose="020B0503020204020204" charset="-122"/>
                <a:sym typeface="+mn-ea"/>
              </a:rPr>
              <a:t> </a:t>
            </a:r>
            <a:r>
              <a:rPr lang="zh-CN" altLang="en-US" sz="1000">
                <a:solidFill>
                  <a:schemeClr val="tx1">
                    <a:lumMod val="75000"/>
                    <a:lumOff val="25000"/>
                  </a:schemeClr>
                </a:solidFill>
                <a:latin typeface="微软雅黑" panose="020B0503020204020204" charset="-122"/>
                <a:ea typeface="微软雅黑" panose="020B0503020204020204" charset="-122"/>
              </a:rPr>
              <a:t>通过信息化数据流转减少沟通成本</a:t>
            </a:r>
          </a:p>
        </p:txBody>
      </p:sp>
      <p:sp>
        <p:nvSpPr>
          <p:cNvPr id="20" name="矩形: 圆角 88"/>
          <p:cNvSpPr/>
          <p:nvPr/>
        </p:nvSpPr>
        <p:spPr>
          <a:xfrm>
            <a:off x="683260" y="3663315"/>
            <a:ext cx="2439670" cy="354330"/>
          </a:xfrm>
          <a:prstGeom prst="roundRect">
            <a:avLst/>
          </a:prstGeom>
          <a:solidFill>
            <a:srgbClr val="254B8B"/>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zh-CN" sz="800" dirty="0">
              <a:solidFill>
                <a:schemeClr val="tx1"/>
              </a:solidFill>
              <a:latin typeface="微软雅黑" panose="020B0503020204020204" charset="-122"/>
              <a:ea typeface="微软雅黑" panose="020B0503020204020204" charset="-122"/>
              <a:cs typeface="Times New Roman" panose="02020603050405020304" pitchFamily="18" charset="0"/>
            </a:endParaRPr>
          </a:p>
        </p:txBody>
      </p:sp>
      <p:sp>
        <p:nvSpPr>
          <p:cNvPr id="21" name="文本框 20"/>
          <p:cNvSpPr txBox="1"/>
          <p:nvPr/>
        </p:nvSpPr>
        <p:spPr>
          <a:xfrm>
            <a:off x="847725" y="3701415"/>
            <a:ext cx="2016125" cy="275590"/>
          </a:xfrm>
          <a:prstGeom prst="rect">
            <a:avLst/>
          </a:prstGeom>
          <a:noFill/>
        </p:spPr>
        <p:txBody>
          <a:bodyPr wrap="square" rtlCol="0">
            <a:spAutoFit/>
          </a:bodyPr>
          <a:lstStyle/>
          <a:p>
            <a:pPr algn="ctr"/>
            <a:r>
              <a:rPr sz="1200">
                <a:solidFill>
                  <a:schemeClr val="bg1"/>
                </a:solidFill>
                <a:latin typeface="微软雅黑" panose="020B0503020204020204" charset="-122"/>
                <a:ea typeface="微软雅黑" panose="020B0503020204020204" charset="-122"/>
                <a:cs typeface="微软雅黑" panose="020B0503020204020204" charset="-122"/>
                <a:sym typeface="+mn-ea"/>
              </a:rPr>
              <a:t>3、加强统筹调度效率</a:t>
            </a:r>
          </a:p>
        </p:txBody>
      </p:sp>
      <p:sp>
        <p:nvSpPr>
          <p:cNvPr id="22" name="文本框 21"/>
          <p:cNvSpPr txBox="1"/>
          <p:nvPr/>
        </p:nvSpPr>
        <p:spPr>
          <a:xfrm>
            <a:off x="683260" y="4037965"/>
            <a:ext cx="2812415" cy="521970"/>
          </a:xfrm>
          <a:prstGeom prst="rect">
            <a:avLst/>
          </a:prstGeom>
          <a:noFill/>
        </p:spPr>
        <p:txBody>
          <a:bodyPr wrap="square" rtlCol="0">
            <a:spAutoFit/>
          </a:bodyPr>
          <a:lstStyle/>
          <a:p>
            <a:pPr>
              <a:lnSpc>
                <a:spcPct val="140000"/>
              </a:lnSpc>
            </a:pPr>
            <a:r>
              <a:rPr lang="zh-CN" altLang="en-US" sz="1000">
                <a:solidFill>
                  <a:schemeClr val="tx1">
                    <a:lumMod val="75000"/>
                    <a:lumOff val="25000"/>
                  </a:schemeClr>
                </a:solidFill>
                <a:latin typeface="微软雅黑" panose="020B0503020204020204" charset="-122"/>
                <a:ea typeface="微软雅黑" panose="020B0503020204020204" charset="-122"/>
              </a:rPr>
              <a:t>●</a:t>
            </a:r>
            <a:r>
              <a:rPr lang="en-US" altLang="zh-CN" sz="1000">
                <a:solidFill>
                  <a:schemeClr val="tx1">
                    <a:lumMod val="75000"/>
                    <a:lumOff val="25000"/>
                  </a:schemeClr>
                </a:solidFill>
                <a:latin typeface="微软雅黑" panose="020B0503020204020204" charset="-122"/>
                <a:ea typeface="微软雅黑" panose="020B0503020204020204" charset="-122"/>
              </a:rPr>
              <a:t> </a:t>
            </a:r>
            <a:r>
              <a:rPr lang="zh-CN" altLang="en-US" sz="1000">
                <a:solidFill>
                  <a:schemeClr val="tx1">
                    <a:lumMod val="75000"/>
                    <a:lumOff val="25000"/>
                  </a:schemeClr>
                </a:solidFill>
                <a:latin typeface="微软雅黑" panose="020B0503020204020204" charset="-122"/>
                <a:ea typeface="微软雅黑" panose="020B0503020204020204" charset="-122"/>
              </a:rPr>
              <a:t>信息传递过程中留痕</a:t>
            </a:r>
          </a:p>
          <a:p>
            <a:pPr>
              <a:lnSpc>
                <a:spcPct val="140000"/>
              </a:lnSpc>
            </a:pPr>
            <a:r>
              <a:rPr lang="zh-CN" altLang="en-US" sz="1000">
                <a:solidFill>
                  <a:schemeClr val="tx1">
                    <a:lumMod val="75000"/>
                    <a:lumOff val="25000"/>
                  </a:schemeClr>
                </a:solidFill>
                <a:latin typeface="微软雅黑" panose="020B0503020204020204" charset="-122"/>
                <a:ea typeface="微软雅黑" panose="020B0503020204020204" charset="-122"/>
                <a:sym typeface="+mn-ea"/>
              </a:rPr>
              <a:t>●</a:t>
            </a:r>
            <a:r>
              <a:rPr lang="en-US" altLang="zh-CN" sz="1000">
                <a:solidFill>
                  <a:schemeClr val="tx1">
                    <a:lumMod val="75000"/>
                    <a:lumOff val="25000"/>
                  </a:schemeClr>
                </a:solidFill>
                <a:latin typeface="微软雅黑" panose="020B0503020204020204" charset="-122"/>
                <a:ea typeface="微软雅黑" panose="020B0503020204020204" charset="-122"/>
                <a:sym typeface="+mn-ea"/>
              </a:rPr>
              <a:t> </a:t>
            </a:r>
            <a:r>
              <a:rPr lang="zh-CN" altLang="en-US" sz="1000">
                <a:solidFill>
                  <a:schemeClr val="tx1">
                    <a:lumMod val="75000"/>
                    <a:lumOff val="25000"/>
                  </a:schemeClr>
                </a:solidFill>
                <a:latin typeface="微软雅黑" panose="020B0503020204020204" charset="-122"/>
                <a:ea typeface="微软雅黑" panose="020B0503020204020204" charset="-122"/>
              </a:rPr>
              <a:t>加快信息传递效率</a:t>
            </a:r>
          </a:p>
        </p:txBody>
      </p:sp>
      <p:sp>
        <p:nvSpPr>
          <p:cNvPr id="26" name="椭圆 25"/>
          <p:cNvSpPr/>
          <p:nvPr/>
        </p:nvSpPr>
        <p:spPr>
          <a:xfrm>
            <a:off x="5549265" y="1892935"/>
            <a:ext cx="2443480" cy="2443480"/>
          </a:xfrm>
          <a:prstGeom prst="ellipse">
            <a:avLst/>
          </a:prstGeom>
          <a:no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p:cNvSpPr/>
          <p:nvPr/>
        </p:nvSpPr>
        <p:spPr>
          <a:xfrm>
            <a:off x="6170930" y="2517775"/>
            <a:ext cx="1195705" cy="1195705"/>
          </a:xfrm>
          <a:prstGeom prst="ellipse">
            <a:avLst/>
          </a:prstGeom>
          <a:solidFill>
            <a:srgbClr val="3975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p:cNvSpPr/>
          <p:nvPr/>
        </p:nvSpPr>
        <p:spPr>
          <a:xfrm>
            <a:off x="4975225" y="2660968"/>
            <a:ext cx="895985" cy="909320"/>
          </a:xfrm>
          <a:prstGeom prst="ellipse">
            <a:avLst/>
          </a:prstGeom>
          <a:solidFill>
            <a:srgbClr val="254B8B"/>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lIns="112274" tIns="56136" rIns="112274" bIns="56136" anchor="ctr"/>
          <a:lstStyle/>
          <a:p>
            <a:pPr algn="ctr">
              <a:defRPr/>
            </a:pPr>
            <a:endParaRPr lang="zh-CN" altLang="en-US" sz="1800"/>
          </a:p>
        </p:txBody>
      </p:sp>
      <p:sp>
        <p:nvSpPr>
          <p:cNvPr id="44" name="椭圆 43"/>
          <p:cNvSpPr/>
          <p:nvPr/>
        </p:nvSpPr>
        <p:spPr>
          <a:xfrm>
            <a:off x="7696835" y="2660968"/>
            <a:ext cx="895985" cy="909320"/>
          </a:xfrm>
          <a:prstGeom prst="ellipse">
            <a:avLst/>
          </a:prstGeom>
          <a:solidFill>
            <a:srgbClr val="254B8B"/>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lIns="112274" tIns="56136" rIns="112274" bIns="56136" anchor="ctr"/>
          <a:lstStyle/>
          <a:p>
            <a:pPr algn="ctr">
              <a:defRPr/>
            </a:pPr>
            <a:endParaRPr lang="zh-CN" altLang="en-US" sz="1800"/>
          </a:p>
        </p:txBody>
      </p:sp>
      <p:sp>
        <p:nvSpPr>
          <p:cNvPr id="48" name="椭圆 47"/>
          <p:cNvSpPr/>
          <p:nvPr/>
        </p:nvSpPr>
        <p:spPr>
          <a:xfrm rot="5400000">
            <a:off x="6320790" y="1308735"/>
            <a:ext cx="895985" cy="909320"/>
          </a:xfrm>
          <a:prstGeom prst="ellipse">
            <a:avLst/>
          </a:prstGeom>
          <a:solidFill>
            <a:srgbClr val="254B8B"/>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lIns="112274" tIns="56136" rIns="112274" bIns="56136" anchor="ctr"/>
          <a:lstStyle/>
          <a:p>
            <a:pPr algn="ctr">
              <a:defRPr/>
            </a:pPr>
            <a:endParaRPr lang="zh-CN" altLang="en-US" sz="1800"/>
          </a:p>
        </p:txBody>
      </p:sp>
      <p:sp>
        <p:nvSpPr>
          <p:cNvPr id="50" name="椭圆 49"/>
          <p:cNvSpPr/>
          <p:nvPr/>
        </p:nvSpPr>
        <p:spPr>
          <a:xfrm rot="5400000">
            <a:off x="6320790" y="4030980"/>
            <a:ext cx="895985" cy="909320"/>
          </a:xfrm>
          <a:prstGeom prst="ellipse">
            <a:avLst/>
          </a:prstGeom>
          <a:solidFill>
            <a:srgbClr val="254B8B"/>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lIns="112274" tIns="56136" rIns="112274" bIns="56136" anchor="ctr"/>
          <a:lstStyle/>
          <a:p>
            <a:pPr algn="ctr">
              <a:defRPr/>
            </a:pPr>
            <a:endParaRPr lang="zh-CN" altLang="en-US" sz="1800"/>
          </a:p>
        </p:txBody>
      </p:sp>
      <p:sp>
        <p:nvSpPr>
          <p:cNvPr id="59" name="右箭头 58"/>
          <p:cNvSpPr/>
          <p:nvPr/>
        </p:nvSpPr>
        <p:spPr>
          <a:xfrm>
            <a:off x="7407910" y="3007360"/>
            <a:ext cx="216535" cy="21653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右箭头 59"/>
          <p:cNvSpPr/>
          <p:nvPr/>
        </p:nvSpPr>
        <p:spPr>
          <a:xfrm flipH="1">
            <a:off x="5909310" y="3007360"/>
            <a:ext cx="216535" cy="21653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右箭头 60"/>
          <p:cNvSpPr/>
          <p:nvPr/>
        </p:nvSpPr>
        <p:spPr>
          <a:xfrm rot="16200000" flipH="1">
            <a:off x="6660515" y="3767455"/>
            <a:ext cx="216535" cy="21653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右箭头 61"/>
          <p:cNvSpPr/>
          <p:nvPr/>
        </p:nvSpPr>
        <p:spPr>
          <a:xfrm rot="5400000" flipH="1" flipV="1">
            <a:off x="6660515" y="2275205"/>
            <a:ext cx="216535" cy="21653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p:cNvSpPr txBox="1"/>
          <p:nvPr/>
        </p:nvSpPr>
        <p:spPr>
          <a:xfrm>
            <a:off x="6372225" y="3264535"/>
            <a:ext cx="919480" cy="275590"/>
          </a:xfrm>
          <a:prstGeom prst="rect">
            <a:avLst/>
          </a:prstGeom>
          <a:noFill/>
        </p:spPr>
        <p:txBody>
          <a:bodyPr wrap="square" rtlCol="0">
            <a:spAutoFit/>
          </a:bodyPr>
          <a:lstStyle/>
          <a:p>
            <a:r>
              <a:rPr lang="zh-CN" altLang="en-US" sz="1200">
                <a:solidFill>
                  <a:schemeClr val="bg1"/>
                </a:solidFill>
                <a:latin typeface="微软雅黑" panose="020B0503020204020204" charset="-122"/>
                <a:ea typeface="微软雅黑" panose="020B0503020204020204" charset="-122"/>
                <a:sym typeface="+mn-ea"/>
              </a:rPr>
              <a:t>调度中心</a:t>
            </a:r>
          </a:p>
        </p:txBody>
      </p:sp>
      <p:sp>
        <p:nvSpPr>
          <p:cNvPr id="66" name="文本框 65"/>
          <p:cNvSpPr txBox="1"/>
          <p:nvPr/>
        </p:nvSpPr>
        <p:spPr>
          <a:xfrm>
            <a:off x="5456555" y="508000"/>
            <a:ext cx="2282190" cy="939800"/>
          </a:xfrm>
          <a:prstGeom prst="rect">
            <a:avLst/>
          </a:prstGeom>
          <a:noFill/>
        </p:spPr>
        <p:txBody>
          <a:bodyPr wrap="square" rtlCol="0">
            <a:spAutoFit/>
          </a:bodyPr>
          <a:lstStyle/>
          <a:p>
            <a:pPr algn="ctr">
              <a:lnSpc>
                <a:spcPct val="130000"/>
              </a:lnSpc>
            </a:pPr>
            <a:r>
              <a:rPr lang="zh-CN" altLang="en-US" sz="1200">
                <a:solidFill>
                  <a:schemeClr val="bg1"/>
                </a:solidFill>
                <a:latin typeface="微软雅黑" panose="020B0503020204020204" charset="-122"/>
                <a:ea typeface="微软雅黑" panose="020B0503020204020204" charset="-122"/>
                <a:sym typeface="+mn-ea"/>
              </a:rPr>
              <a:t>任务流转为基础</a:t>
            </a:r>
            <a:endParaRPr lang="zh-CN" altLang="en-US" sz="1200">
              <a:solidFill>
                <a:schemeClr val="bg1"/>
              </a:solidFill>
              <a:latin typeface="微软雅黑" panose="020B0503020204020204" charset="-122"/>
              <a:ea typeface="微软雅黑" panose="020B0503020204020204" charset="-122"/>
            </a:endParaRPr>
          </a:p>
          <a:p>
            <a:pPr algn="ctr">
              <a:lnSpc>
                <a:spcPct val="130000"/>
              </a:lnSpc>
            </a:pPr>
            <a:r>
              <a:rPr lang="zh-CN" altLang="en-US" sz="1200">
                <a:solidFill>
                  <a:schemeClr val="bg1"/>
                </a:solidFill>
                <a:latin typeface="微软雅黑" panose="020B0503020204020204" charset="-122"/>
                <a:ea typeface="微软雅黑" panose="020B0503020204020204" charset="-122"/>
                <a:sym typeface="+mn-ea"/>
              </a:rPr>
              <a:t>围绕入园和出园流程</a:t>
            </a:r>
            <a:endParaRPr lang="zh-CN" altLang="en-US" sz="1200">
              <a:solidFill>
                <a:schemeClr val="bg1"/>
              </a:solidFill>
              <a:latin typeface="微软雅黑" panose="020B0503020204020204" charset="-122"/>
              <a:ea typeface="微软雅黑" panose="020B0503020204020204" charset="-122"/>
            </a:endParaRPr>
          </a:p>
          <a:p>
            <a:pPr algn="ctr"/>
            <a:endParaRPr lang="zh-CN" altLang="en-US" sz="1200">
              <a:solidFill>
                <a:schemeClr val="bg1"/>
              </a:solidFill>
              <a:latin typeface="微软雅黑" panose="020B0503020204020204" charset="-122"/>
              <a:ea typeface="微软雅黑" panose="020B0503020204020204" charset="-122"/>
              <a:cs typeface="微软雅黑" panose="020B0503020204020204" charset="-122"/>
            </a:endParaRPr>
          </a:p>
          <a:p>
            <a:pPr algn="ctr"/>
            <a:endPar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70" name="文本框 69"/>
          <p:cNvSpPr txBox="1"/>
          <p:nvPr/>
        </p:nvSpPr>
        <p:spPr>
          <a:xfrm>
            <a:off x="6437630" y="1846580"/>
            <a:ext cx="662305" cy="275590"/>
          </a:xfrm>
          <a:prstGeom prst="rect">
            <a:avLst/>
          </a:prstGeom>
          <a:noFill/>
        </p:spPr>
        <p:txBody>
          <a:bodyPr wrap="square" rtlCol="0">
            <a:spAutoFit/>
          </a:bodyPr>
          <a:lstStyle/>
          <a:p>
            <a:r>
              <a:rPr lang="zh-CN" altLang="en-US" sz="1200">
                <a:solidFill>
                  <a:schemeClr val="bg1"/>
                </a:solidFill>
                <a:latin typeface="微软雅黑" panose="020B0503020204020204" charset="-122"/>
                <a:ea typeface="微软雅黑" panose="020B0503020204020204" charset="-122"/>
                <a:sym typeface="+mn-ea"/>
              </a:rPr>
              <a:t>仓管员</a:t>
            </a:r>
          </a:p>
        </p:txBody>
      </p:sp>
      <p:pic>
        <p:nvPicPr>
          <p:cNvPr id="71" name="图片 70" descr="仓库"/>
          <p:cNvPicPr>
            <a:picLocks noChangeAspect="1"/>
          </p:cNvPicPr>
          <p:nvPr/>
        </p:nvPicPr>
        <p:blipFill>
          <a:blip r:embed="rId4" cstate="print"/>
          <a:stretch>
            <a:fillRect/>
          </a:stretch>
        </p:blipFill>
        <p:spPr>
          <a:xfrm>
            <a:off x="6563360" y="1414145"/>
            <a:ext cx="410845" cy="410845"/>
          </a:xfrm>
          <a:prstGeom prst="rect">
            <a:avLst/>
          </a:prstGeom>
        </p:spPr>
      </p:pic>
      <p:sp>
        <p:nvSpPr>
          <p:cNvPr id="72" name="文本框 71"/>
          <p:cNvSpPr txBox="1"/>
          <p:nvPr/>
        </p:nvSpPr>
        <p:spPr>
          <a:xfrm>
            <a:off x="6529070" y="4592320"/>
            <a:ext cx="662305" cy="275590"/>
          </a:xfrm>
          <a:prstGeom prst="rect">
            <a:avLst/>
          </a:prstGeom>
          <a:noFill/>
        </p:spPr>
        <p:txBody>
          <a:bodyPr wrap="square" rtlCol="0">
            <a:spAutoFit/>
          </a:bodyPr>
          <a:lstStyle/>
          <a:p>
            <a:r>
              <a:rPr lang="zh-CN" altLang="en-US" sz="1200">
                <a:solidFill>
                  <a:schemeClr val="bg1"/>
                </a:solidFill>
                <a:latin typeface="微软雅黑" panose="020B0503020204020204" charset="-122"/>
                <a:ea typeface="微软雅黑" panose="020B0503020204020204" charset="-122"/>
                <a:sym typeface="+mn-ea"/>
              </a:rPr>
              <a:t>司机</a:t>
            </a:r>
          </a:p>
        </p:txBody>
      </p:sp>
      <p:sp>
        <p:nvSpPr>
          <p:cNvPr id="73" name="文本框 72"/>
          <p:cNvSpPr txBox="1"/>
          <p:nvPr/>
        </p:nvSpPr>
        <p:spPr>
          <a:xfrm>
            <a:off x="5120640" y="3180715"/>
            <a:ext cx="662305" cy="275590"/>
          </a:xfrm>
          <a:prstGeom prst="rect">
            <a:avLst/>
          </a:prstGeom>
          <a:noFill/>
        </p:spPr>
        <p:txBody>
          <a:bodyPr wrap="square" rtlCol="0">
            <a:spAutoFit/>
          </a:bodyPr>
          <a:lstStyle/>
          <a:p>
            <a:r>
              <a:rPr lang="zh-CN" altLang="en-US" sz="1200">
                <a:solidFill>
                  <a:schemeClr val="bg1"/>
                </a:solidFill>
                <a:latin typeface="微软雅黑" panose="020B0503020204020204" charset="-122"/>
                <a:ea typeface="微软雅黑" panose="020B0503020204020204" charset="-122"/>
                <a:sym typeface="+mn-ea"/>
              </a:rPr>
              <a:t>质检员</a:t>
            </a:r>
          </a:p>
        </p:txBody>
      </p:sp>
      <p:sp>
        <p:nvSpPr>
          <p:cNvPr id="74" name="文本框 73"/>
          <p:cNvSpPr txBox="1"/>
          <p:nvPr/>
        </p:nvSpPr>
        <p:spPr>
          <a:xfrm>
            <a:off x="7833360" y="3180715"/>
            <a:ext cx="662305" cy="275590"/>
          </a:xfrm>
          <a:prstGeom prst="rect">
            <a:avLst/>
          </a:prstGeom>
          <a:noFill/>
        </p:spPr>
        <p:txBody>
          <a:bodyPr wrap="square" rtlCol="0">
            <a:spAutoFit/>
          </a:bodyPr>
          <a:lstStyle/>
          <a:p>
            <a:r>
              <a:rPr lang="zh-CN" altLang="en-US" sz="1200">
                <a:solidFill>
                  <a:schemeClr val="bg1"/>
                </a:solidFill>
                <a:latin typeface="微软雅黑" panose="020B0503020204020204" charset="-122"/>
                <a:ea typeface="微软雅黑" panose="020B0503020204020204" charset="-122"/>
                <a:sym typeface="+mn-ea"/>
              </a:rPr>
              <a:t>搬运工</a:t>
            </a:r>
          </a:p>
        </p:txBody>
      </p:sp>
      <p:pic>
        <p:nvPicPr>
          <p:cNvPr id="76" name="图片 75" descr="司机"/>
          <p:cNvPicPr>
            <a:picLocks noChangeAspect="1"/>
          </p:cNvPicPr>
          <p:nvPr/>
        </p:nvPicPr>
        <p:blipFill>
          <a:blip r:embed="rId5" cstate="print"/>
          <a:stretch>
            <a:fillRect/>
          </a:stretch>
        </p:blipFill>
        <p:spPr>
          <a:xfrm>
            <a:off x="6516370" y="4110355"/>
            <a:ext cx="504825" cy="504825"/>
          </a:xfrm>
          <a:prstGeom prst="rect">
            <a:avLst/>
          </a:prstGeom>
        </p:spPr>
      </p:pic>
      <p:pic>
        <p:nvPicPr>
          <p:cNvPr id="77" name="图片 76" descr="搬运工"/>
          <p:cNvPicPr>
            <a:picLocks noChangeAspect="1"/>
          </p:cNvPicPr>
          <p:nvPr/>
        </p:nvPicPr>
        <p:blipFill>
          <a:blip r:embed="rId6" cstate="print"/>
          <a:stretch>
            <a:fillRect/>
          </a:stretch>
        </p:blipFill>
        <p:spPr>
          <a:xfrm>
            <a:off x="7926388" y="2736215"/>
            <a:ext cx="436880" cy="436880"/>
          </a:xfrm>
          <a:prstGeom prst="rect">
            <a:avLst/>
          </a:prstGeom>
        </p:spPr>
      </p:pic>
      <p:pic>
        <p:nvPicPr>
          <p:cNvPr id="78" name="图片 77" descr="质检"/>
          <p:cNvPicPr>
            <a:picLocks noChangeAspect="1"/>
          </p:cNvPicPr>
          <p:nvPr/>
        </p:nvPicPr>
        <p:blipFill>
          <a:blip r:embed="rId7" cstate="print"/>
          <a:stretch>
            <a:fillRect/>
          </a:stretch>
        </p:blipFill>
        <p:spPr>
          <a:xfrm>
            <a:off x="5168265" y="2717800"/>
            <a:ext cx="506095" cy="506095"/>
          </a:xfrm>
          <a:prstGeom prst="rect">
            <a:avLst/>
          </a:prstGeom>
        </p:spPr>
      </p:pic>
      <p:pic>
        <p:nvPicPr>
          <p:cNvPr id="79" name="图片 78" descr="调度中心"/>
          <p:cNvPicPr>
            <a:picLocks noChangeAspect="1"/>
          </p:cNvPicPr>
          <p:nvPr/>
        </p:nvPicPr>
        <p:blipFill>
          <a:blip r:embed="rId8" cstate="print"/>
          <a:stretch>
            <a:fillRect/>
          </a:stretch>
        </p:blipFill>
        <p:spPr>
          <a:xfrm>
            <a:off x="6497638" y="2696845"/>
            <a:ext cx="542290" cy="54229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3" name="直接箭头连接符 62"/>
          <p:cNvCxnSpPr/>
          <p:nvPr/>
        </p:nvCxnSpPr>
        <p:spPr>
          <a:xfrm flipV="1">
            <a:off x="6390005" y="2983230"/>
            <a:ext cx="792480" cy="13335"/>
          </a:xfrm>
          <a:prstGeom prst="straightConnector1">
            <a:avLst/>
          </a:prstGeom>
          <a:ln w="9525">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nvGrpSpPr>
          <p:cNvPr id="70" name="组合 69"/>
          <p:cNvGrpSpPr/>
          <p:nvPr/>
        </p:nvGrpSpPr>
        <p:grpSpPr>
          <a:xfrm>
            <a:off x="6156325" y="2286000"/>
            <a:ext cx="1093470" cy="499110"/>
            <a:chOff x="9100" y="3260"/>
            <a:chExt cx="1722" cy="786"/>
          </a:xfrm>
        </p:grpSpPr>
        <p:cxnSp>
          <p:nvCxnSpPr>
            <p:cNvPr id="57" name="直接箭头连接符 56"/>
            <p:cNvCxnSpPr/>
            <p:nvPr/>
          </p:nvCxnSpPr>
          <p:spPr>
            <a:xfrm>
              <a:off x="9100" y="3260"/>
              <a:ext cx="16" cy="786"/>
            </a:xfrm>
            <a:prstGeom prst="straightConnector1">
              <a:avLst/>
            </a:prstGeom>
            <a:ln w="9525">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58" name="直接连接符 57"/>
            <p:cNvCxnSpPr/>
            <p:nvPr/>
          </p:nvCxnSpPr>
          <p:spPr>
            <a:xfrm>
              <a:off x="9106" y="3260"/>
              <a:ext cx="171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7" name="肘形连接符 66"/>
          <p:cNvCxnSpPr/>
          <p:nvPr/>
        </p:nvCxnSpPr>
        <p:spPr>
          <a:xfrm flipV="1">
            <a:off x="6499225" y="1031875"/>
            <a:ext cx="791845" cy="647700"/>
          </a:xfrm>
          <a:prstGeom prst="bentConnector3">
            <a:avLst>
              <a:gd name="adj1" fmla="val 5004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rot="5400000">
            <a:off x="1915795" y="1862455"/>
            <a:ext cx="5715" cy="326390"/>
          </a:xfrm>
          <a:prstGeom prst="straightConnector1">
            <a:avLst/>
          </a:prstGeom>
          <a:ln w="9525">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9" name="文本框 9"/>
          <p:cNvSpPr txBox="1"/>
          <p:nvPr/>
        </p:nvSpPr>
        <p:spPr>
          <a:xfrm>
            <a:off x="631190" y="154940"/>
            <a:ext cx="1477645" cy="258445"/>
          </a:xfrm>
          <a:prstGeom prst="rect">
            <a:avLst/>
          </a:prstGeom>
          <a:noFill/>
        </p:spPr>
        <p:txBody>
          <a:bodyPr wrap="square" lIns="51418" tIns="25709" rIns="51418" bIns="25709" rtlCol="0">
            <a:spAutoFit/>
          </a:bodyPr>
          <a:lstStyle/>
          <a:p>
            <a:pPr marL="0" lvl="1"/>
            <a:r>
              <a:rPr lang="zh-CN" altLang="en-US" b="1" dirty="0">
                <a:solidFill>
                  <a:schemeClr val="bg1">
                    <a:lumMod val="50000"/>
                  </a:schemeClr>
                </a:solidFill>
                <a:latin typeface="微软雅黑" panose="020B0503020204020204" charset="-122"/>
                <a:ea typeface="微软雅黑" panose="020B0503020204020204" charset="-122"/>
              </a:rPr>
              <a:t>调度模块目标</a:t>
            </a:r>
          </a:p>
        </p:txBody>
      </p:sp>
      <p:sp>
        <p:nvSpPr>
          <p:cNvPr id="180" name="矩形 179"/>
          <p:cNvSpPr/>
          <p:nvPr/>
        </p:nvSpPr>
        <p:spPr>
          <a:xfrm>
            <a:off x="451" y="3053"/>
            <a:ext cx="738534" cy="437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latin typeface="微软雅黑" panose="020B0503020204020204" charset="-122"/>
              <a:ea typeface="微软雅黑" panose="020B0503020204020204" charset="-122"/>
            </a:endParaRPr>
          </a:p>
        </p:txBody>
      </p:sp>
      <p:grpSp>
        <p:nvGrpSpPr>
          <p:cNvPr id="181" name="组合 180"/>
          <p:cNvGrpSpPr/>
          <p:nvPr/>
        </p:nvGrpSpPr>
        <p:grpSpPr>
          <a:xfrm>
            <a:off x="145104" y="3053"/>
            <a:ext cx="431914" cy="627339"/>
            <a:chOff x="841003" y="360040"/>
            <a:chExt cx="504056" cy="836712"/>
          </a:xfrm>
          <a:solidFill>
            <a:srgbClr val="2F5EB0"/>
          </a:solidFill>
        </p:grpSpPr>
        <p:sp>
          <p:nvSpPr>
            <p:cNvPr id="182" name="矩形 181"/>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latin typeface="微软雅黑" panose="020B0503020204020204" charset="-122"/>
                <a:ea typeface="微软雅黑" panose="020B0503020204020204" charset="-122"/>
              </a:endParaRPr>
            </a:p>
          </p:txBody>
        </p:sp>
        <p:sp>
          <p:nvSpPr>
            <p:cNvPr id="183" name="等腰三角形 182"/>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latin typeface="微软雅黑" panose="020B0503020204020204" charset="-122"/>
                <a:ea typeface="微软雅黑" panose="020B0503020204020204" charset="-122"/>
              </a:endParaRPr>
            </a:p>
          </p:txBody>
        </p:sp>
      </p:grpSp>
      <p:pic>
        <p:nvPicPr>
          <p:cNvPr id="2" name="图片 1" descr="园区 (2)"/>
          <p:cNvPicPr>
            <a:picLocks noChangeAspect="1"/>
          </p:cNvPicPr>
          <p:nvPr/>
        </p:nvPicPr>
        <p:blipFill>
          <a:blip r:embed="rId3" cstate="print"/>
          <a:stretch>
            <a:fillRect/>
          </a:stretch>
        </p:blipFill>
        <p:spPr>
          <a:xfrm>
            <a:off x="205105" y="74930"/>
            <a:ext cx="312420" cy="312420"/>
          </a:xfrm>
          <a:prstGeom prst="rect">
            <a:avLst/>
          </a:prstGeom>
        </p:spPr>
      </p:pic>
      <p:sp>
        <p:nvSpPr>
          <p:cNvPr id="53" name="矩形: 圆角 102"/>
          <p:cNvSpPr/>
          <p:nvPr/>
        </p:nvSpPr>
        <p:spPr>
          <a:xfrm>
            <a:off x="2215515" y="685800"/>
            <a:ext cx="671195" cy="249555"/>
          </a:xfrm>
          <a:prstGeom prst="roundRect">
            <a:avLst/>
          </a:prstGeom>
          <a:solidFill>
            <a:srgbClr val="254B8B"/>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bg1"/>
                </a:solidFill>
                <a:latin typeface="微软雅黑" panose="020B0503020204020204" charset="-122"/>
                <a:ea typeface="微软雅黑" panose="020B0503020204020204" charset="-122"/>
                <a:cs typeface="Times New Roman" panose="02020603050405020304" pitchFamily="18" charset="0"/>
              </a:rPr>
              <a:t>车辆到达</a:t>
            </a:r>
          </a:p>
        </p:txBody>
      </p:sp>
      <p:cxnSp>
        <p:nvCxnSpPr>
          <p:cNvPr id="19" name="直接箭头连接符 18"/>
          <p:cNvCxnSpPr/>
          <p:nvPr/>
        </p:nvCxnSpPr>
        <p:spPr>
          <a:xfrm flipH="1">
            <a:off x="2516505" y="935355"/>
            <a:ext cx="5715" cy="326390"/>
          </a:xfrm>
          <a:prstGeom prst="straightConnector1">
            <a:avLst/>
          </a:prstGeom>
          <a:ln w="9525">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5" name="矩形: 圆角 102"/>
          <p:cNvSpPr/>
          <p:nvPr/>
        </p:nvSpPr>
        <p:spPr>
          <a:xfrm>
            <a:off x="2051685" y="1257300"/>
            <a:ext cx="998855" cy="249555"/>
          </a:xfrm>
          <a:prstGeom prst="roundRect">
            <a:avLst/>
          </a:prstGeom>
          <a:solidFill>
            <a:srgbClr val="254B8B"/>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bg1"/>
                </a:solidFill>
                <a:latin typeface="微软雅黑" panose="020B0503020204020204" charset="-122"/>
                <a:ea typeface="微软雅黑" panose="020B0503020204020204" charset="-122"/>
                <a:cs typeface="Times New Roman" panose="02020603050405020304" pitchFamily="18" charset="0"/>
              </a:rPr>
              <a:t>车牌扫描、称重</a:t>
            </a:r>
          </a:p>
        </p:txBody>
      </p:sp>
      <p:sp>
        <p:nvSpPr>
          <p:cNvPr id="14" name="文本框 13"/>
          <p:cNvSpPr txBox="1"/>
          <p:nvPr/>
        </p:nvSpPr>
        <p:spPr>
          <a:xfrm>
            <a:off x="3011170" y="1210945"/>
            <a:ext cx="1633220" cy="337185"/>
          </a:xfrm>
          <a:prstGeom prst="rect">
            <a:avLst/>
          </a:prstGeom>
          <a:noFill/>
        </p:spPr>
        <p:txBody>
          <a:bodyPr wrap="square" rtlCol="0">
            <a:spAutoFit/>
          </a:bodyPr>
          <a:lstStyle/>
          <a:p>
            <a:pPr>
              <a:lnSpc>
                <a:spcPct val="100000"/>
              </a:lnSpc>
            </a:pPr>
            <a:r>
              <a:rPr lang="en-US" sz="800">
                <a:solidFill>
                  <a:schemeClr val="tx1">
                    <a:lumMod val="75000"/>
                    <a:lumOff val="25000"/>
                  </a:schemeClr>
                </a:solidFill>
                <a:latin typeface="微软雅黑" panose="020B0503020204020204" charset="-122"/>
                <a:ea typeface="微软雅黑" panose="020B0503020204020204" charset="-122"/>
              </a:rPr>
              <a:t>1</a:t>
            </a:r>
            <a:r>
              <a:rPr lang="zh-CN" sz="800">
                <a:solidFill>
                  <a:schemeClr val="tx1">
                    <a:lumMod val="75000"/>
                    <a:lumOff val="25000"/>
                  </a:schemeClr>
                </a:solidFill>
                <a:latin typeface="微软雅黑" panose="020B0503020204020204" charset="-122"/>
                <a:ea typeface="微软雅黑" panose="020B0503020204020204" charset="-122"/>
              </a:rPr>
              <a:t>、</a:t>
            </a:r>
            <a:r>
              <a:rPr sz="800">
                <a:solidFill>
                  <a:schemeClr val="tx1">
                    <a:lumMod val="75000"/>
                    <a:lumOff val="25000"/>
                  </a:schemeClr>
                </a:solidFill>
                <a:latin typeface="微软雅黑" panose="020B0503020204020204" charset="-122"/>
                <a:ea typeface="微软雅黑" panose="020B0503020204020204" charset="-122"/>
              </a:rPr>
              <a:t>扫描车牌，车辆横称重。</a:t>
            </a:r>
          </a:p>
          <a:p>
            <a:pPr>
              <a:lnSpc>
                <a:spcPct val="100000"/>
              </a:lnSpc>
            </a:pPr>
            <a:r>
              <a:rPr sz="800">
                <a:solidFill>
                  <a:schemeClr val="tx1">
                    <a:lumMod val="75000"/>
                    <a:lumOff val="25000"/>
                  </a:schemeClr>
                </a:solidFill>
                <a:latin typeface="微软雅黑" panose="020B0503020204020204" charset="-122"/>
                <a:ea typeface="微软雅黑" panose="020B0503020204020204" charset="-122"/>
              </a:rPr>
              <a:t>2、生成入园申请单。</a:t>
            </a:r>
          </a:p>
        </p:txBody>
      </p:sp>
      <p:cxnSp>
        <p:nvCxnSpPr>
          <p:cNvPr id="7" name="直接箭头连接符 6"/>
          <p:cNvCxnSpPr/>
          <p:nvPr/>
        </p:nvCxnSpPr>
        <p:spPr>
          <a:xfrm flipH="1">
            <a:off x="2516505" y="1532255"/>
            <a:ext cx="5715" cy="326390"/>
          </a:xfrm>
          <a:prstGeom prst="straightConnector1">
            <a:avLst/>
          </a:prstGeom>
          <a:ln w="9525">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8" name="矩形: 圆角 102"/>
          <p:cNvSpPr/>
          <p:nvPr/>
        </p:nvSpPr>
        <p:spPr>
          <a:xfrm>
            <a:off x="2051685" y="1854200"/>
            <a:ext cx="998855" cy="323215"/>
          </a:xfrm>
          <a:prstGeom prst="roundRect">
            <a:avLst/>
          </a:prstGeom>
          <a:solidFill>
            <a:srgbClr val="254B8B"/>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bg1"/>
                </a:solidFill>
                <a:latin typeface="微软雅黑" panose="020B0503020204020204" charset="-122"/>
                <a:ea typeface="微软雅黑" panose="020B0503020204020204" charset="-122"/>
                <a:cs typeface="Times New Roman" panose="02020603050405020304" pitchFamily="18" charset="0"/>
              </a:rPr>
              <a:t>入园检验</a:t>
            </a:r>
          </a:p>
          <a:p>
            <a:pPr algn="ctr"/>
            <a:r>
              <a:rPr lang="zh-CN" altLang="en-US" sz="800" dirty="0">
                <a:solidFill>
                  <a:schemeClr val="bg1"/>
                </a:solidFill>
                <a:latin typeface="微软雅黑" panose="020B0503020204020204" charset="-122"/>
                <a:ea typeface="微软雅黑" panose="020B0503020204020204" charset="-122"/>
                <a:cs typeface="Times New Roman" panose="02020603050405020304" pitchFamily="18" charset="0"/>
              </a:rPr>
              <a:t>产生任务流程</a:t>
            </a:r>
          </a:p>
        </p:txBody>
      </p:sp>
      <p:sp>
        <p:nvSpPr>
          <p:cNvPr id="10" name="矩形: 圆角 102"/>
          <p:cNvSpPr/>
          <p:nvPr/>
        </p:nvSpPr>
        <p:spPr>
          <a:xfrm>
            <a:off x="756920" y="1854200"/>
            <a:ext cx="998855" cy="323215"/>
          </a:xfrm>
          <a:prstGeom prst="roundRect">
            <a:avLst/>
          </a:prstGeom>
          <a:solidFill>
            <a:srgbClr val="254B8B"/>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bg1"/>
                </a:solidFill>
                <a:latin typeface="微软雅黑" panose="020B0503020204020204" charset="-122"/>
                <a:ea typeface="微软雅黑" panose="020B0503020204020204" charset="-122"/>
                <a:cs typeface="Times New Roman" panose="02020603050405020304" pitchFamily="18" charset="0"/>
              </a:rPr>
              <a:t>生成入库</a:t>
            </a:r>
          </a:p>
          <a:p>
            <a:pPr algn="ctr"/>
            <a:r>
              <a:rPr lang="zh-CN" altLang="en-US" sz="800" dirty="0">
                <a:solidFill>
                  <a:schemeClr val="bg1"/>
                </a:solidFill>
                <a:latin typeface="微软雅黑" panose="020B0503020204020204" charset="-122"/>
                <a:ea typeface="微软雅黑" panose="020B0503020204020204" charset="-122"/>
                <a:cs typeface="Times New Roman" panose="02020603050405020304" pitchFamily="18" charset="0"/>
              </a:rPr>
              <a:t>抽检任务</a:t>
            </a:r>
          </a:p>
        </p:txBody>
      </p:sp>
      <p:sp>
        <p:nvSpPr>
          <p:cNvPr id="11" name="文本框 10"/>
          <p:cNvSpPr txBox="1"/>
          <p:nvPr/>
        </p:nvSpPr>
        <p:spPr>
          <a:xfrm>
            <a:off x="3011170" y="1871345"/>
            <a:ext cx="1635125" cy="337185"/>
          </a:xfrm>
          <a:prstGeom prst="rect">
            <a:avLst/>
          </a:prstGeom>
          <a:noFill/>
        </p:spPr>
        <p:txBody>
          <a:bodyPr wrap="square" rtlCol="0">
            <a:spAutoFit/>
          </a:bodyPr>
          <a:lstStyle/>
          <a:p>
            <a:pPr>
              <a:lnSpc>
                <a:spcPct val="100000"/>
              </a:lnSpc>
            </a:pPr>
            <a:r>
              <a:rPr sz="800">
                <a:solidFill>
                  <a:schemeClr val="tx1">
                    <a:lumMod val="75000"/>
                    <a:lumOff val="25000"/>
                  </a:schemeClr>
                </a:solidFill>
                <a:latin typeface="微软雅黑" panose="020B0503020204020204" charset="-122"/>
                <a:ea typeface="微软雅黑" panose="020B0503020204020204" charset="-122"/>
              </a:rPr>
              <a:t>1、入园质里目检</a:t>
            </a:r>
          </a:p>
          <a:p>
            <a:pPr>
              <a:lnSpc>
                <a:spcPct val="100000"/>
              </a:lnSpc>
            </a:pPr>
            <a:r>
              <a:rPr sz="800">
                <a:solidFill>
                  <a:schemeClr val="tx1">
                    <a:lumMod val="75000"/>
                    <a:lumOff val="25000"/>
                  </a:schemeClr>
                </a:solidFill>
                <a:latin typeface="微软雅黑" panose="020B0503020204020204" charset="-122"/>
                <a:ea typeface="微软雅黑" panose="020B0503020204020204" charset="-122"/>
              </a:rPr>
              <a:t>2、根据检验情况确定流程</a:t>
            </a:r>
          </a:p>
        </p:txBody>
      </p:sp>
      <p:cxnSp>
        <p:nvCxnSpPr>
          <p:cNvPr id="12" name="直接箭头连接符 11"/>
          <p:cNvCxnSpPr>
            <a:endCxn id="13" idx="0"/>
          </p:cNvCxnSpPr>
          <p:nvPr/>
        </p:nvCxnSpPr>
        <p:spPr>
          <a:xfrm>
            <a:off x="2540635" y="2186305"/>
            <a:ext cx="10795" cy="544195"/>
          </a:xfrm>
          <a:prstGeom prst="straightConnector1">
            <a:avLst/>
          </a:prstGeom>
          <a:ln w="9525">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24" name="文本框 23"/>
          <p:cNvSpPr txBox="1"/>
          <p:nvPr/>
        </p:nvSpPr>
        <p:spPr>
          <a:xfrm>
            <a:off x="2006600" y="4522470"/>
            <a:ext cx="1633220" cy="460375"/>
          </a:xfrm>
          <a:prstGeom prst="rect">
            <a:avLst/>
          </a:prstGeom>
          <a:noFill/>
        </p:spPr>
        <p:txBody>
          <a:bodyPr wrap="square" rtlCol="0">
            <a:spAutoFit/>
          </a:bodyPr>
          <a:lstStyle/>
          <a:p>
            <a:pPr>
              <a:lnSpc>
                <a:spcPct val="100000"/>
              </a:lnSpc>
            </a:pPr>
            <a:r>
              <a:rPr sz="800">
                <a:solidFill>
                  <a:schemeClr val="tx1">
                    <a:lumMod val="75000"/>
                    <a:lumOff val="25000"/>
                  </a:schemeClr>
                </a:solidFill>
                <a:latin typeface="微软雅黑" panose="020B0503020204020204" charset="-122"/>
                <a:ea typeface="微软雅黑" panose="020B0503020204020204" charset="-122"/>
              </a:rPr>
              <a:t>1、按照入库单要求</a:t>
            </a:r>
          </a:p>
          <a:p>
            <a:pPr>
              <a:lnSpc>
                <a:spcPct val="100000"/>
              </a:lnSpc>
            </a:pPr>
            <a:r>
              <a:rPr sz="800">
                <a:solidFill>
                  <a:schemeClr val="tx1">
                    <a:lumMod val="75000"/>
                    <a:lumOff val="25000"/>
                  </a:schemeClr>
                </a:solidFill>
                <a:latin typeface="微软雅黑" panose="020B0503020204020204" charset="-122"/>
                <a:ea typeface="微软雅黑" panose="020B0503020204020204" charset="-122"/>
              </a:rPr>
              <a:t>2、搬运货物</a:t>
            </a:r>
          </a:p>
          <a:p>
            <a:pPr>
              <a:lnSpc>
                <a:spcPct val="100000"/>
              </a:lnSpc>
            </a:pPr>
            <a:r>
              <a:rPr sz="800">
                <a:solidFill>
                  <a:schemeClr val="tx1">
                    <a:lumMod val="75000"/>
                    <a:lumOff val="25000"/>
                  </a:schemeClr>
                </a:solidFill>
                <a:latin typeface="微软雅黑" panose="020B0503020204020204" charset="-122"/>
                <a:ea typeface="微软雅黑" panose="020B0503020204020204" charset="-122"/>
              </a:rPr>
              <a:t>3、通过RFID跟踪货物</a:t>
            </a:r>
          </a:p>
        </p:txBody>
      </p:sp>
      <p:sp>
        <p:nvSpPr>
          <p:cNvPr id="25" name="文本框 24"/>
          <p:cNvSpPr txBox="1"/>
          <p:nvPr/>
        </p:nvSpPr>
        <p:spPr>
          <a:xfrm>
            <a:off x="722630" y="3827145"/>
            <a:ext cx="1633220" cy="583565"/>
          </a:xfrm>
          <a:prstGeom prst="rect">
            <a:avLst/>
          </a:prstGeom>
          <a:noFill/>
        </p:spPr>
        <p:txBody>
          <a:bodyPr wrap="square" rtlCol="0">
            <a:spAutoFit/>
          </a:bodyPr>
          <a:lstStyle/>
          <a:p>
            <a:pPr>
              <a:lnSpc>
                <a:spcPct val="100000"/>
              </a:lnSpc>
            </a:pPr>
            <a:r>
              <a:rPr sz="800">
                <a:solidFill>
                  <a:schemeClr val="tx1">
                    <a:lumMod val="75000"/>
                    <a:lumOff val="25000"/>
                  </a:schemeClr>
                </a:solidFill>
                <a:latin typeface="微软雅黑" panose="020B0503020204020204" charset="-122"/>
                <a:ea typeface="微软雅黑" panose="020B0503020204020204" charset="-122"/>
              </a:rPr>
              <a:t>1、仓管员确定批次</a:t>
            </a:r>
          </a:p>
          <a:p>
            <a:pPr>
              <a:lnSpc>
                <a:spcPct val="100000"/>
              </a:lnSpc>
            </a:pPr>
            <a:r>
              <a:rPr sz="800">
                <a:solidFill>
                  <a:schemeClr val="tx1">
                    <a:lumMod val="75000"/>
                    <a:lumOff val="25000"/>
                  </a:schemeClr>
                </a:solidFill>
                <a:latin typeface="微软雅黑" panose="020B0503020204020204" charset="-122"/>
                <a:ea typeface="微软雅黑" panose="020B0503020204020204" charset="-122"/>
              </a:rPr>
              <a:t>2、仓管员确定货位</a:t>
            </a:r>
          </a:p>
          <a:p>
            <a:pPr>
              <a:lnSpc>
                <a:spcPct val="100000"/>
              </a:lnSpc>
            </a:pPr>
            <a:r>
              <a:rPr sz="800">
                <a:solidFill>
                  <a:schemeClr val="tx1">
                    <a:lumMod val="75000"/>
                    <a:lumOff val="25000"/>
                  </a:schemeClr>
                </a:solidFill>
                <a:latin typeface="微软雅黑" panose="020B0503020204020204" charset="-122"/>
                <a:ea typeface="微软雅黑" panose="020B0503020204020204" charset="-122"/>
              </a:rPr>
              <a:t>3、仓管员开入库单</a:t>
            </a:r>
          </a:p>
          <a:p>
            <a:pPr>
              <a:lnSpc>
                <a:spcPct val="100000"/>
              </a:lnSpc>
            </a:pPr>
            <a:r>
              <a:rPr sz="800">
                <a:solidFill>
                  <a:schemeClr val="tx1">
                    <a:lumMod val="75000"/>
                    <a:lumOff val="25000"/>
                  </a:schemeClr>
                </a:solidFill>
                <a:latin typeface="微软雅黑" panose="020B0503020204020204" charset="-122"/>
                <a:ea typeface="微软雅黑" panose="020B0503020204020204" charset="-122"/>
              </a:rPr>
              <a:t>4、入库完成后点货审核</a:t>
            </a:r>
          </a:p>
        </p:txBody>
      </p:sp>
      <p:cxnSp>
        <p:nvCxnSpPr>
          <p:cNvPr id="26" name="直接箭头连接符 25"/>
          <p:cNvCxnSpPr/>
          <p:nvPr/>
        </p:nvCxnSpPr>
        <p:spPr>
          <a:xfrm>
            <a:off x="1263015" y="3021330"/>
            <a:ext cx="8255" cy="470535"/>
          </a:xfrm>
          <a:prstGeom prst="straightConnector1">
            <a:avLst/>
          </a:prstGeom>
          <a:ln w="9525">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27" name="直接箭头连接符 26"/>
          <p:cNvCxnSpPr/>
          <p:nvPr/>
        </p:nvCxnSpPr>
        <p:spPr>
          <a:xfrm flipH="1">
            <a:off x="1264285" y="2452370"/>
            <a:ext cx="5715" cy="282575"/>
          </a:xfrm>
          <a:prstGeom prst="straightConnector1">
            <a:avLst/>
          </a:prstGeom>
          <a:ln w="9525">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28" name="直接箭头连接符 27"/>
          <p:cNvCxnSpPr/>
          <p:nvPr/>
        </p:nvCxnSpPr>
        <p:spPr>
          <a:xfrm flipH="1">
            <a:off x="3767455" y="2452370"/>
            <a:ext cx="5715" cy="282575"/>
          </a:xfrm>
          <a:prstGeom prst="straightConnector1">
            <a:avLst/>
          </a:prstGeom>
          <a:ln w="9525">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31" name="直接连接符 30"/>
          <p:cNvCxnSpPr/>
          <p:nvPr/>
        </p:nvCxnSpPr>
        <p:spPr>
          <a:xfrm>
            <a:off x="1263650" y="2451735"/>
            <a:ext cx="2514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rot="16200000" flipH="1">
            <a:off x="1844040" y="3501390"/>
            <a:ext cx="5715" cy="326390"/>
          </a:xfrm>
          <a:prstGeom prst="straightConnector1">
            <a:avLst/>
          </a:prstGeom>
          <a:ln w="9525">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33" name="直接箭头连接符 32"/>
          <p:cNvCxnSpPr/>
          <p:nvPr/>
        </p:nvCxnSpPr>
        <p:spPr>
          <a:xfrm flipH="1">
            <a:off x="2516505" y="3815715"/>
            <a:ext cx="5715" cy="326390"/>
          </a:xfrm>
          <a:prstGeom prst="straightConnector1">
            <a:avLst/>
          </a:prstGeom>
          <a:ln w="9525">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34" name="直接箭头连接符 33"/>
          <p:cNvCxnSpPr>
            <a:endCxn id="21" idx="1"/>
          </p:cNvCxnSpPr>
          <p:nvPr/>
        </p:nvCxnSpPr>
        <p:spPr>
          <a:xfrm>
            <a:off x="2953385" y="4300855"/>
            <a:ext cx="506730" cy="3175"/>
          </a:xfrm>
          <a:prstGeom prst="straightConnector1">
            <a:avLst/>
          </a:prstGeom>
          <a:ln w="9525">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35" name="直接连接符 34"/>
          <p:cNvCxnSpPr/>
          <p:nvPr/>
        </p:nvCxnSpPr>
        <p:spPr>
          <a:xfrm>
            <a:off x="1266825" y="3281045"/>
            <a:ext cx="1265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2536190" y="2874010"/>
            <a:ext cx="0" cy="410845"/>
          </a:xfrm>
          <a:prstGeom prst="line">
            <a:avLst/>
          </a:prstGeom>
        </p:spPr>
        <p:style>
          <a:lnRef idx="1">
            <a:schemeClr val="accent1"/>
          </a:lnRef>
          <a:fillRef idx="0">
            <a:schemeClr val="accent1"/>
          </a:fillRef>
          <a:effectRef idx="0">
            <a:schemeClr val="accent1"/>
          </a:effectRef>
          <a:fontRef idx="minor">
            <a:schemeClr val="tx1"/>
          </a:fontRef>
        </p:style>
      </p:cxnSp>
      <p:sp>
        <p:nvSpPr>
          <p:cNvPr id="13" name="矩形: 圆角 102"/>
          <p:cNvSpPr/>
          <p:nvPr/>
        </p:nvSpPr>
        <p:spPr>
          <a:xfrm>
            <a:off x="2051685" y="2730500"/>
            <a:ext cx="998855" cy="323215"/>
          </a:xfrm>
          <a:prstGeom prst="roundRect">
            <a:avLst/>
          </a:prstGeom>
          <a:solidFill>
            <a:srgbClr val="254B8B"/>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bg1"/>
                </a:solidFill>
                <a:latin typeface="微软雅黑" panose="020B0503020204020204" charset="-122"/>
                <a:ea typeface="微软雅黑" panose="020B0503020204020204" charset="-122"/>
                <a:cs typeface="Times New Roman" panose="02020603050405020304" pitchFamily="18" charset="0"/>
              </a:rPr>
              <a:t>生成加工</a:t>
            </a:r>
          </a:p>
          <a:p>
            <a:pPr algn="ctr"/>
            <a:r>
              <a:rPr lang="zh-CN" altLang="en-US" sz="800" dirty="0">
                <a:solidFill>
                  <a:schemeClr val="bg1"/>
                </a:solidFill>
                <a:latin typeface="微软雅黑" panose="020B0503020204020204" charset="-122"/>
                <a:ea typeface="微软雅黑" panose="020B0503020204020204" charset="-122"/>
                <a:cs typeface="Times New Roman" panose="02020603050405020304" pitchFamily="18" charset="0"/>
              </a:rPr>
              <a:t>暂存任务</a:t>
            </a:r>
          </a:p>
        </p:txBody>
      </p:sp>
      <p:sp>
        <p:nvSpPr>
          <p:cNvPr id="15" name="矩形: 圆角 102"/>
          <p:cNvSpPr/>
          <p:nvPr/>
        </p:nvSpPr>
        <p:spPr>
          <a:xfrm>
            <a:off x="782320" y="2730500"/>
            <a:ext cx="998855" cy="323215"/>
          </a:xfrm>
          <a:prstGeom prst="roundRect">
            <a:avLst/>
          </a:prstGeom>
          <a:solidFill>
            <a:srgbClr val="254B8B"/>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bg1"/>
                </a:solidFill>
                <a:latin typeface="微软雅黑" panose="020B0503020204020204" charset="-122"/>
                <a:ea typeface="微软雅黑" panose="020B0503020204020204" charset="-122"/>
                <a:cs typeface="Times New Roman" panose="02020603050405020304" pitchFamily="18" charset="0"/>
              </a:rPr>
              <a:t>生成推送</a:t>
            </a:r>
          </a:p>
          <a:p>
            <a:pPr algn="ctr"/>
            <a:r>
              <a:rPr lang="zh-CN" altLang="en-US" sz="800" dirty="0">
                <a:solidFill>
                  <a:schemeClr val="bg1"/>
                </a:solidFill>
                <a:latin typeface="微软雅黑" panose="020B0503020204020204" charset="-122"/>
                <a:ea typeface="微软雅黑" panose="020B0503020204020204" charset="-122"/>
                <a:cs typeface="Times New Roman" panose="02020603050405020304" pitchFamily="18" charset="0"/>
              </a:rPr>
              <a:t>卸货任务</a:t>
            </a:r>
          </a:p>
        </p:txBody>
      </p:sp>
      <p:sp>
        <p:nvSpPr>
          <p:cNvPr id="16" name="矩形: 圆角 102"/>
          <p:cNvSpPr/>
          <p:nvPr/>
        </p:nvSpPr>
        <p:spPr>
          <a:xfrm>
            <a:off x="3290570" y="2730500"/>
            <a:ext cx="998855" cy="323215"/>
          </a:xfrm>
          <a:prstGeom prst="roundRect">
            <a:avLst/>
          </a:prstGeom>
          <a:solidFill>
            <a:srgbClr val="254B8B"/>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bg1"/>
                </a:solidFill>
                <a:latin typeface="微软雅黑" panose="020B0503020204020204" charset="-122"/>
                <a:ea typeface="微软雅黑" panose="020B0503020204020204" charset="-122"/>
                <a:cs typeface="Times New Roman" panose="02020603050405020304" pitchFamily="18" charset="0"/>
              </a:rPr>
              <a:t>生成其他</a:t>
            </a:r>
          </a:p>
          <a:p>
            <a:pPr algn="ctr"/>
            <a:r>
              <a:rPr lang="zh-CN" altLang="en-US" sz="800" dirty="0">
                <a:solidFill>
                  <a:schemeClr val="bg1"/>
                </a:solidFill>
                <a:latin typeface="微软雅黑" panose="020B0503020204020204" charset="-122"/>
                <a:ea typeface="微软雅黑" panose="020B0503020204020204" charset="-122"/>
                <a:cs typeface="Times New Roman" panose="02020603050405020304" pitchFamily="18" charset="0"/>
              </a:rPr>
              <a:t>任务</a:t>
            </a:r>
          </a:p>
        </p:txBody>
      </p:sp>
      <p:sp>
        <p:nvSpPr>
          <p:cNvPr id="17" name="矩形: 圆角 102"/>
          <p:cNvSpPr/>
          <p:nvPr/>
        </p:nvSpPr>
        <p:spPr>
          <a:xfrm>
            <a:off x="767715" y="3493770"/>
            <a:ext cx="998855" cy="323215"/>
          </a:xfrm>
          <a:prstGeom prst="roundRect">
            <a:avLst/>
          </a:prstGeom>
          <a:solidFill>
            <a:srgbClr val="254B8B"/>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bg1"/>
                </a:solidFill>
                <a:latin typeface="微软雅黑" panose="020B0503020204020204" charset="-122"/>
                <a:ea typeface="微软雅黑" panose="020B0503020204020204" charset="-122"/>
                <a:cs typeface="Times New Roman" panose="02020603050405020304" pitchFamily="18" charset="0"/>
              </a:rPr>
              <a:t>仓管员</a:t>
            </a:r>
          </a:p>
          <a:p>
            <a:pPr algn="ctr"/>
            <a:r>
              <a:rPr lang="zh-CN" altLang="en-US" sz="800" dirty="0">
                <a:solidFill>
                  <a:schemeClr val="bg1"/>
                </a:solidFill>
                <a:latin typeface="微软雅黑" panose="020B0503020204020204" charset="-122"/>
                <a:ea typeface="微软雅黑" panose="020B0503020204020204" charset="-122"/>
                <a:cs typeface="Times New Roman" panose="02020603050405020304" pitchFamily="18" charset="0"/>
              </a:rPr>
              <a:t>点货</a:t>
            </a:r>
          </a:p>
        </p:txBody>
      </p:sp>
      <p:sp>
        <p:nvSpPr>
          <p:cNvPr id="18" name="矩形: 圆角 102"/>
          <p:cNvSpPr/>
          <p:nvPr/>
        </p:nvSpPr>
        <p:spPr>
          <a:xfrm>
            <a:off x="2051685" y="3493770"/>
            <a:ext cx="998855" cy="323215"/>
          </a:xfrm>
          <a:prstGeom prst="roundRect">
            <a:avLst/>
          </a:prstGeom>
          <a:solidFill>
            <a:srgbClr val="254B8B"/>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bg1"/>
                </a:solidFill>
                <a:latin typeface="微软雅黑" panose="020B0503020204020204" charset="-122"/>
                <a:ea typeface="微软雅黑" panose="020B0503020204020204" charset="-122"/>
                <a:cs typeface="Times New Roman" panose="02020603050405020304" pitchFamily="18" charset="0"/>
              </a:rPr>
              <a:t>开入库单</a:t>
            </a:r>
          </a:p>
        </p:txBody>
      </p:sp>
      <p:sp>
        <p:nvSpPr>
          <p:cNvPr id="20" name="矩形: 圆角 102"/>
          <p:cNvSpPr/>
          <p:nvPr/>
        </p:nvSpPr>
        <p:spPr>
          <a:xfrm>
            <a:off x="2051685" y="4142105"/>
            <a:ext cx="998855" cy="323215"/>
          </a:xfrm>
          <a:prstGeom prst="roundRect">
            <a:avLst/>
          </a:prstGeom>
          <a:solidFill>
            <a:srgbClr val="254B8B"/>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bg1"/>
                </a:solidFill>
                <a:latin typeface="微软雅黑" panose="020B0503020204020204" charset="-122"/>
                <a:ea typeface="微软雅黑" panose="020B0503020204020204" charset="-122"/>
                <a:cs typeface="Times New Roman" panose="02020603050405020304" pitchFamily="18" charset="0"/>
              </a:rPr>
              <a:t>搬运工</a:t>
            </a:r>
          </a:p>
          <a:p>
            <a:pPr algn="ctr"/>
            <a:r>
              <a:rPr lang="zh-CN" altLang="en-US" sz="800" dirty="0">
                <a:solidFill>
                  <a:schemeClr val="bg1"/>
                </a:solidFill>
                <a:latin typeface="微软雅黑" panose="020B0503020204020204" charset="-122"/>
                <a:ea typeface="微软雅黑" panose="020B0503020204020204" charset="-122"/>
                <a:cs typeface="Times New Roman" panose="02020603050405020304" pitchFamily="18" charset="0"/>
              </a:rPr>
              <a:t>卸货</a:t>
            </a:r>
          </a:p>
        </p:txBody>
      </p:sp>
      <p:sp>
        <p:nvSpPr>
          <p:cNvPr id="21" name="矩形: 圆角 102"/>
          <p:cNvSpPr/>
          <p:nvPr/>
        </p:nvSpPr>
        <p:spPr>
          <a:xfrm>
            <a:off x="3460115" y="4142105"/>
            <a:ext cx="829310" cy="323215"/>
          </a:xfrm>
          <a:prstGeom prst="roundRect">
            <a:avLst/>
          </a:prstGeom>
          <a:solidFill>
            <a:srgbClr val="254B8B"/>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bg1"/>
                </a:solidFill>
                <a:latin typeface="微软雅黑" panose="020B0503020204020204" charset="-122"/>
                <a:ea typeface="微软雅黑" panose="020B0503020204020204" charset="-122"/>
                <a:cs typeface="Times New Roman" panose="02020603050405020304" pitchFamily="18" charset="0"/>
              </a:rPr>
              <a:t>出园扫描</a:t>
            </a:r>
          </a:p>
          <a:p>
            <a:pPr algn="ctr"/>
            <a:r>
              <a:rPr lang="zh-CN" altLang="en-US" sz="800" dirty="0">
                <a:solidFill>
                  <a:schemeClr val="bg1"/>
                </a:solidFill>
                <a:latin typeface="微软雅黑" panose="020B0503020204020204" charset="-122"/>
                <a:ea typeface="微软雅黑" panose="020B0503020204020204" charset="-122"/>
                <a:cs typeface="Times New Roman" panose="02020603050405020304" pitchFamily="18" charset="0"/>
              </a:rPr>
              <a:t>称重</a:t>
            </a:r>
          </a:p>
        </p:txBody>
      </p:sp>
      <p:pic>
        <p:nvPicPr>
          <p:cNvPr id="38" name="图片 37"/>
          <p:cNvPicPr>
            <a:picLocks noChangeAspect="1"/>
          </p:cNvPicPr>
          <p:nvPr/>
        </p:nvPicPr>
        <p:blipFill>
          <a:blip r:embed="rId4" cstate="print">
            <a:clrChange>
              <a:clrFrom>
                <a:srgbClr val="FFFFFF">
                  <a:alpha val="100000"/>
                </a:srgbClr>
              </a:clrFrom>
              <a:clrTo>
                <a:srgbClr val="FFFFFF">
                  <a:alpha val="100000"/>
                  <a:alpha val="0"/>
                </a:srgbClr>
              </a:clrTo>
            </a:clrChange>
          </a:blip>
          <a:srcRect l="24264" t="8392" r="65406" b="83662"/>
          <a:stretch>
            <a:fillRect/>
          </a:stretch>
        </p:blipFill>
        <p:spPr>
          <a:xfrm>
            <a:off x="1638935" y="937895"/>
            <a:ext cx="367665" cy="350520"/>
          </a:xfrm>
          <a:prstGeom prst="rect">
            <a:avLst/>
          </a:prstGeom>
          <a:noFill/>
          <a:ln>
            <a:noFill/>
          </a:ln>
        </p:spPr>
      </p:pic>
      <p:pic>
        <p:nvPicPr>
          <p:cNvPr id="39" name="图片 38"/>
          <p:cNvPicPr>
            <a:picLocks noChangeAspect="1"/>
          </p:cNvPicPr>
          <p:nvPr/>
        </p:nvPicPr>
        <p:blipFill>
          <a:blip r:embed="rId4" cstate="print">
            <a:clrChange>
              <a:clrFrom>
                <a:srgbClr val="FFFFFF">
                  <a:alpha val="100000"/>
                </a:srgbClr>
              </a:clrFrom>
              <a:clrTo>
                <a:srgbClr val="FFFFFF">
                  <a:alpha val="100000"/>
                  <a:alpha val="0"/>
                </a:srgbClr>
              </a:clrTo>
            </a:clrChange>
          </a:blip>
          <a:srcRect l="24264" t="21232" r="65602" b="68979"/>
          <a:stretch>
            <a:fillRect/>
          </a:stretch>
        </p:blipFill>
        <p:spPr>
          <a:xfrm>
            <a:off x="1643380" y="1405890"/>
            <a:ext cx="360680" cy="431800"/>
          </a:xfrm>
          <a:prstGeom prst="rect">
            <a:avLst/>
          </a:prstGeom>
          <a:noFill/>
          <a:ln>
            <a:noFill/>
          </a:ln>
        </p:spPr>
      </p:pic>
      <p:pic>
        <p:nvPicPr>
          <p:cNvPr id="40" name="图片 39"/>
          <p:cNvPicPr>
            <a:picLocks noChangeAspect="1"/>
          </p:cNvPicPr>
          <p:nvPr/>
        </p:nvPicPr>
        <p:blipFill>
          <a:blip r:embed="rId4" cstate="print">
            <a:clrChange>
              <a:clrFrom>
                <a:srgbClr val="FFFFFF">
                  <a:alpha val="100000"/>
                </a:srgbClr>
              </a:clrFrom>
              <a:clrTo>
                <a:srgbClr val="FFFFFF">
                  <a:alpha val="100000"/>
                  <a:alpha val="0"/>
                </a:srgbClr>
              </a:clrTo>
            </a:clrChange>
          </a:blip>
          <a:srcRect l="24264" t="21232" r="65602" b="68979"/>
          <a:stretch>
            <a:fillRect/>
          </a:stretch>
        </p:blipFill>
        <p:spPr>
          <a:xfrm>
            <a:off x="396240" y="3134360"/>
            <a:ext cx="360680" cy="431800"/>
          </a:xfrm>
          <a:prstGeom prst="rect">
            <a:avLst/>
          </a:prstGeom>
          <a:noFill/>
          <a:ln>
            <a:noFill/>
          </a:ln>
        </p:spPr>
      </p:pic>
      <p:pic>
        <p:nvPicPr>
          <p:cNvPr id="41" name="图片 40"/>
          <p:cNvPicPr>
            <a:picLocks noChangeAspect="1"/>
          </p:cNvPicPr>
          <p:nvPr/>
        </p:nvPicPr>
        <p:blipFill>
          <a:blip r:embed="rId4" cstate="print">
            <a:clrChange>
              <a:clrFrom>
                <a:srgbClr val="FFFFFF">
                  <a:alpha val="100000"/>
                </a:srgbClr>
              </a:clrFrom>
              <a:clrTo>
                <a:srgbClr val="FFFFFF">
                  <a:alpha val="100000"/>
                  <a:alpha val="0"/>
                </a:srgbClr>
              </a:clrTo>
            </a:clrChange>
          </a:blip>
          <a:srcRect l="24264" t="21232" r="65602" b="68979"/>
          <a:stretch>
            <a:fillRect/>
          </a:stretch>
        </p:blipFill>
        <p:spPr>
          <a:xfrm>
            <a:off x="3075305" y="3710305"/>
            <a:ext cx="360680" cy="431800"/>
          </a:xfrm>
          <a:prstGeom prst="rect">
            <a:avLst/>
          </a:prstGeom>
          <a:noFill/>
          <a:ln>
            <a:noFill/>
          </a:ln>
        </p:spPr>
      </p:pic>
      <p:sp>
        <p:nvSpPr>
          <p:cNvPr id="43" name="矩形: 圆角 102"/>
          <p:cNvSpPr/>
          <p:nvPr/>
        </p:nvSpPr>
        <p:spPr>
          <a:xfrm>
            <a:off x="5792788" y="901700"/>
            <a:ext cx="803910" cy="249555"/>
          </a:xfrm>
          <a:prstGeom prst="roundRect">
            <a:avLst/>
          </a:prstGeom>
          <a:solidFill>
            <a:srgbClr val="254B8B"/>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bg1"/>
                </a:solidFill>
                <a:latin typeface="微软雅黑" panose="020B0503020204020204" charset="-122"/>
                <a:ea typeface="微软雅黑" panose="020B0503020204020204" charset="-122"/>
                <a:cs typeface="Times New Roman" panose="02020603050405020304" pitchFamily="18" charset="0"/>
              </a:rPr>
              <a:t>出货申请单</a:t>
            </a:r>
          </a:p>
        </p:txBody>
      </p:sp>
      <p:cxnSp>
        <p:nvCxnSpPr>
          <p:cNvPr id="44" name="直接箭头连接符 43"/>
          <p:cNvCxnSpPr/>
          <p:nvPr/>
        </p:nvCxnSpPr>
        <p:spPr>
          <a:xfrm flipH="1">
            <a:off x="6160135" y="1151255"/>
            <a:ext cx="5715" cy="326390"/>
          </a:xfrm>
          <a:prstGeom prst="straightConnector1">
            <a:avLst/>
          </a:prstGeom>
          <a:ln w="9525">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45" name="矩形: 圆角 102"/>
          <p:cNvSpPr/>
          <p:nvPr/>
        </p:nvSpPr>
        <p:spPr>
          <a:xfrm>
            <a:off x="5695315" y="1491615"/>
            <a:ext cx="998855" cy="323215"/>
          </a:xfrm>
          <a:prstGeom prst="roundRect">
            <a:avLst/>
          </a:prstGeom>
          <a:solidFill>
            <a:srgbClr val="254B8B"/>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bg1"/>
                </a:solidFill>
                <a:latin typeface="微软雅黑" panose="020B0503020204020204" charset="-122"/>
                <a:ea typeface="微软雅黑" panose="020B0503020204020204" charset="-122"/>
                <a:cs typeface="Times New Roman" panose="02020603050405020304" pitchFamily="18" charset="0"/>
              </a:rPr>
              <a:t>汇总、配载</a:t>
            </a:r>
          </a:p>
          <a:p>
            <a:pPr algn="ctr"/>
            <a:r>
              <a:rPr lang="zh-CN" altLang="en-US" sz="800" dirty="0">
                <a:solidFill>
                  <a:schemeClr val="bg1"/>
                </a:solidFill>
                <a:latin typeface="微软雅黑" panose="020B0503020204020204" charset="-122"/>
                <a:ea typeface="微软雅黑" panose="020B0503020204020204" charset="-122"/>
                <a:cs typeface="Times New Roman" panose="02020603050405020304" pitchFamily="18" charset="0"/>
              </a:rPr>
              <a:t>安排车辆</a:t>
            </a:r>
          </a:p>
        </p:txBody>
      </p:sp>
      <p:sp>
        <p:nvSpPr>
          <p:cNvPr id="46" name="矩形: 圆角 102"/>
          <p:cNvSpPr/>
          <p:nvPr/>
        </p:nvSpPr>
        <p:spPr>
          <a:xfrm>
            <a:off x="7294880" y="901700"/>
            <a:ext cx="803910" cy="249555"/>
          </a:xfrm>
          <a:prstGeom prst="roundRect">
            <a:avLst/>
          </a:prstGeom>
          <a:solidFill>
            <a:srgbClr val="254B8B"/>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bg1"/>
                </a:solidFill>
                <a:latin typeface="微软雅黑" panose="020B0503020204020204" charset="-122"/>
                <a:ea typeface="微软雅黑" panose="020B0503020204020204" charset="-122"/>
                <a:cs typeface="Times New Roman" panose="02020603050405020304" pitchFamily="18" charset="0"/>
              </a:rPr>
              <a:t>车</a:t>
            </a:r>
            <a:r>
              <a:rPr lang="zh-CN" altLang="en-US" sz="800" dirty="0">
                <a:solidFill>
                  <a:schemeClr val="bg1"/>
                </a:solidFill>
                <a:latin typeface="微软雅黑" panose="020B0503020204020204" charset="-122"/>
                <a:ea typeface="微软雅黑" panose="020B0503020204020204" charset="-122"/>
                <a:cs typeface="Times New Roman" panose="02020603050405020304" pitchFamily="18" charset="0"/>
                <a:sym typeface="+mn-ea"/>
              </a:rPr>
              <a:t>辆到达</a:t>
            </a:r>
            <a:endParaRPr lang="zh-CN" altLang="en-US" sz="800"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sp>
        <p:nvSpPr>
          <p:cNvPr id="47" name="矩形: 圆角 102"/>
          <p:cNvSpPr/>
          <p:nvPr/>
        </p:nvSpPr>
        <p:spPr>
          <a:xfrm>
            <a:off x="5695315" y="2818765"/>
            <a:ext cx="998855" cy="323215"/>
          </a:xfrm>
          <a:prstGeom prst="roundRect">
            <a:avLst/>
          </a:prstGeom>
          <a:solidFill>
            <a:srgbClr val="254B8B"/>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bg1"/>
                </a:solidFill>
                <a:latin typeface="微软雅黑" panose="020B0503020204020204" charset="-122"/>
                <a:ea typeface="微软雅黑" panose="020B0503020204020204" charset="-122"/>
                <a:cs typeface="Times New Roman" panose="02020603050405020304" pitchFamily="18" charset="0"/>
                <a:sym typeface="+mn-ea"/>
              </a:rPr>
              <a:t>仓管员</a:t>
            </a:r>
            <a:endParaRPr lang="zh-CN" altLang="en-US" sz="800" dirty="0">
              <a:solidFill>
                <a:schemeClr val="bg1"/>
              </a:solidFill>
              <a:latin typeface="微软雅黑" panose="020B0503020204020204" charset="-122"/>
              <a:ea typeface="微软雅黑" panose="020B0503020204020204" charset="-122"/>
              <a:cs typeface="Times New Roman" panose="02020603050405020304" pitchFamily="18" charset="0"/>
            </a:endParaRPr>
          </a:p>
          <a:p>
            <a:pPr algn="ctr"/>
            <a:r>
              <a:rPr lang="zh-CN" altLang="en-US" sz="800" dirty="0">
                <a:solidFill>
                  <a:schemeClr val="bg1"/>
                </a:solidFill>
                <a:latin typeface="微软雅黑" panose="020B0503020204020204" charset="-122"/>
                <a:ea typeface="微软雅黑" panose="020B0503020204020204" charset="-122"/>
                <a:cs typeface="Times New Roman" panose="02020603050405020304" pitchFamily="18" charset="0"/>
                <a:sym typeface="+mn-ea"/>
              </a:rPr>
              <a:t>点货</a:t>
            </a:r>
            <a:endParaRPr lang="zh-CN" altLang="en-US" sz="800"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sp>
        <p:nvSpPr>
          <p:cNvPr id="48" name="矩形: 圆角 102"/>
          <p:cNvSpPr/>
          <p:nvPr/>
        </p:nvSpPr>
        <p:spPr>
          <a:xfrm>
            <a:off x="7182485" y="1491615"/>
            <a:ext cx="998855" cy="323215"/>
          </a:xfrm>
          <a:prstGeom prst="roundRect">
            <a:avLst/>
          </a:prstGeom>
          <a:solidFill>
            <a:srgbClr val="254B8B"/>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bg1"/>
                </a:solidFill>
                <a:latin typeface="微软雅黑" panose="020B0503020204020204" charset="-122"/>
                <a:ea typeface="微软雅黑" panose="020B0503020204020204" charset="-122"/>
                <a:cs typeface="Times New Roman" panose="02020603050405020304" pitchFamily="18" charset="0"/>
                <a:sym typeface="+mn-ea"/>
              </a:rPr>
              <a:t>车牌扫描、称重</a:t>
            </a:r>
            <a:endParaRPr lang="zh-CN" altLang="en-US" sz="800" dirty="0">
              <a:solidFill>
                <a:schemeClr val="bg1"/>
              </a:solidFill>
              <a:latin typeface="微软雅黑" panose="020B0503020204020204" charset="-122"/>
              <a:ea typeface="微软雅黑" panose="020B0503020204020204" charset="-122"/>
              <a:cs typeface="Times New Roman" panose="02020603050405020304" pitchFamily="18" charset="0"/>
            </a:endParaRPr>
          </a:p>
          <a:p>
            <a:pPr algn="ctr"/>
            <a:r>
              <a:rPr lang="zh-CN" altLang="en-US" sz="800" dirty="0">
                <a:solidFill>
                  <a:schemeClr val="bg1"/>
                </a:solidFill>
                <a:latin typeface="微软雅黑" panose="020B0503020204020204" charset="-122"/>
                <a:ea typeface="微软雅黑" panose="020B0503020204020204" charset="-122"/>
                <a:cs typeface="Times New Roman" panose="02020603050405020304" pitchFamily="18" charset="0"/>
                <a:sym typeface="+mn-ea"/>
              </a:rPr>
              <a:t>入园申请</a:t>
            </a:r>
          </a:p>
        </p:txBody>
      </p:sp>
      <p:sp>
        <p:nvSpPr>
          <p:cNvPr id="49" name="矩形: 圆角 102"/>
          <p:cNvSpPr/>
          <p:nvPr/>
        </p:nvSpPr>
        <p:spPr>
          <a:xfrm>
            <a:off x="7182485" y="2155190"/>
            <a:ext cx="998855" cy="323215"/>
          </a:xfrm>
          <a:prstGeom prst="roundRect">
            <a:avLst/>
          </a:prstGeom>
          <a:solidFill>
            <a:srgbClr val="254B8B"/>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bg1"/>
                </a:solidFill>
                <a:latin typeface="微软雅黑" panose="020B0503020204020204" charset="-122"/>
                <a:ea typeface="微软雅黑" panose="020B0503020204020204" charset="-122"/>
                <a:cs typeface="Times New Roman" panose="02020603050405020304" pitchFamily="18" charset="0"/>
                <a:sym typeface="+mn-ea"/>
              </a:rPr>
              <a:t>生成装货任务</a:t>
            </a:r>
          </a:p>
        </p:txBody>
      </p:sp>
      <p:sp>
        <p:nvSpPr>
          <p:cNvPr id="50" name="矩形: 圆角 102"/>
          <p:cNvSpPr/>
          <p:nvPr/>
        </p:nvSpPr>
        <p:spPr>
          <a:xfrm>
            <a:off x="7226300" y="2818765"/>
            <a:ext cx="998855" cy="323215"/>
          </a:xfrm>
          <a:prstGeom prst="roundRect">
            <a:avLst/>
          </a:prstGeom>
          <a:solidFill>
            <a:srgbClr val="254B8B"/>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bg1"/>
                </a:solidFill>
                <a:latin typeface="微软雅黑" panose="020B0503020204020204" charset="-122"/>
                <a:ea typeface="微软雅黑" panose="020B0503020204020204" charset="-122"/>
                <a:cs typeface="Times New Roman" panose="02020603050405020304" pitchFamily="18" charset="0"/>
                <a:sym typeface="+mn-ea"/>
              </a:rPr>
              <a:t>开出库单</a:t>
            </a:r>
          </a:p>
        </p:txBody>
      </p:sp>
      <p:sp>
        <p:nvSpPr>
          <p:cNvPr id="51" name="矩形: 圆角 102"/>
          <p:cNvSpPr/>
          <p:nvPr/>
        </p:nvSpPr>
        <p:spPr>
          <a:xfrm>
            <a:off x="7226300" y="3482340"/>
            <a:ext cx="998855" cy="323215"/>
          </a:xfrm>
          <a:prstGeom prst="roundRect">
            <a:avLst/>
          </a:prstGeom>
          <a:solidFill>
            <a:srgbClr val="254B8B"/>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bg1"/>
                </a:solidFill>
                <a:latin typeface="微软雅黑" panose="020B0503020204020204" charset="-122"/>
                <a:ea typeface="微软雅黑" panose="020B0503020204020204" charset="-122"/>
                <a:cs typeface="Times New Roman" panose="02020603050405020304" pitchFamily="18" charset="0"/>
                <a:sym typeface="+mn-ea"/>
              </a:rPr>
              <a:t>搬运工装货</a:t>
            </a:r>
          </a:p>
        </p:txBody>
      </p:sp>
      <p:sp>
        <p:nvSpPr>
          <p:cNvPr id="52" name="矩形: 圆角 102"/>
          <p:cNvSpPr/>
          <p:nvPr/>
        </p:nvSpPr>
        <p:spPr>
          <a:xfrm>
            <a:off x="7226300" y="4145915"/>
            <a:ext cx="998855" cy="323215"/>
          </a:xfrm>
          <a:prstGeom prst="roundRect">
            <a:avLst/>
          </a:prstGeom>
          <a:solidFill>
            <a:srgbClr val="254B8B"/>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bg1"/>
                </a:solidFill>
                <a:latin typeface="微软雅黑" panose="020B0503020204020204" charset="-122"/>
                <a:ea typeface="微软雅黑" panose="020B0503020204020204" charset="-122"/>
                <a:cs typeface="Times New Roman" panose="02020603050405020304" pitchFamily="18" charset="0"/>
                <a:sym typeface="+mn-ea"/>
              </a:rPr>
              <a:t>出园扫描</a:t>
            </a:r>
          </a:p>
          <a:p>
            <a:pPr algn="ctr"/>
            <a:r>
              <a:rPr lang="zh-CN" altLang="en-US" sz="800" dirty="0">
                <a:solidFill>
                  <a:schemeClr val="bg1"/>
                </a:solidFill>
                <a:latin typeface="微软雅黑" panose="020B0503020204020204" charset="-122"/>
                <a:ea typeface="微软雅黑" panose="020B0503020204020204" charset="-122"/>
                <a:cs typeface="Times New Roman" panose="02020603050405020304" pitchFamily="18" charset="0"/>
                <a:sym typeface="+mn-ea"/>
              </a:rPr>
              <a:t>称重</a:t>
            </a:r>
          </a:p>
        </p:txBody>
      </p:sp>
      <p:sp>
        <p:nvSpPr>
          <p:cNvPr id="54" name="文本框 53"/>
          <p:cNvSpPr txBox="1"/>
          <p:nvPr/>
        </p:nvSpPr>
        <p:spPr>
          <a:xfrm>
            <a:off x="5525770" y="3342640"/>
            <a:ext cx="1633220" cy="583565"/>
          </a:xfrm>
          <a:prstGeom prst="rect">
            <a:avLst/>
          </a:prstGeom>
          <a:noFill/>
        </p:spPr>
        <p:txBody>
          <a:bodyPr wrap="square" rtlCol="0">
            <a:spAutoFit/>
          </a:bodyPr>
          <a:lstStyle/>
          <a:p>
            <a:pPr>
              <a:lnSpc>
                <a:spcPct val="100000"/>
              </a:lnSpc>
            </a:pPr>
            <a:r>
              <a:rPr sz="800">
                <a:solidFill>
                  <a:schemeClr val="tx1">
                    <a:lumMod val="75000"/>
                    <a:lumOff val="25000"/>
                  </a:schemeClr>
                </a:solidFill>
                <a:latin typeface="微软雅黑" panose="020B0503020204020204" charset="-122"/>
                <a:ea typeface="微软雅黑" panose="020B0503020204020204" charset="-122"/>
              </a:rPr>
              <a:t>1、仓管员确定批次</a:t>
            </a:r>
          </a:p>
          <a:p>
            <a:pPr>
              <a:lnSpc>
                <a:spcPct val="100000"/>
              </a:lnSpc>
            </a:pPr>
            <a:r>
              <a:rPr sz="800">
                <a:solidFill>
                  <a:schemeClr val="tx1">
                    <a:lumMod val="75000"/>
                    <a:lumOff val="25000"/>
                  </a:schemeClr>
                </a:solidFill>
                <a:latin typeface="微软雅黑" panose="020B0503020204020204" charset="-122"/>
                <a:ea typeface="微软雅黑" panose="020B0503020204020204" charset="-122"/>
              </a:rPr>
              <a:t>2、仓管员确定货位</a:t>
            </a:r>
          </a:p>
          <a:p>
            <a:pPr>
              <a:lnSpc>
                <a:spcPct val="100000"/>
              </a:lnSpc>
            </a:pPr>
            <a:r>
              <a:rPr sz="800">
                <a:solidFill>
                  <a:schemeClr val="tx1">
                    <a:lumMod val="75000"/>
                    <a:lumOff val="25000"/>
                  </a:schemeClr>
                </a:solidFill>
                <a:latin typeface="微软雅黑" panose="020B0503020204020204" charset="-122"/>
                <a:ea typeface="微软雅黑" panose="020B0503020204020204" charset="-122"/>
              </a:rPr>
              <a:t>3、仓管员开入库单</a:t>
            </a:r>
          </a:p>
          <a:p>
            <a:pPr>
              <a:lnSpc>
                <a:spcPct val="100000"/>
              </a:lnSpc>
            </a:pPr>
            <a:r>
              <a:rPr sz="800">
                <a:solidFill>
                  <a:schemeClr val="tx1">
                    <a:lumMod val="75000"/>
                    <a:lumOff val="25000"/>
                  </a:schemeClr>
                </a:solidFill>
                <a:latin typeface="微软雅黑" panose="020B0503020204020204" charset="-122"/>
                <a:ea typeface="微软雅黑" panose="020B0503020204020204" charset="-122"/>
              </a:rPr>
              <a:t>4、入库完成后点货审核</a:t>
            </a:r>
          </a:p>
        </p:txBody>
      </p:sp>
      <p:sp>
        <p:nvSpPr>
          <p:cNvPr id="55" name="文本框 54"/>
          <p:cNvSpPr txBox="1"/>
          <p:nvPr/>
        </p:nvSpPr>
        <p:spPr>
          <a:xfrm>
            <a:off x="5525770" y="4059555"/>
            <a:ext cx="1633220" cy="460375"/>
          </a:xfrm>
          <a:prstGeom prst="rect">
            <a:avLst/>
          </a:prstGeom>
          <a:noFill/>
        </p:spPr>
        <p:txBody>
          <a:bodyPr wrap="square" rtlCol="0">
            <a:spAutoFit/>
          </a:bodyPr>
          <a:lstStyle/>
          <a:p>
            <a:pPr>
              <a:lnSpc>
                <a:spcPct val="100000"/>
              </a:lnSpc>
            </a:pPr>
            <a:r>
              <a:rPr sz="800">
                <a:solidFill>
                  <a:schemeClr val="tx1">
                    <a:lumMod val="75000"/>
                    <a:lumOff val="25000"/>
                  </a:schemeClr>
                </a:solidFill>
                <a:latin typeface="微软雅黑" panose="020B0503020204020204" charset="-122"/>
                <a:ea typeface="微软雅黑" panose="020B0503020204020204" charset="-122"/>
              </a:rPr>
              <a:t>1、按照入库单要求</a:t>
            </a:r>
          </a:p>
          <a:p>
            <a:pPr>
              <a:lnSpc>
                <a:spcPct val="100000"/>
              </a:lnSpc>
            </a:pPr>
            <a:r>
              <a:rPr sz="800">
                <a:solidFill>
                  <a:schemeClr val="tx1">
                    <a:lumMod val="75000"/>
                    <a:lumOff val="25000"/>
                  </a:schemeClr>
                </a:solidFill>
                <a:latin typeface="微软雅黑" panose="020B0503020204020204" charset="-122"/>
                <a:ea typeface="微软雅黑" panose="020B0503020204020204" charset="-122"/>
              </a:rPr>
              <a:t>2、搬运货物</a:t>
            </a:r>
          </a:p>
          <a:p>
            <a:pPr>
              <a:lnSpc>
                <a:spcPct val="100000"/>
              </a:lnSpc>
            </a:pPr>
            <a:r>
              <a:rPr sz="800">
                <a:solidFill>
                  <a:schemeClr val="tx1">
                    <a:lumMod val="75000"/>
                    <a:lumOff val="25000"/>
                  </a:schemeClr>
                </a:solidFill>
                <a:latin typeface="微软雅黑" panose="020B0503020204020204" charset="-122"/>
                <a:ea typeface="微软雅黑" panose="020B0503020204020204" charset="-122"/>
              </a:rPr>
              <a:t>3、通过RFID跟踪货物</a:t>
            </a:r>
          </a:p>
        </p:txBody>
      </p:sp>
      <p:pic>
        <p:nvPicPr>
          <p:cNvPr id="56" name="图片 55"/>
          <p:cNvPicPr>
            <a:picLocks noChangeAspect="1"/>
          </p:cNvPicPr>
          <p:nvPr/>
        </p:nvPicPr>
        <p:blipFill>
          <a:blip r:embed="rId4" cstate="print">
            <a:clrChange>
              <a:clrFrom>
                <a:srgbClr val="FFFFFF">
                  <a:alpha val="100000"/>
                </a:srgbClr>
              </a:clrFrom>
              <a:clrTo>
                <a:srgbClr val="FFFFFF">
                  <a:alpha val="100000"/>
                  <a:alpha val="0"/>
                </a:srgbClr>
              </a:clrTo>
            </a:clrChange>
          </a:blip>
          <a:srcRect l="24264" t="21232" r="65602" b="68979"/>
          <a:stretch>
            <a:fillRect/>
          </a:stretch>
        </p:blipFill>
        <p:spPr>
          <a:xfrm>
            <a:off x="8225155" y="3050540"/>
            <a:ext cx="360680" cy="431800"/>
          </a:xfrm>
          <a:prstGeom prst="rect">
            <a:avLst/>
          </a:prstGeom>
          <a:noFill/>
          <a:ln>
            <a:noFill/>
          </a:ln>
        </p:spPr>
      </p:pic>
      <p:cxnSp>
        <p:nvCxnSpPr>
          <p:cNvPr id="59" name="直接箭头连接符 58"/>
          <p:cNvCxnSpPr/>
          <p:nvPr/>
        </p:nvCxnSpPr>
        <p:spPr>
          <a:xfrm flipH="1">
            <a:off x="7686040" y="1134110"/>
            <a:ext cx="5715" cy="326390"/>
          </a:xfrm>
          <a:prstGeom prst="straightConnector1">
            <a:avLst/>
          </a:prstGeom>
          <a:ln w="9525">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60" name="直接箭头连接符 59"/>
          <p:cNvCxnSpPr/>
          <p:nvPr/>
        </p:nvCxnSpPr>
        <p:spPr>
          <a:xfrm flipH="1">
            <a:off x="7686040" y="1823085"/>
            <a:ext cx="5715" cy="326390"/>
          </a:xfrm>
          <a:prstGeom prst="straightConnector1">
            <a:avLst/>
          </a:prstGeom>
          <a:ln w="9525">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61" name="直接箭头连接符 60"/>
          <p:cNvCxnSpPr/>
          <p:nvPr/>
        </p:nvCxnSpPr>
        <p:spPr>
          <a:xfrm flipH="1">
            <a:off x="7686040" y="3138170"/>
            <a:ext cx="5715" cy="326390"/>
          </a:xfrm>
          <a:prstGeom prst="straightConnector1">
            <a:avLst/>
          </a:prstGeom>
          <a:ln w="9525">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62" name="直接箭头连接符 61"/>
          <p:cNvCxnSpPr/>
          <p:nvPr/>
        </p:nvCxnSpPr>
        <p:spPr>
          <a:xfrm flipH="1">
            <a:off x="7686040" y="3797935"/>
            <a:ext cx="5715" cy="326390"/>
          </a:xfrm>
          <a:prstGeom prst="straightConnector1">
            <a:avLst/>
          </a:prstGeom>
          <a:ln w="9525">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7" name="肘形连接符 86"/>
          <p:cNvCxnSpPr>
            <a:endCxn id="42" idx="0"/>
          </p:cNvCxnSpPr>
          <p:nvPr/>
        </p:nvCxnSpPr>
        <p:spPr>
          <a:xfrm rot="16200000">
            <a:off x="3010535" y="2645410"/>
            <a:ext cx="2282190" cy="1463040"/>
          </a:xfrm>
          <a:prstGeom prst="bentConnector3">
            <a:avLst>
              <a:gd name="adj1" fmla="val -27"/>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V="1">
            <a:off x="6757670" y="1522095"/>
            <a:ext cx="0" cy="431165"/>
          </a:xfrm>
          <a:prstGeom prst="line">
            <a:avLst/>
          </a:prstGeom>
        </p:spPr>
        <p:style>
          <a:lnRef idx="1">
            <a:schemeClr val="accent1"/>
          </a:lnRef>
          <a:fillRef idx="0">
            <a:schemeClr val="accent1"/>
          </a:fillRef>
          <a:effectRef idx="0">
            <a:schemeClr val="accent1"/>
          </a:effectRef>
          <a:fontRef idx="minor">
            <a:schemeClr val="tx1"/>
          </a:fontRef>
        </p:style>
      </p:cxnSp>
      <p:grpSp>
        <p:nvGrpSpPr>
          <p:cNvPr id="106" name="组合 105"/>
          <p:cNvGrpSpPr/>
          <p:nvPr/>
        </p:nvGrpSpPr>
        <p:grpSpPr>
          <a:xfrm flipH="1">
            <a:off x="3504565" y="3654425"/>
            <a:ext cx="227330" cy="431165"/>
            <a:chOff x="6645" y="5780"/>
            <a:chExt cx="358" cy="679"/>
          </a:xfrm>
        </p:grpSpPr>
        <p:cxnSp>
          <p:nvCxnSpPr>
            <p:cNvPr id="103" name="直接连接符 102"/>
            <p:cNvCxnSpPr/>
            <p:nvPr/>
          </p:nvCxnSpPr>
          <p:spPr>
            <a:xfrm>
              <a:off x="6657" y="5788"/>
              <a:ext cx="34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V="1">
              <a:off x="6657" y="5780"/>
              <a:ext cx="0" cy="6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p:nvPr/>
          </p:nvCxnSpPr>
          <p:spPr>
            <a:xfrm>
              <a:off x="6645" y="6459"/>
              <a:ext cx="316" cy="0"/>
            </a:xfrm>
            <a:prstGeom prst="straightConnector1">
              <a:avLst/>
            </a:prstGeom>
            <a:ln w="9525">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cxnSp>
        <p:nvCxnSpPr>
          <p:cNvPr id="101" name="直接连接符 100"/>
          <p:cNvCxnSpPr/>
          <p:nvPr/>
        </p:nvCxnSpPr>
        <p:spPr>
          <a:xfrm flipV="1">
            <a:off x="3011170" y="3942080"/>
            <a:ext cx="0" cy="431165"/>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4227195" y="1960880"/>
            <a:ext cx="2197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肘形连接符 64"/>
          <p:cNvCxnSpPr>
            <a:endCxn id="22" idx="1"/>
          </p:cNvCxnSpPr>
          <p:nvPr/>
        </p:nvCxnSpPr>
        <p:spPr>
          <a:xfrm rot="5400000">
            <a:off x="1958975" y="3020695"/>
            <a:ext cx="1313180" cy="23495"/>
          </a:xfrm>
          <a:prstGeom prst="bentConnector4">
            <a:avLst>
              <a:gd name="adj1" fmla="val 797"/>
              <a:gd name="adj2" fmla="val 1114865"/>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a:off x="3340735" y="1565910"/>
            <a:ext cx="1079500" cy="0"/>
          </a:xfrm>
          <a:prstGeom prst="straightConnector1">
            <a:avLst/>
          </a:prstGeom>
          <a:ln w="9525">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92" name="直接箭头连接符 91"/>
          <p:cNvCxnSpPr/>
          <p:nvPr/>
        </p:nvCxnSpPr>
        <p:spPr>
          <a:xfrm>
            <a:off x="1524635" y="1565910"/>
            <a:ext cx="1079500" cy="0"/>
          </a:xfrm>
          <a:prstGeom prst="straightConnector1">
            <a:avLst/>
          </a:prstGeom>
          <a:ln w="9525">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78" name="直接箭头连接符 77"/>
          <p:cNvCxnSpPr/>
          <p:nvPr/>
        </p:nvCxnSpPr>
        <p:spPr>
          <a:xfrm>
            <a:off x="5168900" y="1565910"/>
            <a:ext cx="1079500" cy="0"/>
          </a:xfrm>
          <a:prstGeom prst="straightConnector1">
            <a:avLst/>
          </a:prstGeom>
          <a:ln w="9525">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76" name="直接连接符 75"/>
          <p:cNvCxnSpPr/>
          <p:nvPr/>
        </p:nvCxnSpPr>
        <p:spPr>
          <a:xfrm>
            <a:off x="4841875" y="2350135"/>
            <a:ext cx="18776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接箭头连接符 76"/>
          <p:cNvCxnSpPr/>
          <p:nvPr/>
        </p:nvCxnSpPr>
        <p:spPr>
          <a:xfrm>
            <a:off x="6724650" y="2357755"/>
            <a:ext cx="7620" cy="377190"/>
          </a:xfrm>
          <a:prstGeom prst="straightConnector1">
            <a:avLst/>
          </a:prstGeom>
          <a:ln w="9525">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73" name="直接连接符 72"/>
          <p:cNvCxnSpPr/>
          <p:nvPr/>
        </p:nvCxnSpPr>
        <p:spPr>
          <a:xfrm>
            <a:off x="6534785" y="2868930"/>
            <a:ext cx="13411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a:off x="6736715" y="3582035"/>
            <a:ext cx="8890" cy="454025"/>
          </a:xfrm>
          <a:prstGeom prst="straightConnector1">
            <a:avLst/>
          </a:prstGeom>
          <a:ln w="9525">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9" name="文本框 9"/>
          <p:cNvSpPr txBox="1"/>
          <p:nvPr/>
        </p:nvSpPr>
        <p:spPr>
          <a:xfrm>
            <a:off x="631190" y="154940"/>
            <a:ext cx="1477645" cy="258445"/>
          </a:xfrm>
          <a:prstGeom prst="rect">
            <a:avLst/>
          </a:prstGeom>
          <a:noFill/>
        </p:spPr>
        <p:txBody>
          <a:bodyPr wrap="square" lIns="51418" tIns="25709" rIns="51418" bIns="25709" rtlCol="0">
            <a:spAutoFit/>
          </a:bodyPr>
          <a:lstStyle/>
          <a:p>
            <a:pPr marL="0" lvl="1"/>
            <a:r>
              <a:rPr lang="zh-CN" altLang="en-US" b="1" dirty="0">
                <a:solidFill>
                  <a:schemeClr val="bg1">
                    <a:lumMod val="50000"/>
                  </a:schemeClr>
                </a:solidFill>
                <a:latin typeface="微软雅黑" panose="020B0503020204020204" charset="-122"/>
                <a:ea typeface="微软雅黑" panose="020B0503020204020204" charset="-122"/>
              </a:rPr>
              <a:t>运输管理系统</a:t>
            </a:r>
          </a:p>
        </p:txBody>
      </p:sp>
      <p:sp>
        <p:nvSpPr>
          <p:cNvPr id="180" name="矩形 179"/>
          <p:cNvSpPr/>
          <p:nvPr/>
        </p:nvSpPr>
        <p:spPr>
          <a:xfrm>
            <a:off x="451" y="3053"/>
            <a:ext cx="738534" cy="437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latin typeface="微软雅黑" panose="020B0503020204020204" charset="-122"/>
              <a:ea typeface="微软雅黑" panose="020B0503020204020204" charset="-122"/>
            </a:endParaRPr>
          </a:p>
        </p:txBody>
      </p:sp>
      <p:grpSp>
        <p:nvGrpSpPr>
          <p:cNvPr id="181" name="组合 180"/>
          <p:cNvGrpSpPr/>
          <p:nvPr/>
        </p:nvGrpSpPr>
        <p:grpSpPr>
          <a:xfrm>
            <a:off x="145104" y="3053"/>
            <a:ext cx="431914" cy="627339"/>
            <a:chOff x="841003" y="360040"/>
            <a:chExt cx="504056" cy="836712"/>
          </a:xfrm>
          <a:solidFill>
            <a:srgbClr val="2F5EB0"/>
          </a:solidFill>
        </p:grpSpPr>
        <p:sp>
          <p:nvSpPr>
            <p:cNvPr id="182" name="矩形 181"/>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latin typeface="微软雅黑" panose="020B0503020204020204" charset="-122"/>
                <a:ea typeface="微软雅黑" panose="020B0503020204020204" charset="-122"/>
              </a:endParaRPr>
            </a:p>
          </p:txBody>
        </p:sp>
        <p:sp>
          <p:nvSpPr>
            <p:cNvPr id="183" name="等腰三角形 182"/>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latin typeface="微软雅黑" panose="020B0503020204020204" charset="-122"/>
                <a:ea typeface="微软雅黑" panose="020B0503020204020204" charset="-122"/>
              </a:endParaRPr>
            </a:p>
          </p:txBody>
        </p:sp>
      </p:grpSp>
      <p:pic>
        <p:nvPicPr>
          <p:cNvPr id="2" name="图片 1" descr="园区 (2)"/>
          <p:cNvPicPr>
            <a:picLocks noChangeAspect="1"/>
          </p:cNvPicPr>
          <p:nvPr/>
        </p:nvPicPr>
        <p:blipFill>
          <a:blip r:embed="rId3" cstate="print"/>
          <a:stretch>
            <a:fillRect/>
          </a:stretch>
        </p:blipFill>
        <p:spPr>
          <a:xfrm>
            <a:off x="205105" y="74930"/>
            <a:ext cx="312420" cy="312420"/>
          </a:xfrm>
          <a:prstGeom prst="rect">
            <a:avLst/>
          </a:prstGeom>
        </p:spPr>
      </p:pic>
      <p:sp>
        <p:nvSpPr>
          <p:cNvPr id="5" name="矩形 4"/>
          <p:cNvSpPr/>
          <p:nvPr/>
        </p:nvSpPr>
        <p:spPr>
          <a:xfrm>
            <a:off x="1115695" y="1041400"/>
            <a:ext cx="925195" cy="360045"/>
          </a:xfrm>
          <a:prstGeom prst="rect">
            <a:avLst/>
          </a:prstGeom>
          <a:solidFill>
            <a:srgbClr val="254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15695" y="1421765"/>
            <a:ext cx="925195" cy="36004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15695" y="1802130"/>
            <a:ext cx="925195" cy="36004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p:cNvSpPr txBox="1"/>
          <p:nvPr/>
        </p:nvSpPr>
        <p:spPr>
          <a:xfrm>
            <a:off x="1139190" y="1114425"/>
            <a:ext cx="878205" cy="213995"/>
          </a:xfrm>
          <a:prstGeom prst="rect">
            <a:avLst/>
          </a:prstGeom>
          <a:noFill/>
        </p:spPr>
        <p:txBody>
          <a:bodyPr wrap="square" rtlCol="0">
            <a:spAutoFit/>
          </a:bodyPr>
          <a:lstStyle/>
          <a:p>
            <a:pPr algn="ctr"/>
            <a:r>
              <a:rPr lang="zh-CN" altLang="en-US" sz="800">
                <a:solidFill>
                  <a:schemeClr val="bg1"/>
                </a:solidFill>
                <a:latin typeface="微软雅黑" panose="020B0503020204020204" charset="-122"/>
                <a:ea typeface="微软雅黑" panose="020B0503020204020204" charset="-122"/>
                <a:sym typeface="+mn-ea"/>
              </a:rPr>
              <a:t>运输管理系统</a:t>
            </a:r>
          </a:p>
        </p:txBody>
      </p:sp>
      <p:sp>
        <p:nvSpPr>
          <p:cNvPr id="8" name="文本框 7"/>
          <p:cNvSpPr txBox="1"/>
          <p:nvPr/>
        </p:nvSpPr>
        <p:spPr>
          <a:xfrm>
            <a:off x="1139190" y="1494790"/>
            <a:ext cx="878205" cy="213995"/>
          </a:xfrm>
          <a:prstGeom prst="rect">
            <a:avLst/>
          </a:prstGeom>
          <a:noFill/>
        </p:spPr>
        <p:txBody>
          <a:bodyPr wrap="square" rtlCol="0">
            <a:spAutoFit/>
          </a:bodyPr>
          <a:lstStyle/>
          <a:p>
            <a:pPr algn="ctr"/>
            <a:r>
              <a:rPr lang="zh-CN" altLang="en-US" sz="800">
                <a:solidFill>
                  <a:schemeClr val="bg1"/>
                </a:solidFill>
                <a:latin typeface="微软雅黑" panose="020B0503020204020204" charset="-122"/>
                <a:ea typeface="微软雅黑" panose="020B0503020204020204" charset="-122"/>
                <a:sym typeface="+mn-ea"/>
              </a:rPr>
              <a:t>到达管理</a:t>
            </a:r>
          </a:p>
        </p:txBody>
      </p:sp>
      <p:sp>
        <p:nvSpPr>
          <p:cNvPr id="10" name="文本框 9"/>
          <p:cNvSpPr txBox="1"/>
          <p:nvPr/>
        </p:nvSpPr>
        <p:spPr>
          <a:xfrm>
            <a:off x="1139190" y="1875155"/>
            <a:ext cx="878205" cy="213995"/>
          </a:xfrm>
          <a:prstGeom prst="rect">
            <a:avLst/>
          </a:prstGeom>
          <a:noFill/>
        </p:spPr>
        <p:txBody>
          <a:bodyPr wrap="square" rtlCol="0">
            <a:spAutoFit/>
          </a:bodyPr>
          <a:lstStyle/>
          <a:p>
            <a:pPr algn="ctr"/>
            <a:r>
              <a:rPr lang="zh-CN" altLang="en-US" sz="800">
                <a:solidFill>
                  <a:schemeClr val="bg1"/>
                </a:solidFill>
                <a:latin typeface="微软雅黑" panose="020B0503020204020204" charset="-122"/>
                <a:ea typeface="微软雅黑" panose="020B0503020204020204" charset="-122"/>
                <a:sym typeface="+mn-ea"/>
              </a:rPr>
              <a:t>发货管理</a:t>
            </a:r>
          </a:p>
        </p:txBody>
      </p:sp>
      <p:cxnSp>
        <p:nvCxnSpPr>
          <p:cNvPr id="67" name="肘形连接符 66"/>
          <p:cNvCxnSpPr/>
          <p:nvPr/>
        </p:nvCxnSpPr>
        <p:spPr>
          <a:xfrm rot="16200000" flipV="1">
            <a:off x="1007745" y="2681605"/>
            <a:ext cx="2376170" cy="1296035"/>
          </a:xfrm>
          <a:prstGeom prst="bentConnector3">
            <a:avLst>
              <a:gd name="adj1" fmla="val -280"/>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2604135" y="1020445"/>
            <a:ext cx="925195" cy="360045"/>
          </a:xfrm>
          <a:prstGeom prst="rect">
            <a:avLst/>
          </a:prstGeom>
          <a:solidFill>
            <a:srgbClr val="254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604135" y="1400810"/>
            <a:ext cx="925195" cy="36004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604135" y="1781175"/>
            <a:ext cx="925195" cy="36004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627630" y="1093470"/>
            <a:ext cx="878205" cy="213995"/>
          </a:xfrm>
          <a:prstGeom prst="rect">
            <a:avLst/>
          </a:prstGeom>
          <a:noFill/>
        </p:spPr>
        <p:txBody>
          <a:bodyPr wrap="square" rtlCol="0">
            <a:spAutoFit/>
          </a:bodyPr>
          <a:lstStyle/>
          <a:p>
            <a:pPr algn="ctr"/>
            <a:r>
              <a:rPr lang="zh-CN" altLang="en-US" sz="800">
                <a:solidFill>
                  <a:schemeClr val="bg1"/>
                </a:solidFill>
                <a:latin typeface="微软雅黑" panose="020B0503020204020204" charset="-122"/>
                <a:ea typeface="微软雅黑" panose="020B0503020204020204" charset="-122"/>
                <a:sym typeface="+mn-ea"/>
              </a:rPr>
              <a:t>调度中心</a:t>
            </a:r>
          </a:p>
        </p:txBody>
      </p:sp>
      <p:sp>
        <p:nvSpPr>
          <p:cNvPr id="15" name="文本框 14"/>
          <p:cNvSpPr txBox="1"/>
          <p:nvPr/>
        </p:nvSpPr>
        <p:spPr>
          <a:xfrm>
            <a:off x="2627630" y="1473835"/>
            <a:ext cx="878205" cy="213995"/>
          </a:xfrm>
          <a:prstGeom prst="rect">
            <a:avLst/>
          </a:prstGeom>
          <a:noFill/>
        </p:spPr>
        <p:txBody>
          <a:bodyPr wrap="square" rtlCol="0">
            <a:spAutoFit/>
          </a:bodyPr>
          <a:lstStyle/>
          <a:p>
            <a:pPr algn="ctr"/>
            <a:r>
              <a:rPr lang="zh-CN" altLang="en-US" sz="800">
                <a:solidFill>
                  <a:schemeClr val="bg1"/>
                </a:solidFill>
                <a:latin typeface="微软雅黑" panose="020B0503020204020204" charset="-122"/>
                <a:ea typeface="微软雅黑" panose="020B0503020204020204" charset="-122"/>
                <a:sym typeface="+mn-ea"/>
              </a:rPr>
              <a:t>入园调度</a:t>
            </a:r>
          </a:p>
        </p:txBody>
      </p:sp>
      <p:sp>
        <p:nvSpPr>
          <p:cNvPr id="16" name="文本框 15"/>
          <p:cNvSpPr txBox="1"/>
          <p:nvPr/>
        </p:nvSpPr>
        <p:spPr>
          <a:xfrm>
            <a:off x="2627630" y="1854200"/>
            <a:ext cx="878205" cy="213995"/>
          </a:xfrm>
          <a:prstGeom prst="rect">
            <a:avLst/>
          </a:prstGeom>
          <a:noFill/>
        </p:spPr>
        <p:txBody>
          <a:bodyPr wrap="square" rtlCol="0">
            <a:spAutoFit/>
          </a:bodyPr>
          <a:lstStyle/>
          <a:p>
            <a:pPr algn="ctr"/>
            <a:r>
              <a:rPr lang="zh-CN" altLang="en-US" sz="800">
                <a:solidFill>
                  <a:schemeClr val="bg1"/>
                </a:solidFill>
                <a:latin typeface="微软雅黑" panose="020B0503020204020204" charset="-122"/>
                <a:ea typeface="微软雅黑" panose="020B0503020204020204" charset="-122"/>
                <a:sym typeface="+mn-ea"/>
              </a:rPr>
              <a:t>出园调度</a:t>
            </a:r>
          </a:p>
        </p:txBody>
      </p:sp>
      <p:sp>
        <p:nvSpPr>
          <p:cNvPr id="17" name="矩形 16"/>
          <p:cNvSpPr/>
          <p:nvPr/>
        </p:nvSpPr>
        <p:spPr>
          <a:xfrm>
            <a:off x="2604135" y="2162810"/>
            <a:ext cx="925195" cy="36004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604135" y="2543175"/>
            <a:ext cx="925195" cy="36004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2627630" y="2235835"/>
            <a:ext cx="878205" cy="213995"/>
          </a:xfrm>
          <a:prstGeom prst="rect">
            <a:avLst/>
          </a:prstGeom>
          <a:noFill/>
        </p:spPr>
        <p:txBody>
          <a:bodyPr wrap="square" rtlCol="0">
            <a:spAutoFit/>
          </a:bodyPr>
          <a:lstStyle/>
          <a:p>
            <a:pPr algn="ctr"/>
            <a:r>
              <a:rPr lang="zh-CN" altLang="en-US" sz="800">
                <a:solidFill>
                  <a:schemeClr val="bg1"/>
                </a:solidFill>
                <a:latin typeface="微软雅黑" panose="020B0503020204020204" charset="-122"/>
                <a:ea typeface="微软雅黑" panose="020B0503020204020204" charset="-122"/>
                <a:sym typeface="+mn-ea"/>
              </a:rPr>
              <a:t>发货订单管理</a:t>
            </a:r>
          </a:p>
        </p:txBody>
      </p:sp>
      <p:sp>
        <p:nvSpPr>
          <p:cNvPr id="20" name="文本框 19"/>
          <p:cNvSpPr txBox="1"/>
          <p:nvPr/>
        </p:nvSpPr>
        <p:spPr>
          <a:xfrm>
            <a:off x="2627630" y="2616200"/>
            <a:ext cx="878205" cy="213995"/>
          </a:xfrm>
          <a:prstGeom prst="rect">
            <a:avLst/>
          </a:prstGeom>
          <a:noFill/>
        </p:spPr>
        <p:txBody>
          <a:bodyPr wrap="square" rtlCol="0">
            <a:spAutoFit/>
          </a:bodyPr>
          <a:lstStyle/>
          <a:p>
            <a:pPr algn="ctr"/>
            <a:r>
              <a:rPr lang="zh-CN" altLang="en-US" sz="800">
                <a:solidFill>
                  <a:schemeClr val="bg1"/>
                </a:solidFill>
                <a:latin typeface="微软雅黑" panose="020B0503020204020204" charset="-122"/>
                <a:ea typeface="微软雅黑" panose="020B0503020204020204" charset="-122"/>
                <a:sym typeface="+mn-ea"/>
              </a:rPr>
              <a:t>运输跟踪模块</a:t>
            </a:r>
          </a:p>
        </p:txBody>
      </p:sp>
      <p:sp>
        <p:nvSpPr>
          <p:cNvPr id="21" name="矩形 20"/>
          <p:cNvSpPr/>
          <p:nvPr/>
        </p:nvSpPr>
        <p:spPr>
          <a:xfrm>
            <a:off x="2604135" y="3128645"/>
            <a:ext cx="925195" cy="360045"/>
          </a:xfrm>
          <a:prstGeom prst="rect">
            <a:avLst/>
          </a:prstGeom>
          <a:solidFill>
            <a:srgbClr val="254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2604135" y="3509010"/>
            <a:ext cx="925195" cy="36004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2604135" y="3889375"/>
            <a:ext cx="925195" cy="36004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2627630" y="3201670"/>
            <a:ext cx="878205" cy="213995"/>
          </a:xfrm>
          <a:prstGeom prst="rect">
            <a:avLst/>
          </a:prstGeom>
          <a:noFill/>
        </p:spPr>
        <p:txBody>
          <a:bodyPr wrap="square" rtlCol="0">
            <a:spAutoFit/>
          </a:bodyPr>
          <a:lstStyle/>
          <a:p>
            <a:pPr algn="ctr"/>
            <a:r>
              <a:rPr lang="zh-CN" altLang="en-US" sz="800">
                <a:solidFill>
                  <a:schemeClr val="bg1"/>
                </a:solidFill>
                <a:latin typeface="微软雅黑" panose="020B0503020204020204" charset="-122"/>
                <a:ea typeface="微软雅黑" panose="020B0503020204020204" charset="-122"/>
                <a:sym typeface="+mn-ea"/>
              </a:rPr>
              <a:t>车辆管理</a:t>
            </a:r>
          </a:p>
        </p:txBody>
      </p:sp>
      <p:sp>
        <p:nvSpPr>
          <p:cNvPr id="25" name="文本框 24"/>
          <p:cNvSpPr txBox="1"/>
          <p:nvPr/>
        </p:nvSpPr>
        <p:spPr>
          <a:xfrm>
            <a:off x="2627630" y="3582035"/>
            <a:ext cx="878205" cy="213995"/>
          </a:xfrm>
          <a:prstGeom prst="rect">
            <a:avLst/>
          </a:prstGeom>
          <a:noFill/>
        </p:spPr>
        <p:txBody>
          <a:bodyPr wrap="square" rtlCol="0">
            <a:spAutoFit/>
          </a:bodyPr>
          <a:lstStyle/>
          <a:p>
            <a:pPr algn="ctr"/>
            <a:r>
              <a:rPr lang="zh-CN" altLang="en-US" sz="800">
                <a:solidFill>
                  <a:schemeClr val="bg1"/>
                </a:solidFill>
                <a:latin typeface="微软雅黑" panose="020B0503020204020204" charset="-122"/>
                <a:ea typeface="微软雅黑" panose="020B0503020204020204" charset="-122"/>
                <a:sym typeface="+mn-ea"/>
              </a:rPr>
              <a:t>优化配载</a:t>
            </a:r>
          </a:p>
        </p:txBody>
      </p:sp>
      <p:sp>
        <p:nvSpPr>
          <p:cNvPr id="26" name="文本框 25"/>
          <p:cNvSpPr txBox="1"/>
          <p:nvPr/>
        </p:nvSpPr>
        <p:spPr>
          <a:xfrm>
            <a:off x="2534285" y="3962400"/>
            <a:ext cx="1058545" cy="213995"/>
          </a:xfrm>
          <a:prstGeom prst="rect">
            <a:avLst/>
          </a:prstGeom>
          <a:noFill/>
        </p:spPr>
        <p:txBody>
          <a:bodyPr wrap="square" rtlCol="0">
            <a:spAutoFit/>
          </a:bodyPr>
          <a:lstStyle/>
          <a:p>
            <a:pPr algn="ctr"/>
            <a:r>
              <a:rPr lang="zh-CN" altLang="en-US" sz="800">
                <a:solidFill>
                  <a:schemeClr val="bg1"/>
                </a:solidFill>
                <a:latin typeface="微软雅黑" panose="020B0503020204020204" charset="-122"/>
                <a:ea typeface="微软雅黑" panose="020B0503020204020204" charset="-122"/>
                <a:sym typeface="+mn-ea"/>
              </a:rPr>
              <a:t>承运人及车辆管理</a:t>
            </a:r>
          </a:p>
        </p:txBody>
      </p:sp>
      <p:sp>
        <p:nvSpPr>
          <p:cNvPr id="35" name="矩形 34"/>
          <p:cNvSpPr/>
          <p:nvPr/>
        </p:nvSpPr>
        <p:spPr>
          <a:xfrm>
            <a:off x="4420235" y="1020445"/>
            <a:ext cx="925195" cy="360045"/>
          </a:xfrm>
          <a:prstGeom prst="rect">
            <a:avLst/>
          </a:prstGeom>
          <a:solidFill>
            <a:srgbClr val="254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4420235" y="1400810"/>
            <a:ext cx="925195" cy="36004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4420235" y="1781175"/>
            <a:ext cx="925195" cy="36004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4443730" y="1093470"/>
            <a:ext cx="878205" cy="213995"/>
          </a:xfrm>
          <a:prstGeom prst="rect">
            <a:avLst/>
          </a:prstGeom>
          <a:noFill/>
        </p:spPr>
        <p:txBody>
          <a:bodyPr wrap="square" rtlCol="0">
            <a:spAutoFit/>
          </a:bodyPr>
          <a:lstStyle/>
          <a:p>
            <a:pPr algn="ctr"/>
            <a:r>
              <a:rPr lang="zh-CN" altLang="en-US" sz="800">
                <a:solidFill>
                  <a:schemeClr val="bg1"/>
                </a:solidFill>
                <a:latin typeface="微软雅黑" panose="020B0503020204020204" charset="-122"/>
                <a:ea typeface="微软雅黑" panose="020B0503020204020204" charset="-122"/>
                <a:sym typeface="+mn-ea"/>
              </a:rPr>
              <a:t>任务调度模块</a:t>
            </a:r>
          </a:p>
        </p:txBody>
      </p:sp>
      <p:sp>
        <p:nvSpPr>
          <p:cNvPr id="39" name="文本框 38"/>
          <p:cNvSpPr txBox="1"/>
          <p:nvPr/>
        </p:nvSpPr>
        <p:spPr>
          <a:xfrm>
            <a:off x="4443730" y="1473835"/>
            <a:ext cx="878205" cy="213995"/>
          </a:xfrm>
          <a:prstGeom prst="rect">
            <a:avLst/>
          </a:prstGeom>
          <a:noFill/>
        </p:spPr>
        <p:txBody>
          <a:bodyPr wrap="square" rtlCol="0">
            <a:spAutoFit/>
          </a:bodyPr>
          <a:lstStyle/>
          <a:p>
            <a:pPr algn="ctr"/>
            <a:r>
              <a:rPr lang="zh-CN" altLang="en-US" sz="800">
                <a:solidFill>
                  <a:schemeClr val="bg1"/>
                </a:solidFill>
                <a:latin typeface="微软雅黑" panose="020B0503020204020204" charset="-122"/>
                <a:ea typeface="微软雅黑" panose="020B0503020204020204" charset="-122"/>
                <a:sym typeface="+mn-ea"/>
              </a:rPr>
              <a:t>任务模板管理</a:t>
            </a:r>
          </a:p>
        </p:txBody>
      </p:sp>
      <p:sp>
        <p:nvSpPr>
          <p:cNvPr id="40" name="文本框 39"/>
          <p:cNvSpPr txBox="1"/>
          <p:nvPr/>
        </p:nvSpPr>
        <p:spPr>
          <a:xfrm>
            <a:off x="4443730" y="1854200"/>
            <a:ext cx="878205" cy="213995"/>
          </a:xfrm>
          <a:prstGeom prst="rect">
            <a:avLst/>
          </a:prstGeom>
          <a:noFill/>
        </p:spPr>
        <p:txBody>
          <a:bodyPr wrap="square" rtlCol="0">
            <a:spAutoFit/>
          </a:bodyPr>
          <a:lstStyle/>
          <a:p>
            <a:pPr algn="ctr"/>
            <a:r>
              <a:rPr lang="zh-CN" altLang="en-US" sz="800">
                <a:solidFill>
                  <a:schemeClr val="bg1"/>
                </a:solidFill>
                <a:latin typeface="微软雅黑" panose="020B0503020204020204" charset="-122"/>
                <a:ea typeface="微软雅黑" panose="020B0503020204020204" charset="-122"/>
                <a:sym typeface="+mn-ea"/>
              </a:rPr>
              <a:t>任务调度</a:t>
            </a:r>
          </a:p>
        </p:txBody>
      </p:sp>
      <p:sp>
        <p:nvSpPr>
          <p:cNvPr id="41" name="矩形 40"/>
          <p:cNvSpPr/>
          <p:nvPr/>
        </p:nvSpPr>
        <p:spPr>
          <a:xfrm>
            <a:off x="4420235" y="2162810"/>
            <a:ext cx="925195" cy="36004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4443730" y="2235835"/>
            <a:ext cx="878205" cy="213995"/>
          </a:xfrm>
          <a:prstGeom prst="rect">
            <a:avLst/>
          </a:prstGeom>
          <a:noFill/>
        </p:spPr>
        <p:txBody>
          <a:bodyPr wrap="square" rtlCol="0">
            <a:spAutoFit/>
          </a:bodyPr>
          <a:lstStyle/>
          <a:p>
            <a:pPr algn="ctr"/>
            <a:r>
              <a:rPr lang="zh-CN" altLang="en-US" sz="800">
                <a:solidFill>
                  <a:schemeClr val="bg1"/>
                </a:solidFill>
                <a:latin typeface="微软雅黑" panose="020B0503020204020204" charset="-122"/>
                <a:ea typeface="微软雅黑" panose="020B0503020204020204" charset="-122"/>
                <a:sym typeface="+mn-ea"/>
              </a:rPr>
              <a:t>任务分派</a:t>
            </a:r>
          </a:p>
        </p:txBody>
      </p:sp>
      <p:grpSp>
        <p:nvGrpSpPr>
          <p:cNvPr id="89" name="组合 88"/>
          <p:cNvGrpSpPr/>
          <p:nvPr/>
        </p:nvGrpSpPr>
        <p:grpSpPr>
          <a:xfrm>
            <a:off x="6276340" y="1021080"/>
            <a:ext cx="924560" cy="359410"/>
            <a:chOff x="9884" y="1525"/>
            <a:chExt cx="1456" cy="566"/>
          </a:xfrm>
        </p:grpSpPr>
        <p:sp>
          <p:nvSpPr>
            <p:cNvPr id="43" name="矩形 42"/>
            <p:cNvSpPr/>
            <p:nvPr/>
          </p:nvSpPr>
          <p:spPr>
            <a:xfrm>
              <a:off x="9884" y="1525"/>
              <a:ext cx="1457" cy="567"/>
            </a:xfrm>
            <a:prstGeom prst="rect">
              <a:avLst/>
            </a:prstGeom>
            <a:solidFill>
              <a:srgbClr val="254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9921" y="1640"/>
              <a:ext cx="1383" cy="337"/>
            </a:xfrm>
            <a:prstGeom prst="rect">
              <a:avLst/>
            </a:prstGeom>
            <a:noFill/>
          </p:spPr>
          <p:txBody>
            <a:bodyPr wrap="square" rtlCol="0">
              <a:spAutoFit/>
            </a:bodyPr>
            <a:lstStyle/>
            <a:p>
              <a:pPr algn="ctr"/>
              <a:r>
                <a:rPr lang="zh-CN" altLang="en-US" sz="800">
                  <a:solidFill>
                    <a:schemeClr val="bg1"/>
                  </a:solidFill>
                  <a:latin typeface="微软雅黑" panose="020B0503020204020204" charset="-122"/>
                  <a:ea typeface="微软雅黑" panose="020B0503020204020204" charset="-122"/>
                  <a:sym typeface="+mn-ea"/>
                </a:rPr>
                <a:t>流程引擎</a:t>
              </a:r>
            </a:p>
          </p:txBody>
        </p:sp>
      </p:grpSp>
      <p:grpSp>
        <p:nvGrpSpPr>
          <p:cNvPr id="90" name="组合 89"/>
          <p:cNvGrpSpPr/>
          <p:nvPr/>
        </p:nvGrpSpPr>
        <p:grpSpPr>
          <a:xfrm>
            <a:off x="6276340" y="1401445"/>
            <a:ext cx="924560" cy="359410"/>
            <a:chOff x="9884" y="2124"/>
            <a:chExt cx="1456" cy="566"/>
          </a:xfrm>
        </p:grpSpPr>
        <p:sp>
          <p:nvSpPr>
            <p:cNvPr id="44" name="矩形 43"/>
            <p:cNvSpPr/>
            <p:nvPr/>
          </p:nvSpPr>
          <p:spPr>
            <a:xfrm>
              <a:off x="9884" y="2124"/>
              <a:ext cx="1457" cy="56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9921" y="2239"/>
              <a:ext cx="1383" cy="337"/>
            </a:xfrm>
            <a:prstGeom prst="rect">
              <a:avLst/>
            </a:prstGeom>
            <a:noFill/>
          </p:spPr>
          <p:txBody>
            <a:bodyPr wrap="square" rtlCol="0">
              <a:spAutoFit/>
            </a:bodyPr>
            <a:lstStyle/>
            <a:p>
              <a:pPr algn="ctr"/>
              <a:r>
                <a:rPr lang="zh-CN" altLang="en-US" sz="800">
                  <a:solidFill>
                    <a:schemeClr val="bg1"/>
                  </a:solidFill>
                  <a:latin typeface="微软雅黑" panose="020B0503020204020204" charset="-122"/>
                  <a:ea typeface="微软雅黑" panose="020B0503020204020204" charset="-122"/>
                  <a:sym typeface="+mn-ea"/>
                </a:rPr>
                <a:t>流程引擎</a:t>
              </a:r>
            </a:p>
          </p:txBody>
        </p:sp>
      </p:grpSp>
      <p:grpSp>
        <p:nvGrpSpPr>
          <p:cNvPr id="84" name="组合 83"/>
          <p:cNvGrpSpPr/>
          <p:nvPr/>
        </p:nvGrpSpPr>
        <p:grpSpPr>
          <a:xfrm>
            <a:off x="6276658" y="2718435"/>
            <a:ext cx="924560" cy="359410"/>
            <a:chOff x="9354" y="4281"/>
            <a:chExt cx="1456" cy="566"/>
          </a:xfrm>
        </p:grpSpPr>
        <p:sp>
          <p:nvSpPr>
            <p:cNvPr id="47" name="矩形 46"/>
            <p:cNvSpPr/>
            <p:nvPr/>
          </p:nvSpPr>
          <p:spPr>
            <a:xfrm>
              <a:off x="9354" y="4281"/>
              <a:ext cx="1457" cy="567"/>
            </a:xfrm>
            <a:prstGeom prst="rect">
              <a:avLst/>
            </a:prstGeom>
            <a:solidFill>
              <a:srgbClr val="254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9391" y="4396"/>
              <a:ext cx="1383" cy="337"/>
            </a:xfrm>
            <a:prstGeom prst="rect">
              <a:avLst/>
            </a:prstGeom>
            <a:noFill/>
          </p:spPr>
          <p:txBody>
            <a:bodyPr wrap="square" rtlCol="0">
              <a:spAutoFit/>
            </a:bodyPr>
            <a:lstStyle/>
            <a:p>
              <a:pPr algn="ctr"/>
              <a:r>
                <a:rPr lang="zh-CN" altLang="en-US" sz="800">
                  <a:solidFill>
                    <a:schemeClr val="bg1"/>
                  </a:solidFill>
                  <a:latin typeface="微软雅黑" panose="020B0503020204020204" charset="-122"/>
                  <a:ea typeface="微软雅黑" panose="020B0503020204020204" charset="-122"/>
                  <a:sym typeface="+mn-ea"/>
                </a:rPr>
                <a:t>APP推送</a:t>
              </a:r>
            </a:p>
          </p:txBody>
        </p:sp>
      </p:grpSp>
      <p:grpSp>
        <p:nvGrpSpPr>
          <p:cNvPr id="85" name="组合 84"/>
          <p:cNvGrpSpPr/>
          <p:nvPr/>
        </p:nvGrpSpPr>
        <p:grpSpPr>
          <a:xfrm>
            <a:off x="6276658" y="3293110"/>
            <a:ext cx="924560" cy="359410"/>
            <a:chOff x="9216" y="5186"/>
            <a:chExt cx="1456" cy="566"/>
          </a:xfrm>
        </p:grpSpPr>
        <p:sp>
          <p:nvSpPr>
            <p:cNvPr id="49" name="矩形 48"/>
            <p:cNvSpPr/>
            <p:nvPr/>
          </p:nvSpPr>
          <p:spPr>
            <a:xfrm>
              <a:off x="9216" y="5186"/>
              <a:ext cx="1457" cy="567"/>
            </a:xfrm>
            <a:prstGeom prst="rect">
              <a:avLst/>
            </a:prstGeom>
            <a:solidFill>
              <a:srgbClr val="254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9253" y="5301"/>
              <a:ext cx="1383" cy="337"/>
            </a:xfrm>
            <a:prstGeom prst="rect">
              <a:avLst/>
            </a:prstGeom>
            <a:noFill/>
          </p:spPr>
          <p:txBody>
            <a:bodyPr wrap="square" rtlCol="0">
              <a:spAutoFit/>
            </a:bodyPr>
            <a:lstStyle/>
            <a:p>
              <a:pPr algn="ctr"/>
              <a:r>
                <a:rPr lang="zh-CN" altLang="en-US" sz="800">
                  <a:solidFill>
                    <a:schemeClr val="bg1"/>
                  </a:solidFill>
                  <a:latin typeface="微软雅黑" panose="020B0503020204020204" charset="-122"/>
                  <a:ea typeface="微软雅黑" panose="020B0503020204020204" charset="-122"/>
                  <a:sym typeface="+mn-ea"/>
                </a:rPr>
                <a:t>仓管员</a:t>
              </a:r>
            </a:p>
          </p:txBody>
        </p:sp>
      </p:grpSp>
      <p:grpSp>
        <p:nvGrpSpPr>
          <p:cNvPr id="86" name="组合 85"/>
          <p:cNvGrpSpPr/>
          <p:nvPr/>
        </p:nvGrpSpPr>
        <p:grpSpPr>
          <a:xfrm>
            <a:off x="7439660" y="3293110"/>
            <a:ext cx="924560" cy="359410"/>
            <a:chOff x="11132" y="5186"/>
            <a:chExt cx="1456" cy="566"/>
          </a:xfrm>
        </p:grpSpPr>
        <p:sp>
          <p:nvSpPr>
            <p:cNvPr id="51" name="矩形 50"/>
            <p:cNvSpPr/>
            <p:nvPr/>
          </p:nvSpPr>
          <p:spPr>
            <a:xfrm>
              <a:off x="11132" y="5186"/>
              <a:ext cx="1457" cy="567"/>
            </a:xfrm>
            <a:prstGeom prst="rect">
              <a:avLst/>
            </a:prstGeom>
            <a:solidFill>
              <a:srgbClr val="254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nvSpPr>
          <p:spPr>
            <a:xfrm>
              <a:off x="11169" y="5301"/>
              <a:ext cx="1383" cy="337"/>
            </a:xfrm>
            <a:prstGeom prst="rect">
              <a:avLst/>
            </a:prstGeom>
            <a:noFill/>
          </p:spPr>
          <p:txBody>
            <a:bodyPr wrap="square" rtlCol="0">
              <a:spAutoFit/>
            </a:bodyPr>
            <a:lstStyle/>
            <a:p>
              <a:pPr algn="ctr"/>
              <a:r>
                <a:rPr lang="zh-CN" altLang="en-US" sz="800">
                  <a:solidFill>
                    <a:schemeClr val="bg1"/>
                  </a:solidFill>
                  <a:latin typeface="微软雅黑" panose="020B0503020204020204" charset="-122"/>
                  <a:ea typeface="微软雅黑" panose="020B0503020204020204" charset="-122"/>
                  <a:sym typeface="+mn-ea"/>
                </a:rPr>
                <a:t>质管员</a:t>
              </a:r>
            </a:p>
          </p:txBody>
        </p:sp>
      </p:grpSp>
      <p:grpSp>
        <p:nvGrpSpPr>
          <p:cNvPr id="82" name="组合 81"/>
          <p:cNvGrpSpPr/>
          <p:nvPr/>
        </p:nvGrpSpPr>
        <p:grpSpPr>
          <a:xfrm>
            <a:off x="5111115" y="4036060"/>
            <a:ext cx="924560" cy="359410"/>
            <a:chOff x="7730" y="6356"/>
            <a:chExt cx="1456" cy="566"/>
          </a:xfrm>
        </p:grpSpPr>
        <p:sp>
          <p:nvSpPr>
            <p:cNvPr id="54" name="矩形 53"/>
            <p:cNvSpPr/>
            <p:nvPr/>
          </p:nvSpPr>
          <p:spPr>
            <a:xfrm>
              <a:off x="7730" y="6356"/>
              <a:ext cx="1457" cy="567"/>
            </a:xfrm>
            <a:prstGeom prst="rect">
              <a:avLst/>
            </a:prstGeom>
            <a:solidFill>
              <a:srgbClr val="254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7767" y="6471"/>
              <a:ext cx="1383" cy="337"/>
            </a:xfrm>
            <a:prstGeom prst="rect">
              <a:avLst/>
            </a:prstGeom>
            <a:noFill/>
          </p:spPr>
          <p:txBody>
            <a:bodyPr wrap="square" rtlCol="0">
              <a:spAutoFit/>
            </a:bodyPr>
            <a:lstStyle/>
            <a:p>
              <a:pPr algn="ctr"/>
              <a:r>
                <a:rPr lang="zh-CN" altLang="en-US" sz="800">
                  <a:solidFill>
                    <a:schemeClr val="bg1"/>
                  </a:solidFill>
                  <a:latin typeface="微软雅黑" panose="020B0503020204020204" charset="-122"/>
                  <a:ea typeface="微软雅黑" panose="020B0503020204020204" charset="-122"/>
                  <a:sym typeface="+mn-ea"/>
                </a:rPr>
                <a:t>入库流程</a:t>
              </a:r>
            </a:p>
          </p:txBody>
        </p:sp>
      </p:grpSp>
      <p:grpSp>
        <p:nvGrpSpPr>
          <p:cNvPr id="81" name="组合 80"/>
          <p:cNvGrpSpPr/>
          <p:nvPr/>
        </p:nvGrpSpPr>
        <p:grpSpPr>
          <a:xfrm>
            <a:off x="6278880" y="4036060"/>
            <a:ext cx="924560" cy="359410"/>
            <a:chOff x="9599" y="6356"/>
            <a:chExt cx="1456" cy="566"/>
          </a:xfrm>
        </p:grpSpPr>
        <p:sp>
          <p:nvSpPr>
            <p:cNvPr id="56" name="矩形 55"/>
            <p:cNvSpPr/>
            <p:nvPr/>
          </p:nvSpPr>
          <p:spPr>
            <a:xfrm>
              <a:off x="9599" y="6356"/>
              <a:ext cx="1457" cy="567"/>
            </a:xfrm>
            <a:prstGeom prst="rect">
              <a:avLst/>
            </a:prstGeom>
            <a:solidFill>
              <a:srgbClr val="254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9636" y="6471"/>
              <a:ext cx="1383" cy="337"/>
            </a:xfrm>
            <a:prstGeom prst="rect">
              <a:avLst/>
            </a:prstGeom>
            <a:noFill/>
          </p:spPr>
          <p:txBody>
            <a:bodyPr wrap="square" rtlCol="0">
              <a:spAutoFit/>
            </a:bodyPr>
            <a:lstStyle/>
            <a:p>
              <a:pPr algn="ctr"/>
              <a:r>
                <a:rPr lang="zh-CN" altLang="en-US" sz="800">
                  <a:solidFill>
                    <a:schemeClr val="bg1"/>
                  </a:solidFill>
                  <a:latin typeface="微软雅黑" panose="020B0503020204020204" charset="-122"/>
                  <a:ea typeface="微软雅黑" panose="020B0503020204020204" charset="-122"/>
                  <a:sym typeface="+mn-ea"/>
                </a:rPr>
                <a:t>出库流程</a:t>
              </a:r>
            </a:p>
          </p:txBody>
        </p:sp>
      </p:grpSp>
      <p:grpSp>
        <p:nvGrpSpPr>
          <p:cNvPr id="83" name="组合 82"/>
          <p:cNvGrpSpPr/>
          <p:nvPr/>
        </p:nvGrpSpPr>
        <p:grpSpPr>
          <a:xfrm>
            <a:off x="7446645" y="4036060"/>
            <a:ext cx="924560" cy="359410"/>
            <a:chOff x="11353" y="6356"/>
            <a:chExt cx="1456" cy="566"/>
          </a:xfrm>
        </p:grpSpPr>
        <p:sp>
          <p:nvSpPr>
            <p:cNvPr id="58" name="矩形 57"/>
            <p:cNvSpPr/>
            <p:nvPr/>
          </p:nvSpPr>
          <p:spPr>
            <a:xfrm>
              <a:off x="11353" y="6356"/>
              <a:ext cx="1457" cy="567"/>
            </a:xfrm>
            <a:prstGeom prst="rect">
              <a:avLst/>
            </a:prstGeom>
            <a:solidFill>
              <a:srgbClr val="254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p:cNvSpPr txBox="1"/>
            <p:nvPr/>
          </p:nvSpPr>
          <p:spPr>
            <a:xfrm>
              <a:off x="11390" y="6471"/>
              <a:ext cx="1383" cy="337"/>
            </a:xfrm>
            <a:prstGeom prst="rect">
              <a:avLst/>
            </a:prstGeom>
            <a:noFill/>
          </p:spPr>
          <p:txBody>
            <a:bodyPr wrap="square" rtlCol="0">
              <a:spAutoFit/>
            </a:bodyPr>
            <a:lstStyle/>
            <a:p>
              <a:pPr algn="ctr"/>
              <a:r>
                <a:rPr lang="zh-CN" altLang="en-US" sz="800">
                  <a:solidFill>
                    <a:schemeClr val="bg1"/>
                  </a:solidFill>
                  <a:latin typeface="微软雅黑" panose="020B0503020204020204" charset="-122"/>
                  <a:ea typeface="微软雅黑" panose="020B0503020204020204" charset="-122"/>
                  <a:sym typeface="+mn-ea"/>
                </a:rPr>
                <a:t>其他流程</a:t>
              </a:r>
            </a:p>
          </p:txBody>
        </p:sp>
      </p:grpSp>
      <p:sp>
        <p:nvSpPr>
          <p:cNvPr id="60" name="文本框 59"/>
          <p:cNvSpPr txBox="1"/>
          <p:nvPr/>
        </p:nvSpPr>
        <p:spPr>
          <a:xfrm>
            <a:off x="2700020" y="4446270"/>
            <a:ext cx="878205" cy="213995"/>
          </a:xfrm>
          <a:prstGeom prst="rect">
            <a:avLst/>
          </a:prstGeom>
          <a:noFill/>
        </p:spPr>
        <p:txBody>
          <a:bodyPr wrap="square" rtlCol="0">
            <a:spAutoFit/>
          </a:bodyPr>
          <a:lstStyle/>
          <a:p>
            <a:pPr algn="ctr"/>
            <a:r>
              <a:rPr lang="zh-CN" altLang="en-US" sz="800">
                <a:solidFill>
                  <a:srgbClr val="254B8B"/>
                </a:solidFill>
                <a:latin typeface="微软雅黑" panose="020B0503020204020204" charset="-122"/>
                <a:ea typeface="微软雅黑" panose="020B0503020204020204" charset="-122"/>
                <a:sym typeface="+mn-ea"/>
              </a:rPr>
              <a:t>微信推送</a:t>
            </a:r>
          </a:p>
        </p:txBody>
      </p:sp>
      <p:sp>
        <p:nvSpPr>
          <p:cNvPr id="61" name="文本框 60"/>
          <p:cNvSpPr txBox="1"/>
          <p:nvPr/>
        </p:nvSpPr>
        <p:spPr>
          <a:xfrm>
            <a:off x="3636010" y="3221990"/>
            <a:ext cx="878205" cy="213995"/>
          </a:xfrm>
          <a:prstGeom prst="rect">
            <a:avLst/>
          </a:prstGeom>
          <a:noFill/>
        </p:spPr>
        <p:txBody>
          <a:bodyPr wrap="square" rtlCol="0">
            <a:spAutoFit/>
          </a:bodyPr>
          <a:lstStyle/>
          <a:p>
            <a:pPr algn="ctr"/>
            <a:r>
              <a:rPr lang="zh-CN" altLang="en-US" sz="800">
                <a:solidFill>
                  <a:srgbClr val="254B8B"/>
                </a:solidFill>
                <a:latin typeface="微软雅黑" panose="020B0503020204020204" charset="-122"/>
                <a:ea typeface="微软雅黑" panose="020B0503020204020204" charset="-122"/>
                <a:sym typeface="+mn-ea"/>
              </a:rPr>
              <a:t>出园任务</a:t>
            </a:r>
          </a:p>
        </p:txBody>
      </p:sp>
      <p:sp>
        <p:nvSpPr>
          <p:cNvPr id="62" name="文本框 61"/>
          <p:cNvSpPr txBox="1"/>
          <p:nvPr/>
        </p:nvSpPr>
        <p:spPr>
          <a:xfrm>
            <a:off x="3420110" y="1349375"/>
            <a:ext cx="878205" cy="213995"/>
          </a:xfrm>
          <a:prstGeom prst="rect">
            <a:avLst/>
          </a:prstGeom>
          <a:noFill/>
        </p:spPr>
        <p:txBody>
          <a:bodyPr wrap="square" rtlCol="0">
            <a:spAutoFit/>
          </a:bodyPr>
          <a:lstStyle/>
          <a:p>
            <a:pPr algn="ctr"/>
            <a:r>
              <a:rPr lang="zh-CN" altLang="en-US" sz="800">
                <a:solidFill>
                  <a:srgbClr val="254B8B"/>
                </a:solidFill>
                <a:latin typeface="微软雅黑" panose="020B0503020204020204" charset="-122"/>
                <a:ea typeface="微软雅黑" panose="020B0503020204020204" charset="-122"/>
                <a:sym typeface="+mn-ea"/>
              </a:rPr>
              <a:t>入园任务</a:t>
            </a:r>
          </a:p>
        </p:txBody>
      </p:sp>
      <p:sp>
        <p:nvSpPr>
          <p:cNvPr id="63" name="文本框 62"/>
          <p:cNvSpPr txBox="1"/>
          <p:nvPr/>
        </p:nvSpPr>
        <p:spPr>
          <a:xfrm>
            <a:off x="1835785" y="1308100"/>
            <a:ext cx="878205" cy="213995"/>
          </a:xfrm>
          <a:prstGeom prst="rect">
            <a:avLst/>
          </a:prstGeom>
          <a:noFill/>
        </p:spPr>
        <p:txBody>
          <a:bodyPr wrap="square" rtlCol="0">
            <a:spAutoFit/>
          </a:bodyPr>
          <a:lstStyle/>
          <a:p>
            <a:pPr algn="ctr"/>
            <a:r>
              <a:rPr lang="zh-CN" altLang="en-US" sz="800">
                <a:solidFill>
                  <a:srgbClr val="254B8B"/>
                </a:solidFill>
                <a:latin typeface="微软雅黑" panose="020B0503020204020204" charset="-122"/>
                <a:ea typeface="微软雅黑" panose="020B0503020204020204" charset="-122"/>
                <a:sym typeface="+mn-ea"/>
              </a:rPr>
              <a:t>微信推送</a:t>
            </a:r>
          </a:p>
        </p:txBody>
      </p:sp>
      <p:cxnSp>
        <p:nvCxnSpPr>
          <p:cNvPr id="68" name="直接箭头连接符 67"/>
          <p:cNvCxnSpPr/>
          <p:nvPr/>
        </p:nvCxnSpPr>
        <p:spPr>
          <a:xfrm flipH="1">
            <a:off x="5585143" y="3798570"/>
            <a:ext cx="4445" cy="237490"/>
          </a:xfrm>
          <a:prstGeom prst="straightConnector1">
            <a:avLst/>
          </a:prstGeom>
          <a:ln w="9525">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69" name="直接连接符 68"/>
          <p:cNvCxnSpPr/>
          <p:nvPr/>
        </p:nvCxnSpPr>
        <p:spPr>
          <a:xfrm>
            <a:off x="5594985" y="3798570"/>
            <a:ext cx="23247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flipH="1">
            <a:off x="7906703" y="3798570"/>
            <a:ext cx="4445" cy="237490"/>
          </a:xfrm>
          <a:prstGeom prst="straightConnector1">
            <a:avLst/>
          </a:prstGeom>
          <a:ln w="9525">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74" name="直接箭头连接符 73"/>
          <p:cNvCxnSpPr/>
          <p:nvPr/>
        </p:nvCxnSpPr>
        <p:spPr>
          <a:xfrm flipH="1">
            <a:off x="6732270" y="3077845"/>
            <a:ext cx="4445" cy="237490"/>
          </a:xfrm>
          <a:prstGeom prst="straightConnector1">
            <a:avLst/>
          </a:prstGeom>
          <a:ln w="9525">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75" name="直接箭头连接符 74"/>
          <p:cNvCxnSpPr/>
          <p:nvPr/>
        </p:nvCxnSpPr>
        <p:spPr>
          <a:xfrm>
            <a:off x="7884795" y="2861945"/>
            <a:ext cx="8255" cy="426720"/>
          </a:xfrm>
          <a:prstGeom prst="straightConnector1">
            <a:avLst/>
          </a:prstGeom>
          <a:ln w="9525">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79" name="直接箭头连接符 78"/>
          <p:cNvCxnSpPr/>
          <p:nvPr/>
        </p:nvCxnSpPr>
        <p:spPr>
          <a:xfrm flipH="1">
            <a:off x="5345430" y="1960880"/>
            <a:ext cx="1416685" cy="0"/>
          </a:xfrm>
          <a:prstGeom prst="straightConnector1">
            <a:avLst/>
          </a:prstGeom>
          <a:ln w="9525">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95" name="直接连接符 94"/>
          <p:cNvCxnSpPr/>
          <p:nvPr/>
        </p:nvCxnSpPr>
        <p:spPr>
          <a:xfrm flipV="1">
            <a:off x="4227195" y="1955800"/>
            <a:ext cx="0" cy="431165"/>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a:off x="4219575" y="2386965"/>
            <a:ext cx="200660" cy="0"/>
          </a:xfrm>
          <a:prstGeom prst="straightConnector1">
            <a:avLst/>
          </a:prstGeom>
          <a:ln w="9525">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98" name="直接连接符 97"/>
          <p:cNvCxnSpPr/>
          <p:nvPr/>
        </p:nvCxnSpPr>
        <p:spPr>
          <a:xfrm flipV="1">
            <a:off x="3996055" y="1565910"/>
            <a:ext cx="0" cy="1646555"/>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V="1">
            <a:off x="3996055" y="3434080"/>
            <a:ext cx="0" cy="928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3011170" y="4362450"/>
            <a:ext cx="988060" cy="0"/>
          </a:xfrm>
          <a:prstGeom prst="line">
            <a:avLst/>
          </a:prstGeom>
        </p:spPr>
        <p:style>
          <a:lnRef idx="1">
            <a:schemeClr val="accent1"/>
          </a:lnRef>
          <a:fillRef idx="0">
            <a:schemeClr val="accent1"/>
          </a:fillRef>
          <a:effectRef idx="0">
            <a:schemeClr val="accent1"/>
          </a:effectRef>
          <a:fontRef idx="minor">
            <a:schemeClr val="tx1"/>
          </a:fontRef>
        </p:style>
      </p:cxnSp>
      <p:pic>
        <p:nvPicPr>
          <p:cNvPr id="107" name="图片 106" descr="卡车"/>
          <p:cNvPicPr>
            <a:picLocks noChangeAspect="1"/>
          </p:cNvPicPr>
          <p:nvPr/>
        </p:nvPicPr>
        <p:blipFill>
          <a:blip r:embed="rId4" cstate="print"/>
          <a:stretch>
            <a:fillRect/>
          </a:stretch>
        </p:blipFill>
        <p:spPr>
          <a:xfrm>
            <a:off x="1188085" y="701675"/>
            <a:ext cx="681990" cy="297815"/>
          </a:xfrm>
          <a:prstGeom prst="rect">
            <a:avLst/>
          </a:prstGeom>
        </p:spPr>
      </p:pic>
      <p:pic>
        <p:nvPicPr>
          <p:cNvPr id="108" name="图片 107" descr="微信"/>
          <p:cNvPicPr>
            <a:picLocks noChangeAspect="1"/>
          </p:cNvPicPr>
          <p:nvPr/>
        </p:nvPicPr>
        <p:blipFill>
          <a:blip r:embed="rId5" cstate="print"/>
          <a:stretch>
            <a:fillRect/>
          </a:stretch>
        </p:blipFill>
        <p:spPr>
          <a:xfrm>
            <a:off x="1859280" y="2089150"/>
            <a:ext cx="410845" cy="410845"/>
          </a:xfrm>
          <a:prstGeom prst="rect">
            <a:avLst/>
          </a:prstGeom>
        </p:spPr>
      </p:pic>
      <p:pic>
        <p:nvPicPr>
          <p:cNvPr id="109" name="图片 108" descr="呼叫中心管理器图标等距的电话中心经理矢量图标在白色背景上孤立的网络设计呼叫中心管理器图标，等距样式"/>
          <p:cNvPicPr>
            <a:picLocks noChangeAspect="1"/>
          </p:cNvPicPr>
          <p:nvPr/>
        </p:nvPicPr>
        <p:blipFill>
          <a:blip r:embed="rId6" cstate="print"/>
          <a:stretch>
            <a:fillRect/>
          </a:stretch>
        </p:blipFill>
        <p:spPr>
          <a:xfrm>
            <a:off x="3275965" y="485775"/>
            <a:ext cx="575310" cy="737870"/>
          </a:xfrm>
          <a:prstGeom prst="rect">
            <a:avLst/>
          </a:prstGeom>
        </p:spPr>
      </p:pic>
      <p:pic>
        <p:nvPicPr>
          <p:cNvPr id="111" name="图片 110" descr="仓库 (1)"/>
          <p:cNvPicPr>
            <a:picLocks noChangeAspect="1"/>
          </p:cNvPicPr>
          <p:nvPr/>
        </p:nvPicPr>
        <p:blipFill>
          <a:blip r:embed="rId7" cstate="print"/>
          <a:stretch>
            <a:fillRect/>
          </a:stretch>
        </p:blipFill>
        <p:spPr>
          <a:xfrm>
            <a:off x="5761990" y="3248660"/>
            <a:ext cx="514350" cy="336550"/>
          </a:xfrm>
          <a:prstGeom prst="rect">
            <a:avLst/>
          </a:prstGeom>
        </p:spPr>
      </p:pic>
      <p:pic>
        <p:nvPicPr>
          <p:cNvPr id="112" name="图片 111"/>
          <p:cNvPicPr>
            <a:picLocks noChangeAspect="1"/>
          </p:cNvPicPr>
          <p:nvPr/>
        </p:nvPicPr>
        <p:blipFill>
          <a:blip r:embed="rId8" cstate="print">
            <a:clrChange>
              <a:clrFrom>
                <a:srgbClr val="FFFFFF">
                  <a:alpha val="100000"/>
                </a:srgbClr>
              </a:clrFrom>
              <a:clrTo>
                <a:srgbClr val="FFFFFF">
                  <a:alpha val="100000"/>
                  <a:alpha val="0"/>
                </a:srgbClr>
              </a:clrTo>
            </a:clrChange>
          </a:blip>
          <a:srcRect l="24264" t="21232" r="65602" b="68979"/>
          <a:stretch>
            <a:fillRect/>
          </a:stretch>
        </p:blipFill>
        <p:spPr>
          <a:xfrm>
            <a:off x="7078980" y="2376170"/>
            <a:ext cx="360680" cy="431800"/>
          </a:xfrm>
          <a:prstGeom prst="rect">
            <a:avLst/>
          </a:prstGeom>
          <a:noFill/>
          <a:ln>
            <a:noFill/>
          </a:ln>
        </p:spPr>
      </p:pic>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9"/>
          <p:cNvSpPr txBox="1"/>
          <p:nvPr/>
        </p:nvSpPr>
        <p:spPr>
          <a:xfrm>
            <a:off x="631190" y="154940"/>
            <a:ext cx="1477645" cy="258445"/>
          </a:xfrm>
          <a:prstGeom prst="rect">
            <a:avLst/>
          </a:prstGeom>
          <a:noFill/>
        </p:spPr>
        <p:txBody>
          <a:bodyPr wrap="square" lIns="51418" tIns="25709" rIns="51418" bIns="25709" rtlCol="0">
            <a:spAutoFit/>
          </a:bodyPr>
          <a:lstStyle/>
          <a:p>
            <a:pPr marL="0" lvl="1"/>
            <a:r>
              <a:rPr lang="zh-CN" altLang="en-US" b="1" dirty="0">
                <a:solidFill>
                  <a:schemeClr val="bg1">
                    <a:lumMod val="50000"/>
                  </a:schemeClr>
                </a:solidFill>
                <a:latin typeface="微软雅黑" panose="020B0503020204020204" charset="-122"/>
                <a:ea typeface="微软雅黑" panose="020B0503020204020204" charset="-122"/>
              </a:rPr>
              <a:t>入园规划</a:t>
            </a:r>
          </a:p>
        </p:txBody>
      </p:sp>
      <p:sp>
        <p:nvSpPr>
          <p:cNvPr id="180" name="矩形 179"/>
          <p:cNvSpPr/>
          <p:nvPr/>
        </p:nvSpPr>
        <p:spPr>
          <a:xfrm>
            <a:off x="451" y="3053"/>
            <a:ext cx="738534" cy="437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latin typeface="微软雅黑" panose="020B0503020204020204" charset="-122"/>
              <a:ea typeface="微软雅黑" panose="020B0503020204020204" charset="-122"/>
            </a:endParaRPr>
          </a:p>
        </p:txBody>
      </p:sp>
      <p:grpSp>
        <p:nvGrpSpPr>
          <p:cNvPr id="181" name="组合 180"/>
          <p:cNvGrpSpPr/>
          <p:nvPr/>
        </p:nvGrpSpPr>
        <p:grpSpPr>
          <a:xfrm>
            <a:off x="145104" y="3053"/>
            <a:ext cx="431914" cy="627339"/>
            <a:chOff x="841003" y="360040"/>
            <a:chExt cx="504056" cy="836712"/>
          </a:xfrm>
          <a:solidFill>
            <a:srgbClr val="2F5EB0"/>
          </a:solidFill>
        </p:grpSpPr>
        <p:sp>
          <p:nvSpPr>
            <p:cNvPr id="182" name="矩形 181"/>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latin typeface="微软雅黑" panose="020B0503020204020204" charset="-122"/>
                <a:ea typeface="微软雅黑" panose="020B0503020204020204" charset="-122"/>
              </a:endParaRPr>
            </a:p>
          </p:txBody>
        </p:sp>
        <p:sp>
          <p:nvSpPr>
            <p:cNvPr id="183" name="等腰三角形 182"/>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latin typeface="微软雅黑" panose="020B0503020204020204" charset="-122"/>
                <a:ea typeface="微软雅黑" panose="020B0503020204020204" charset="-122"/>
              </a:endParaRPr>
            </a:p>
          </p:txBody>
        </p:sp>
      </p:grpSp>
      <p:pic>
        <p:nvPicPr>
          <p:cNvPr id="2" name="图片 1" descr="园区 (2)"/>
          <p:cNvPicPr>
            <a:picLocks noChangeAspect="1"/>
          </p:cNvPicPr>
          <p:nvPr/>
        </p:nvPicPr>
        <p:blipFill>
          <a:blip r:embed="rId3" cstate="print"/>
          <a:stretch>
            <a:fillRect/>
          </a:stretch>
        </p:blipFill>
        <p:spPr>
          <a:xfrm>
            <a:off x="205105" y="74930"/>
            <a:ext cx="312420" cy="312420"/>
          </a:xfrm>
          <a:prstGeom prst="rect">
            <a:avLst/>
          </a:prstGeom>
        </p:spPr>
      </p:pic>
      <p:pic>
        <p:nvPicPr>
          <p:cNvPr id="79" name="Picture 2"/>
          <p:cNvPicPr>
            <a:picLocks noChangeAspect="1" noChangeArrowheads="1"/>
          </p:cNvPicPr>
          <p:nvPr/>
        </p:nvPicPr>
        <p:blipFill>
          <a:blip r:embed="rId4" cstate="print">
            <a:clrChange>
              <a:clrFrom>
                <a:srgbClr val="FFFFFF">
                  <a:alpha val="100000"/>
                </a:srgbClr>
              </a:clrFrom>
              <a:clrTo>
                <a:srgbClr val="FFFFFF">
                  <a:alpha val="100000"/>
                  <a:alpha val="0"/>
                </a:srgbClr>
              </a:clrTo>
            </a:clrChange>
            <a:extLst>
              <a:ext uri="{28A0092B-C50C-407E-A947-70E740481C1C}">
                <a14:useLocalDpi xmlns:a14="http://schemas.microsoft.com/office/drawing/2010/main" xmlns="" val="0"/>
              </a:ext>
            </a:extLst>
          </a:blip>
          <a:srcRect/>
          <a:stretch>
            <a:fillRect/>
          </a:stretch>
        </p:blipFill>
        <p:spPr bwMode="auto">
          <a:xfrm rot="5400000">
            <a:off x="2844165" y="-1624330"/>
            <a:ext cx="3293745" cy="7947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4" name="左箭头 43"/>
          <p:cNvSpPr/>
          <p:nvPr/>
        </p:nvSpPr>
        <p:spPr>
          <a:xfrm>
            <a:off x="8385175" y="3648710"/>
            <a:ext cx="490855" cy="214630"/>
          </a:xfrm>
          <a:prstGeom prst="leftArrow">
            <a:avLst/>
          </a:prstGeom>
          <a:solidFill>
            <a:srgbClr val="254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标注 45"/>
          <p:cNvSpPr/>
          <p:nvPr/>
        </p:nvSpPr>
        <p:spPr>
          <a:xfrm>
            <a:off x="7476490" y="4118610"/>
            <a:ext cx="1409700" cy="902970"/>
          </a:xfrm>
          <a:prstGeom prst="wedgeRectCallout">
            <a:avLst>
              <a:gd name="adj1" fmla="val -36341"/>
              <a:gd name="adj2" fmla="val -96666"/>
            </a:avLst>
          </a:prstGeom>
          <a:solidFill>
            <a:srgbClr val="254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7" name="图片 46"/>
          <p:cNvPicPr>
            <a:picLocks noChangeAspect="1"/>
          </p:cNvPicPr>
          <p:nvPr/>
        </p:nvPicPr>
        <p:blipFill>
          <a:blip r:embed="rId5" cstate="print"/>
          <a:srcRect t="8624" b="7568"/>
          <a:stretch>
            <a:fillRect/>
          </a:stretch>
        </p:blipFill>
        <p:spPr>
          <a:xfrm>
            <a:off x="7515860" y="4153535"/>
            <a:ext cx="1321435" cy="821055"/>
          </a:xfrm>
          <a:prstGeom prst="rect">
            <a:avLst/>
          </a:prstGeom>
        </p:spPr>
      </p:pic>
      <p:sp>
        <p:nvSpPr>
          <p:cNvPr id="49" name="矩形标注 48"/>
          <p:cNvSpPr/>
          <p:nvPr/>
        </p:nvSpPr>
        <p:spPr>
          <a:xfrm>
            <a:off x="5292090" y="4118610"/>
            <a:ext cx="2047875" cy="902970"/>
          </a:xfrm>
          <a:prstGeom prst="wedgeRectCallout">
            <a:avLst>
              <a:gd name="adj1" fmla="val 57317"/>
              <a:gd name="adj2" fmla="val -91068"/>
            </a:avLst>
          </a:prstGeom>
          <a:solidFill>
            <a:srgbClr val="254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 name="图片 49"/>
          <p:cNvPicPr>
            <a:picLocks noChangeAspect="1"/>
          </p:cNvPicPr>
          <p:nvPr/>
        </p:nvPicPr>
        <p:blipFill>
          <a:blip r:embed="rId6" cstate="print"/>
          <a:stretch>
            <a:fillRect/>
          </a:stretch>
        </p:blipFill>
        <p:spPr>
          <a:xfrm>
            <a:off x="5327650" y="4146550"/>
            <a:ext cx="1978660" cy="840740"/>
          </a:xfrm>
          <a:prstGeom prst="rect">
            <a:avLst/>
          </a:prstGeom>
          <a:ln>
            <a:noFill/>
          </a:ln>
        </p:spPr>
      </p:pic>
      <p:sp>
        <p:nvSpPr>
          <p:cNvPr id="4" name="矩形标注 3"/>
          <p:cNvSpPr/>
          <p:nvPr/>
        </p:nvSpPr>
        <p:spPr>
          <a:xfrm>
            <a:off x="5478780" y="161925"/>
            <a:ext cx="2303780" cy="1203325"/>
          </a:xfrm>
          <a:prstGeom prst="wedgeRectCallout">
            <a:avLst>
              <a:gd name="adj1" fmla="val 19211"/>
              <a:gd name="adj2" fmla="val 85840"/>
            </a:avLst>
          </a:prstGeom>
          <a:solidFill>
            <a:srgbClr val="254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1"/>
          <p:cNvPicPr>
            <a:picLocks noChangeAspect="1"/>
          </p:cNvPicPr>
          <p:nvPr/>
        </p:nvPicPr>
        <p:blipFill>
          <a:blip r:embed="rId7" cstate="print"/>
          <a:stretch>
            <a:fillRect/>
          </a:stretch>
        </p:blipFill>
        <p:spPr>
          <a:xfrm>
            <a:off x="5514975" y="212090"/>
            <a:ext cx="2231390" cy="1109345"/>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ldLvl="0" animBg="1"/>
      <p:bldP spid="44"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9"/>
          <p:cNvSpPr txBox="1"/>
          <p:nvPr/>
        </p:nvSpPr>
        <p:spPr>
          <a:xfrm>
            <a:off x="631190" y="154940"/>
            <a:ext cx="1477645" cy="258445"/>
          </a:xfrm>
          <a:prstGeom prst="rect">
            <a:avLst/>
          </a:prstGeom>
          <a:noFill/>
        </p:spPr>
        <p:txBody>
          <a:bodyPr wrap="square" lIns="51418" tIns="25709" rIns="51418" bIns="25709" rtlCol="0">
            <a:spAutoFit/>
          </a:bodyPr>
          <a:lstStyle/>
          <a:p>
            <a:pPr marL="0" lvl="1"/>
            <a:r>
              <a:rPr lang="zh-CN" altLang="en-US" b="1" dirty="0">
                <a:solidFill>
                  <a:schemeClr val="bg1">
                    <a:lumMod val="50000"/>
                  </a:schemeClr>
                </a:solidFill>
                <a:latin typeface="微软雅黑" panose="020B0503020204020204" charset="-122"/>
                <a:ea typeface="微软雅黑" panose="020B0503020204020204" charset="-122"/>
              </a:rPr>
              <a:t>调度中心</a:t>
            </a:r>
          </a:p>
        </p:txBody>
      </p:sp>
      <p:sp>
        <p:nvSpPr>
          <p:cNvPr id="180" name="矩形 179"/>
          <p:cNvSpPr/>
          <p:nvPr/>
        </p:nvSpPr>
        <p:spPr>
          <a:xfrm>
            <a:off x="451" y="3053"/>
            <a:ext cx="738534" cy="437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latin typeface="微软雅黑" panose="020B0503020204020204" charset="-122"/>
              <a:ea typeface="微软雅黑" panose="020B0503020204020204" charset="-122"/>
            </a:endParaRPr>
          </a:p>
        </p:txBody>
      </p:sp>
      <p:grpSp>
        <p:nvGrpSpPr>
          <p:cNvPr id="181" name="组合 180"/>
          <p:cNvGrpSpPr/>
          <p:nvPr/>
        </p:nvGrpSpPr>
        <p:grpSpPr>
          <a:xfrm>
            <a:off x="145104" y="3053"/>
            <a:ext cx="431914" cy="627339"/>
            <a:chOff x="841003" y="360040"/>
            <a:chExt cx="504056" cy="836712"/>
          </a:xfrm>
          <a:solidFill>
            <a:srgbClr val="2F5EB0"/>
          </a:solidFill>
        </p:grpSpPr>
        <p:sp>
          <p:nvSpPr>
            <p:cNvPr id="182" name="矩形 181"/>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latin typeface="微软雅黑" panose="020B0503020204020204" charset="-122"/>
                <a:ea typeface="微软雅黑" panose="020B0503020204020204" charset="-122"/>
              </a:endParaRPr>
            </a:p>
          </p:txBody>
        </p:sp>
        <p:sp>
          <p:nvSpPr>
            <p:cNvPr id="183" name="等腰三角形 182"/>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latin typeface="微软雅黑" panose="020B0503020204020204" charset="-122"/>
                <a:ea typeface="微软雅黑" panose="020B0503020204020204" charset="-122"/>
              </a:endParaRPr>
            </a:p>
          </p:txBody>
        </p:sp>
      </p:grpSp>
      <p:pic>
        <p:nvPicPr>
          <p:cNvPr id="2" name="图片 1" descr="园区 (2)"/>
          <p:cNvPicPr>
            <a:picLocks noChangeAspect="1"/>
          </p:cNvPicPr>
          <p:nvPr/>
        </p:nvPicPr>
        <p:blipFill>
          <a:blip r:embed="rId3" cstate="print"/>
          <a:stretch>
            <a:fillRect/>
          </a:stretch>
        </p:blipFill>
        <p:spPr>
          <a:xfrm>
            <a:off x="205105" y="74930"/>
            <a:ext cx="312420" cy="312420"/>
          </a:xfrm>
          <a:prstGeom prst="rect">
            <a:avLst/>
          </a:prstGeom>
        </p:spPr>
      </p:pic>
      <p:sp>
        <p:nvSpPr>
          <p:cNvPr id="67" name="矩形 66"/>
          <p:cNvSpPr/>
          <p:nvPr/>
        </p:nvSpPr>
        <p:spPr>
          <a:xfrm>
            <a:off x="1403350" y="757238"/>
            <a:ext cx="1698625" cy="542290"/>
          </a:xfrm>
          <a:prstGeom prst="rect">
            <a:avLst/>
          </a:prstGeom>
          <a:noFill/>
          <a:ln w="9525">
            <a:prstDash val="dash"/>
          </a:ln>
          <a:extLst>
            <a:ext uri="{909E8E84-426E-40DD-AFC4-6F175D3DCCD1}">
              <a14:hiddenFill xmlns:a14="http://schemas.microsoft.com/office/drawing/2010/main" xmlns="">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88"/>
          <p:cNvSpPr/>
          <p:nvPr/>
        </p:nvSpPr>
        <p:spPr>
          <a:xfrm>
            <a:off x="683260" y="648970"/>
            <a:ext cx="721995" cy="758825"/>
          </a:xfrm>
          <a:prstGeom prst="roundRect">
            <a:avLst/>
          </a:prstGeom>
          <a:solidFill>
            <a:srgbClr val="254B8B"/>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zh-CN" sz="800" dirty="0">
              <a:solidFill>
                <a:schemeClr val="tx1"/>
              </a:solidFill>
              <a:latin typeface="微软雅黑" panose="020B0503020204020204" charset="-122"/>
              <a:ea typeface="微软雅黑" panose="020B0503020204020204" charset="-122"/>
              <a:cs typeface="Times New Roman" panose="02020603050405020304" pitchFamily="18" charset="0"/>
            </a:endParaRPr>
          </a:p>
        </p:txBody>
      </p:sp>
      <p:sp>
        <p:nvSpPr>
          <p:cNvPr id="10" name="文本框 9"/>
          <p:cNvSpPr txBox="1"/>
          <p:nvPr/>
        </p:nvSpPr>
        <p:spPr>
          <a:xfrm>
            <a:off x="707390" y="655320"/>
            <a:ext cx="649605" cy="883920"/>
          </a:xfrm>
          <a:prstGeom prst="rect">
            <a:avLst/>
          </a:prstGeom>
          <a:noFill/>
        </p:spPr>
        <p:txBody>
          <a:bodyPr wrap="square" rtlCol="0">
            <a:spAutoFit/>
          </a:bodyPr>
          <a:lstStyle/>
          <a:p>
            <a:pPr algn="ctr">
              <a:lnSpc>
                <a:spcPct val="110000"/>
              </a:lnSpc>
            </a:pP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视频</a:t>
            </a:r>
          </a:p>
          <a:p>
            <a:pPr algn="ctr">
              <a:lnSpc>
                <a:spcPct val="110000"/>
              </a:lnSpc>
            </a:pP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监控</a:t>
            </a:r>
          </a:p>
          <a:p>
            <a:pPr algn="ctr">
              <a:lnSpc>
                <a:spcPct val="110000"/>
              </a:lnSpc>
            </a:pP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中心</a:t>
            </a:r>
          </a:p>
          <a:p>
            <a:pPr algn="ctr"/>
            <a:endPar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14" name="文本框 13"/>
          <p:cNvSpPr txBox="1"/>
          <p:nvPr/>
        </p:nvSpPr>
        <p:spPr>
          <a:xfrm>
            <a:off x="1533525" y="767398"/>
            <a:ext cx="1873885" cy="521970"/>
          </a:xfrm>
          <a:prstGeom prst="rect">
            <a:avLst/>
          </a:prstGeom>
          <a:noFill/>
        </p:spPr>
        <p:txBody>
          <a:bodyPr wrap="square" rtlCol="0">
            <a:spAutoFit/>
          </a:bodyPr>
          <a:lstStyle/>
          <a:p>
            <a:pPr>
              <a:lnSpc>
                <a:spcPct val="140000"/>
              </a:lnSpc>
            </a:pPr>
            <a:r>
              <a:rPr lang="zh-CN" altLang="en-US" sz="1000">
                <a:solidFill>
                  <a:schemeClr val="tx1">
                    <a:lumMod val="75000"/>
                    <a:lumOff val="25000"/>
                  </a:schemeClr>
                </a:solidFill>
                <a:latin typeface="微软雅黑" panose="020B0503020204020204" charset="-122"/>
                <a:ea typeface="微软雅黑" panose="020B0503020204020204" charset="-122"/>
              </a:rPr>
              <a:t>●</a:t>
            </a:r>
            <a:r>
              <a:rPr lang="en-US" altLang="zh-CN" sz="1000">
                <a:solidFill>
                  <a:schemeClr val="tx1">
                    <a:lumMod val="75000"/>
                    <a:lumOff val="25000"/>
                  </a:schemeClr>
                </a:solidFill>
                <a:latin typeface="微软雅黑" panose="020B0503020204020204" charset="-122"/>
                <a:ea typeface="微软雅黑" panose="020B0503020204020204" charset="-122"/>
              </a:rPr>
              <a:t> </a:t>
            </a:r>
            <a:r>
              <a:rPr lang="zh-CN" altLang="en-US" sz="1000">
                <a:solidFill>
                  <a:schemeClr val="tx1">
                    <a:lumMod val="75000"/>
                    <a:lumOff val="25000"/>
                  </a:schemeClr>
                </a:solidFill>
                <a:latin typeface="微软雅黑" panose="020B0503020204020204" charset="-122"/>
                <a:ea typeface="微软雅黑" panose="020B0503020204020204" charset="-122"/>
              </a:rPr>
              <a:t>安防摄像头监控</a:t>
            </a:r>
          </a:p>
          <a:p>
            <a:pPr>
              <a:lnSpc>
                <a:spcPct val="140000"/>
              </a:lnSpc>
            </a:pPr>
            <a:r>
              <a:rPr lang="zh-CN" altLang="en-US" sz="1000">
                <a:solidFill>
                  <a:schemeClr val="tx1">
                    <a:lumMod val="75000"/>
                    <a:lumOff val="25000"/>
                  </a:schemeClr>
                </a:solidFill>
                <a:latin typeface="微软雅黑" panose="020B0503020204020204" charset="-122"/>
                <a:ea typeface="微软雅黑" panose="020B0503020204020204" charset="-122"/>
                <a:sym typeface="+mn-ea"/>
              </a:rPr>
              <a:t>●</a:t>
            </a:r>
            <a:r>
              <a:rPr lang="zh-CN" altLang="en-US" sz="1000">
                <a:solidFill>
                  <a:schemeClr val="tx1">
                    <a:lumMod val="75000"/>
                    <a:lumOff val="25000"/>
                  </a:schemeClr>
                </a:solidFill>
                <a:latin typeface="微软雅黑" panose="020B0503020204020204" charset="-122"/>
                <a:ea typeface="微软雅黑" panose="020B0503020204020204" charset="-122"/>
              </a:rPr>
              <a:t>产线摄像头监控</a:t>
            </a:r>
          </a:p>
        </p:txBody>
      </p:sp>
      <p:pic>
        <p:nvPicPr>
          <p:cNvPr id="42" name="内容占位符 41" descr="5a865b9f4c03b82c56887c7a7bf9a06"/>
          <p:cNvPicPr>
            <a:picLocks noGrp="1" noChangeAspect="1"/>
          </p:cNvPicPr>
          <p:nvPr/>
        </p:nvPicPr>
        <p:blipFill>
          <a:blip r:embed="rId4" cstate="print"/>
          <a:srcRect l="4332" t="22737" b="3798"/>
          <a:stretch>
            <a:fillRect/>
          </a:stretch>
        </p:blipFill>
        <p:spPr>
          <a:xfrm>
            <a:off x="4803140" y="527685"/>
            <a:ext cx="3081020" cy="1910080"/>
          </a:xfrm>
          <a:prstGeom prst="rect">
            <a:avLst/>
          </a:prstGeom>
        </p:spPr>
      </p:pic>
      <p:sp>
        <p:nvSpPr>
          <p:cNvPr id="4" name="矩形 3"/>
          <p:cNvSpPr/>
          <p:nvPr/>
        </p:nvSpPr>
        <p:spPr>
          <a:xfrm>
            <a:off x="1403350" y="1539558"/>
            <a:ext cx="1698625" cy="542290"/>
          </a:xfrm>
          <a:prstGeom prst="rect">
            <a:avLst/>
          </a:prstGeom>
          <a:noFill/>
          <a:ln w="9525">
            <a:prstDash val="dash"/>
          </a:ln>
          <a:extLst>
            <a:ext uri="{909E8E84-426E-40DD-AFC4-6F175D3DCCD1}">
              <a14:hiddenFill xmlns:a14="http://schemas.microsoft.com/office/drawing/2010/main" xmlns="">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88"/>
          <p:cNvSpPr/>
          <p:nvPr/>
        </p:nvSpPr>
        <p:spPr>
          <a:xfrm>
            <a:off x="683260" y="1431290"/>
            <a:ext cx="721995" cy="758825"/>
          </a:xfrm>
          <a:prstGeom prst="roundRect">
            <a:avLst/>
          </a:prstGeom>
          <a:solidFill>
            <a:srgbClr val="254B8B"/>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zh-CN" sz="800" dirty="0">
              <a:solidFill>
                <a:schemeClr val="tx1"/>
              </a:solidFill>
              <a:latin typeface="微软雅黑" panose="020B0503020204020204" charset="-122"/>
              <a:ea typeface="微软雅黑" panose="020B0503020204020204" charset="-122"/>
              <a:cs typeface="Times New Roman" panose="02020603050405020304" pitchFamily="18" charset="0"/>
            </a:endParaRPr>
          </a:p>
        </p:txBody>
      </p:sp>
      <p:sp>
        <p:nvSpPr>
          <p:cNvPr id="6" name="文本框 5"/>
          <p:cNvSpPr txBox="1"/>
          <p:nvPr/>
        </p:nvSpPr>
        <p:spPr>
          <a:xfrm>
            <a:off x="707390" y="1437640"/>
            <a:ext cx="649605" cy="699135"/>
          </a:xfrm>
          <a:prstGeom prst="rect">
            <a:avLst/>
          </a:prstGeom>
          <a:noFill/>
        </p:spPr>
        <p:txBody>
          <a:bodyPr wrap="square" rtlCol="0">
            <a:spAutoFit/>
          </a:bodyPr>
          <a:lstStyle/>
          <a:p>
            <a:pPr algn="ctr">
              <a:lnSpc>
                <a:spcPct val="110000"/>
              </a:lnSpc>
            </a:pP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信息</a:t>
            </a:r>
          </a:p>
          <a:p>
            <a:pPr algn="ctr">
              <a:lnSpc>
                <a:spcPct val="110000"/>
              </a:lnSpc>
            </a:pP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调度</a:t>
            </a:r>
          </a:p>
          <a:p>
            <a:pPr algn="ctr">
              <a:lnSpc>
                <a:spcPct val="110000"/>
              </a:lnSpc>
            </a:pP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中心</a:t>
            </a:r>
          </a:p>
        </p:txBody>
      </p:sp>
      <p:sp>
        <p:nvSpPr>
          <p:cNvPr id="7" name="文本框 6"/>
          <p:cNvSpPr txBox="1"/>
          <p:nvPr/>
        </p:nvSpPr>
        <p:spPr>
          <a:xfrm>
            <a:off x="1533525" y="1549718"/>
            <a:ext cx="1873885" cy="521970"/>
          </a:xfrm>
          <a:prstGeom prst="rect">
            <a:avLst/>
          </a:prstGeom>
          <a:noFill/>
        </p:spPr>
        <p:txBody>
          <a:bodyPr wrap="square" rtlCol="0">
            <a:spAutoFit/>
          </a:bodyPr>
          <a:lstStyle/>
          <a:p>
            <a:pPr>
              <a:lnSpc>
                <a:spcPct val="140000"/>
              </a:lnSpc>
            </a:pPr>
            <a:r>
              <a:rPr lang="zh-CN" altLang="en-US" sz="1000">
                <a:solidFill>
                  <a:schemeClr val="tx1">
                    <a:lumMod val="75000"/>
                    <a:lumOff val="25000"/>
                  </a:schemeClr>
                </a:solidFill>
                <a:latin typeface="微软雅黑" panose="020B0503020204020204" charset="-122"/>
                <a:ea typeface="微软雅黑" panose="020B0503020204020204" charset="-122"/>
              </a:rPr>
              <a:t>●</a:t>
            </a:r>
            <a:r>
              <a:rPr lang="en-US" altLang="zh-CN" sz="1000">
                <a:solidFill>
                  <a:schemeClr val="tx1">
                    <a:lumMod val="75000"/>
                    <a:lumOff val="25000"/>
                  </a:schemeClr>
                </a:solidFill>
                <a:latin typeface="微软雅黑" panose="020B0503020204020204" charset="-122"/>
                <a:ea typeface="微软雅黑" panose="020B0503020204020204" charset="-122"/>
              </a:rPr>
              <a:t> </a:t>
            </a:r>
            <a:r>
              <a:rPr lang="zh-CN" altLang="en-US" sz="1000">
                <a:solidFill>
                  <a:schemeClr val="tx1">
                    <a:lumMod val="75000"/>
                    <a:lumOff val="25000"/>
                  </a:schemeClr>
                </a:solidFill>
                <a:latin typeface="微软雅黑" panose="020B0503020204020204" charset="-122"/>
                <a:ea typeface="微软雅黑" panose="020B0503020204020204" charset="-122"/>
              </a:rPr>
              <a:t>车辆调度中心</a:t>
            </a:r>
          </a:p>
          <a:p>
            <a:pPr>
              <a:lnSpc>
                <a:spcPct val="140000"/>
              </a:lnSpc>
            </a:pPr>
            <a:r>
              <a:rPr lang="zh-CN" altLang="en-US" sz="1000">
                <a:solidFill>
                  <a:schemeClr val="tx1">
                    <a:lumMod val="75000"/>
                    <a:lumOff val="25000"/>
                  </a:schemeClr>
                </a:solidFill>
                <a:latin typeface="微软雅黑" panose="020B0503020204020204" charset="-122"/>
                <a:ea typeface="微软雅黑" panose="020B0503020204020204" charset="-122"/>
                <a:sym typeface="+mn-ea"/>
              </a:rPr>
              <a:t>●</a:t>
            </a:r>
            <a:r>
              <a:rPr lang="en-US" altLang="zh-CN" sz="1000">
                <a:solidFill>
                  <a:schemeClr val="tx1">
                    <a:lumMod val="75000"/>
                    <a:lumOff val="25000"/>
                  </a:schemeClr>
                </a:solidFill>
                <a:latin typeface="微软雅黑" panose="020B0503020204020204" charset="-122"/>
                <a:ea typeface="微软雅黑" panose="020B0503020204020204" charset="-122"/>
                <a:sym typeface="+mn-ea"/>
              </a:rPr>
              <a:t> </a:t>
            </a:r>
            <a:r>
              <a:rPr lang="zh-CN" altLang="en-US" sz="1000">
                <a:solidFill>
                  <a:schemeClr val="tx1">
                    <a:lumMod val="75000"/>
                    <a:lumOff val="25000"/>
                  </a:schemeClr>
                </a:solidFill>
                <a:latin typeface="微软雅黑" panose="020B0503020204020204" charset="-122"/>
                <a:ea typeface="微软雅黑" panose="020B0503020204020204" charset="-122"/>
              </a:rPr>
              <a:t>仓库调度中心</a:t>
            </a:r>
          </a:p>
        </p:txBody>
      </p:sp>
      <p:sp>
        <p:nvSpPr>
          <p:cNvPr id="8" name="矩形 7"/>
          <p:cNvSpPr/>
          <p:nvPr/>
        </p:nvSpPr>
        <p:spPr>
          <a:xfrm>
            <a:off x="1403350" y="2328545"/>
            <a:ext cx="1698625" cy="379095"/>
          </a:xfrm>
          <a:prstGeom prst="rect">
            <a:avLst/>
          </a:prstGeom>
          <a:noFill/>
          <a:ln w="9525">
            <a:prstDash val="dash"/>
          </a:ln>
          <a:extLst>
            <a:ext uri="{909E8E84-426E-40DD-AFC4-6F175D3DCCD1}">
              <a14:hiddenFill xmlns:a14="http://schemas.microsoft.com/office/drawing/2010/main" xmlns="">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88"/>
          <p:cNvSpPr/>
          <p:nvPr/>
        </p:nvSpPr>
        <p:spPr>
          <a:xfrm>
            <a:off x="683260" y="2219960"/>
            <a:ext cx="721995" cy="602615"/>
          </a:xfrm>
          <a:prstGeom prst="roundRect">
            <a:avLst/>
          </a:prstGeom>
          <a:solidFill>
            <a:srgbClr val="254B8B"/>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zh-CN" sz="800" dirty="0">
              <a:solidFill>
                <a:schemeClr val="tx1"/>
              </a:solidFill>
              <a:latin typeface="微软雅黑" panose="020B0503020204020204" charset="-122"/>
              <a:ea typeface="微软雅黑" panose="020B0503020204020204" charset="-122"/>
              <a:cs typeface="Times New Roman" panose="02020603050405020304" pitchFamily="18" charset="0"/>
            </a:endParaRPr>
          </a:p>
        </p:txBody>
      </p:sp>
      <p:sp>
        <p:nvSpPr>
          <p:cNvPr id="12" name="文本框 11"/>
          <p:cNvSpPr txBox="1"/>
          <p:nvPr/>
        </p:nvSpPr>
        <p:spPr>
          <a:xfrm>
            <a:off x="707390" y="2226310"/>
            <a:ext cx="649605" cy="496570"/>
          </a:xfrm>
          <a:prstGeom prst="rect">
            <a:avLst/>
          </a:prstGeom>
          <a:noFill/>
        </p:spPr>
        <p:txBody>
          <a:bodyPr wrap="square" rtlCol="0">
            <a:spAutoFit/>
          </a:bodyPr>
          <a:lstStyle/>
          <a:p>
            <a:pPr algn="ctr">
              <a:lnSpc>
                <a:spcPct val="110000"/>
              </a:lnSpc>
            </a:pP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展示</a:t>
            </a:r>
          </a:p>
          <a:p>
            <a:pPr algn="ctr">
              <a:lnSpc>
                <a:spcPct val="110000"/>
              </a:lnSpc>
            </a:pP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中心</a:t>
            </a:r>
          </a:p>
        </p:txBody>
      </p:sp>
      <p:sp>
        <p:nvSpPr>
          <p:cNvPr id="13" name="文本框 12"/>
          <p:cNvSpPr txBox="1"/>
          <p:nvPr/>
        </p:nvSpPr>
        <p:spPr>
          <a:xfrm>
            <a:off x="1533525" y="2338388"/>
            <a:ext cx="1873885" cy="306705"/>
          </a:xfrm>
          <a:prstGeom prst="rect">
            <a:avLst/>
          </a:prstGeom>
          <a:noFill/>
        </p:spPr>
        <p:txBody>
          <a:bodyPr wrap="square" rtlCol="0">
            <a:spAutoFit/>
          </a:bodyPr>
          <a:lstStyle/>
          <a:p>
            <a:pPr>
              <a:lnSpc>
                <a:spcPct val="140000"/>
              </a:lnSpc>
            </a:pPr>
            <a:r>
              <a:rPr lang="zh-CN" altLang="en-US" sz="1000">
                <a:solidFill>
                  <a:schemeClr val="tx1">
                    <a:lumMod val="75000"/>
                    <a:lumOff val="25000"/>
                  </a:schemeClr>
                </a:solidFill>
                <a:latin typeface="微软雅黑" panose="020B0503020204020204" charset="-122"/>
                <a:ea typeface="微软雅黑" panose="020B0503020204020204" charset="-122"/>
              </a:rPr>
              <a:t>●</a:t>
            </a:r>
            <a:r>
              <a:rPr lang="en-US" altLang="zh-CN" sz="1000">
                <a:solidFill>
                  <a:schemeClr val="tx1">
                    <a:lumMod val="75000"/>
                    <a:lumOff val="25000"/>
                  </a:schemeClr>
                </a:solidFill>
                <a:latin typeface="微软雅黑" panose="020B0503020204020204" charset="-122"/>
                <a:ea typeface="微软雅黑" panose="020B0503020204020204" charset="-122"/>
              </a:rPr>
              <a:t> </a:t>
            </a:r>
            <a:r>
              <a:rPr lang="zh-CN" altLang="en-US" sz="1000">
                <a:solidFill>
                  <a:schemeClr val="tx1">
                    <a:lumMod val="75000"/>
                    <a:lumOff val="25000"/>
                  </a:schemeClr>
                </a:solidFill>
                <a:latin typeface="微软雅黑" panose="020B0503020204020204" charset="-122"/>
                <a:ea typeface="微软雅黑" panose="020B0503020204020204" charset="-122"/>
              </a:rPr>
              <a:t>对外展示的作用</a:t>
            </a:r>
          </a:p>
        </p:txBody>
      </p:sp>
      <p:graphicFrame>
        <p:nvGraphicFramePr>
          <p:cNvPr id="15" name="图示 14"/>
          <p:cNvGraphicFramePr/>
          <p:nvPr/>
        </p:nvGraphicFramePr>
        <p:xfrm>
          <a:off x="4578350" y="2550160"/>
          <a:ext cx="2930525" cy="244665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6" name="图片 25" descr="微信图片_20191018084554"/>
          <p:cNvPicPr>
            <a:picLocks noChangeAspect="1"/>
          </p:cNvPicPr>
          <p:nvPr/>
        </p:nvPicPr>
        <p:blipFill>
          <a:blip r:embed="rId10" cstate="print"/>
          <a:srcRect t="11956" b="12607"/>
          <a:stretch>
            <a:fillRect/>
          </a:stretch>
        </p:blipFill>
        <p:spPr>
          <a:xfrm>
            <a:off x="707390" y="2934335"/>
            <a:ext cx="4691380" cy="1990725"/>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ox(in)">
                                      <p:cBhvr>
                                        <p:cTn id="7"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flipH="1">
            <a:off x="238" y="3393635"/>
            <a:ext cx="3023392" cy="1648339"/>
            <a:chOff x="5917425" y="3435846"/>
            <a:chExt cx="3226575" cy="1707654"/>
          </a:xfrm>
        </p:grpSpPr>
        <p:pic>
          <p:nvPicPr>
            <p:cNvPr id="43" name="Picture 2"/>
            <p:cNvPicPr>
              <a:picLocks noChangeAspect="1" noChangeArrowheads="1"/>
            </p:cNvPicPr>
            <p:nvPr/>
          </p:nvPicPr>
          <p:blipFill rotWithShape="1">
            <a:blip r:embed="rId4" cstate="print">
              <a:extLst>
                <a:ext uri="{BEBA8EAE-BF5A-486C-A8C5-ECC9F3942E4B}">
                  <a14:imgProps xmlns:a14="http://schemas.microsoft.com/office/drawing/2010/main" xmlns="">
                    <a14:imgLayer r:embed="rId5">
                      <a14:imgEffect>
                        <a14:brightnessContrast bright="-40000" contrast="-40000"/>
                      </a14:imgEffect>
                    </a14:imgLayer>
                  </a14:imgProps>
                </a:ext>
                <a:ext uri="{28A0092B-C50C-407E-A947-70E740481C1C}">
                  <a14:useLocalDpi xmlns:a14="http://schemas.microsoft.com/office/drawing/2010/main" xmlns=""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4" name="Picture 2"/>
            <p:cNvPicPr>
              <a:picLocks noChangeAspect="1" noChangeArrowheads="1"/>
            </p:cNvPicPr>
            <p:nvPr/>
          </p:nvPicPr>
          <p:blipFill rotWithShape="1">
            <a:blip r:embed="rId4" cstate="print">
              <a:extLst>
                <a:ext uri="{BEBA8EAE-BF5A-486C-A8C5-ECC9F3942E4B}">
                  <a14:imgProps xmlns:a14="http://schemas.microsoft.com/office/drawing/2010/main" xmlns="">
                    <a14:imgLayer r:embed="rId5">
                      <a14:imgEffect>
                        <a14:brightnessContrast bright="-40000" contrast="-40000"/>
                      </a14:imgEffect>
                    </a14:imgLayer>
                  </a14:imgProps>
                </a:ext>
                <a:ext uri="{28A0092B-C50C-407E-A947-70E740481C1C}">
                  <a14:useLocalDpi xmlns:a14="http://schemas.microsoft.com/office/drawing/2010/main" xmlns=""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grpSp>
        <p:nvGrpSpPr>
          <p:cNvPr id="45" name="组合 44"/>
          <p:cNvGrpSpPr/>
          <p:nvPr/>
        </p:nvGrpSpPr>
        <p:grpSpPr>
          <a:xfrm>
            <a:off x="5918860" y="3363899"/>
            <a:ext cx="3225072" cy="1706858"/>
            <a:chOff x="5917425" y="3435846"/>
            <a:chExt cx="3226575" cy="1707654"/>
          </a:xfrm>
        </p:grpSpPr>
        <p:pic>
          <p:nvPicPr>
            <p:cNvPr id="46" name="Picture 2"/>
            <p:cNvPicPr>
              <a:picLocks noChangeAspect="1" noChangeArrowheads="1"/>
            </p:cNvPicPr>
            <p:nvPr/>
          </p:nvPicPr>
          <p:blipFill rotWithShape="1">
            <a:blip r:embed="rId4" cstate="print">
              <a:extLst>
                <a:ext uri="{BEBA8EAE-BF5A-486C-A8C5-ECC9F3942E4B}">
                  <a14:imgProps xmlns:a14="http://schemas.microsoft.com/office/drawing/2010/main" xmlns="">
                    <a14:imgLayer r:embed="rId5">
                      <a14:imgEffect>
                        <a14:brightnessContrast bright="-40000" contrast="-40000"/>
                      </a14:imgEffect>
                    </a14:imgLayer>
                  </a14:imgProps>
                </a:ext>
                <a:ext uri="{28A0092B-C50C-407E-A947-70E740481C1C}">
                  <a14:useLocalDpi xmlns:a14="http://schemas.microsoft.com/office/drawing/2010/main" xmlns=""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 name="Picture 2"/>
            <p:cNvPicPr>
              <a:picLocks noChangeAspect="1" noChangeArrowheads="1"/>
            </p:cNvPicPr>
            <p:nvPr/>
          </p:nvPicPr>
          <p:blipFill rotWithShape="1">
            <a:blip r:embed="rId4" cstate="print">
              <a:extLst>
                <a:ext uri="{BEBA8EAE-BF5A-486C-A8C5-ECC9F3942E4B}">
                  <a14:imgProps xmlns:a14="http://schemas.microsoft.com/office/drawing/2010/main" xmlns="">
                    <a14:imgLayer r:embed="rId5">
                      <a14:imgEffect>
                        <a14:brightnessContrast bright="-40000" contrast="-40000"/>
                      </a14:imgEffect>
                    </a14:imgLayer>
                  </a14:imgProps>
                </a:ext>
                <a:ext uri="{28A0092B-C50C-407E-A947-70E740481C1C}">
                  <a14:useLocalDpi xmlns:a14="http://schemas.microsoft.com/office/drawing/2010/main" xmlns=""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grpSp>
        <p:nvGrpSpPr>
          <p:cNvPr id="3" name="组合 2"/>
          <p:cNvGrpSpPr/>
          <p:nvPr/>
        </p:nvGrpSpPr>
        <p:grpSpPr>
          <a:xfrm>
            <a:off x="3330243" y="-10474"/>
            <a:ext cx="2483514" cy="1479155"/>
            <a:chOff x="6993" y="-42"/>
            <a:chExt cx="5215" cy="3106"/>
          </a:xfrm>
        </p:grpSpPr>
        <p:sp>
          <p:nvSpPr>
            <p:cNvPr id="47" name="Freeform 5"/>
            <p:cNvSpPr/>
            <p:nvPr/>
          </p:nvSpPr>
          <p:spPr bwMode="auto">
            <a:xfrm>
              <a:off x="7106" y="-42"/>
              <a:ext cx="4987" cy="2111"/>
            </a:xfrm>
            <a:custGeom>
              <a:avLst/>
              <a:gdLst/>
              <a:ahLst/>
              <a:cxnLst/>
              <a:rect l="l" t="t" r="r" b="b"/>
              <a:pathLst>
                <a:path w="1212931" h="513429">
                  <a:moveTo>
                    <a:pt x="0" y="0"/>
                  </a:moveTo>
                  <a:lnTo>
                    <a:pt x="1212931" y="0"/>
                  </a:lnTo>
                  <a:cubicBezTo>
                    <a:pt x="1210875" y="8189"/>
                    <a:pt x="1207259" y="15721"/>
                    <a:pt x="1202896" y="22772"/>
                  </a:cubicBezTo>
                  <a:lnTo>
                    <a:pt x="956422" y="454561"/>
                  </a:lnTo>
                  <a:cubicBezTo>
                    <a:pt x="946115" y="471761"/>
                    <a:pt x="931774" y="486697"/>
                    <a:pt x="913401" y="497559"/>
                  </a:cubicBezTo>
                  <a:cubicBezTo>
                    <a:pt x="894131" y="508874"/>
                    <a:pt x="873069" y="513853"/>
                    <a:pt x="852006" y="513401"/>
                  </a:cubicBezTo>
                  <a:lnTo>
                    <a:pt x="358161" y="513401"/>
                  </a:lnTo>
                  <a:cubicBezTo>
                    <a:pt x="338443" y="513401"/>
                    <a:pt x="317829" y="508422"/>
                    <a:pt x="299456" y="497559"/>
                  </a:cubicBezTo>
                  <a:cubicBezTo>
                    <a:pt x="281082" y="486697"/>
                    <a:pt x="266294" y="471761"/>
                    <a:pt x="256435" y="454109"/>
                  </a:cubicBezTo>
                  <a:lnTo>
                    <a:pt x="8616" y="20509"/>
                  </a:lnTo>
                  <a:close/>
                </a:path>
              </a:pathLst>
            </a:custGeom>
            <a:solidFill>
              <a:srgbClr val="2F5EB0"/>
            </a:solidFill>
            <a:ln w="9525" cap="flat">
              <a:noFill/>
              <a:prstDash val="solid"/>
              <a:miter lim="800000"/>
            </a:ln>
            <a:effectLst/>
          </p:spPr>
          <p:txBody>
            <a:bodyPr vert="horz" wrap="square" lIns="68558" tIns="34279" rIns="68558" bIns="34279" numCol="1" anchor="t" anchorCtr="0" compatLnSpc="1"/>
            <a:lstStyle/>
            <a:p>
              <a:endParaRPr lang="zh-CN" altLang="en-US" sz="1010"/>
            </a:p>
          </p:txBody>
        </p:sp>
        <p:sp>
          <p:nvSpPr>
            <p:cNvPr id="67" name="TextBox 59"/>
            <p:cNvSpPr txBox="1">
              <a:spLocks noChangeArrowheads="1"/>
            </p:cNvSpPr>
            <p:nvPr/>
          </p:nvSpPr>
          <p:spPr bwMode="auto">
            <a:xfrm>
              <a:off x="6993" y="664"/>
              <a:ext cx="5215" cy="2400"/>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3765">
                <a:lnSpc>
                  <a:spcPct val="120000"/>
                </a:lnSpc>
                <a:defRPr/>
              </a:pPr>
              <a:r>
                <a:rPr lang="zh-CN" altLang="en-US" sz="3600" b="1" kern="0" dirty="0">
                  <a:solidFill>
                    <a:schemeClr val="bg1"/>
                  </a:solidFill>
                  <a:latin typeface="微软雅黑" panose="020B0503020204020204" charset="-122"/>
                  <a:ea typeface="微软雅黑" panose="020B0503020204020204" charset="-122"/>
                </a:rPr>
                <a:t>目录</a:t>
              </a:r>
              <a:r>
                <a:rPr lang="zh-CN" altLang="en-US" sz="3000" b="1" kern="0" dirty="0">
                  <a:solidFill>
                    <a:schemeClr val="bg1"/>
                  </a:solidFill>
                  <a:latin typeface="微软雅黑" panose="020B0503020204020204" charset="-122"/>
                  <a:ea typeface="微软雅黑" panose="020B0503020204020204" charset="-122"/>
                </a:rPr>
                <a:t> </a:t>
              </a:r>
              <a:endParaRPr lang="en-US" altLang="zh-CN" sz="3000" b="1" kern="0" dirty="0">
                <a:solidFill>
                  <a:schemeClr val="bg1"/>
                </a:solidFill>
                <a:latin typeface="微软雅黑" panose="020B0503020204020204" charset="-122"/>
                <a:ea typeface="微软雅黑" panose="020B0503020204020204" charset="-122"/>
              </a:endParaRPr>
            </a:p>
            <a:p>
              <a:pPr algn="ctr" defTabSz="913765">
                <a:lnSpc>
                  <a:spcPct val="120000"/>
                </a:lnSpc>
                <a:defRPr/>
              </a:pPr>
              <a:r>
                <a:rPr lang="en-US" altLang="zh-CN" sz="2100" kern="0" dirty="0">
                  <a:solidFill>
                    <a:srgbClr val="2F5EB0"/>
                  </a:solidFill>
                  <a:latin typeface="微软雅黑" panose="020B0503020204020204" charset="-122"/>
                  <a:ea typeface="微软雅黑" panose="020B0503020204020204" charset="-122"/>
                </a:rPr>
                <a:t>Contents</a:t>
              </a:r>
              <a:endParaRPr lang="en-US" altLang="ko-KR" sz="2100" kern="0" dirty="0">
                <a:solidFill>
                  <a:srgbClr val="2F5EB0"/>
                </a:solidFill>
                <a:latin typeface="微软雅黑" panose="020B0503020204020204" charset="-122"/>
                <a:ea typeface="微软雅黑" panose="020B0503020204020204" charset="-122"/>
              </a:endParaRPr>
            </a:p>
          </p:txBody>
        </p:sp>
      </p:grpSp>
      <p:sp>
        <p:nvSpPr>
          <p:cNvPr id="69" name="Freeform 5"/>
          <p:cNvSpPr/>
          <p:nvPr/>
        </p:nvSpPr>
        <p:spPr bwMode="auto">
          <a:xfrm>
            <a:off x="2012074" y="1902085"/>
            <a:ext cx="887715" cy="80037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ln>
          <a:effectLst/>
        </p:spPr>
        <p:txBody>
          <a:bodyPr vert="horz" wrap="square" lIns="68558" tIns="34279" rIns="68558" bIns="34279" numCol="1" anchor="t" anchorCtr="0" compatLnSpc="1"/>
          <a:lstStyle/>
          <a:p>
            <a:endParaRPr lang="zh-CN" altLang="en-US" sz="1010">
              <a:solidFill>
                <a:srgbClr val="3CCCC7"/>
              </a:solidFill>
            </a:endParaRPr>
          </a:p>
        </p:txBody>
      </p:sp>
      <p:sp>
        <p:nvSpPr>
          <p:cNvPr id="70" name="文本框 9"/>
          <p:cNvSpPr txBox="1"/>
          <p:nvPr/>
        </p:nvSpPr>
        <p:spPr>
          <a:xfrm>
            <a:off x="1677036" y="2815437"/>
            <a:ext cx="1576787" cy="281305"/>
          </a:xfrm>
          <a:prstGeom prst="rect">
            <a:avLst/>
          </a:prstGeom>
          <a:noFill/>
        </p:spPr>
        <p:txBody>
          <a:bodyPr wrap="square" lIns="51418" tIns="25709" rIns="51418" bIns="25709" rtlCol="0">
            <a:spAutoFit/>
          </a:bodyPr>
          <a:lstStyle/>
          <a:p>
            <a:pPr marL="0" lvl="1" algn="ctr"/>
            <a:r>
              <a:rPr lang="zh-CN" altLang="en-US" sz="1500" b="1" dirty="0">
                <a:solidFill>
                  <a:srgbClr val="2F5EB0"/>
                </a:solidFill>
                <a:latin typeface="微软雅黑" panose="020B0503020204020204" charset="-122"/>
                <a:ea typeface="微软雅黑" panose="020B0503020204020204" charset="-122"/>
              </a:rPr>
              <a:t>项目概述</a:t>
            </a:r>
            <a:endParaRPr lang="zh-CN" altLang="en-US" sz="900" dirty="0">
              <a:solidFill>
                <a:srgbClr val="2F5EB0"/>
              </a:solidFill>
              <a:latin typeface="微软雅黑" panose="020B0503020204020204" charset="-122"/>
              <a:ea typeface="微软雅黑" panose="020B0503020204020204" charset="-122"/>
            </a:endParaRPr>
          </a:p>
        </p:txBody>
      </p:sp>
      <p:sp>
        <p:nvSpPr>
          <p:cNvPr id="71" name="Freeform 5"/>
          <p:cNvSpPr/>
          <p:nvPr/>
        </p:nvSpPr>
        <p:spPr bwMode="auto">
          <a:xfrm>
            <a:off x="3382057" y="1902085"/>
            <a:ext cx="887715" cy="80037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ln>
          <a:effectLst/>
        </p:spPr>
        <p:txBody>
          <a:bodyPr vert="horz" wrap="square" lIns="68558" tIns="34279" rIns="68558" bIns="34279" numCol="1" anchor="t" anchorCtr="0" compatLnSpc="1"/>
          <a:lstStyle/>
          <a:p>
            <a:endParaRPr lang="zh-CN" altLang="en-US" sz="1010">
              <a:solidFill>
                <a:srgbClr val="3CCCC7"/>
              </a:solidFill>
            </a:endParaRPr>
          </a:p>
        </p:txBody>
      </p:sp>
      <p:sp>
        <p:nvSpPr>
          <p:cNvPr id="72" name="Freeform 5"/>
          <p:cNvSpPr/>
          <p:nvPr/>
        </p:nvSpPr>
        <p:spPr bwMode="auto">
          <a:xfrm>
            <a:off x="4742473" y="1902085"/>
            <a:ext cx="887715" cy="80037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ln>
          <a:effectLst/>
        </p:spPr>
        <p:txBody>
          <a:bodyPr vert="horz" wrap="square" lIns="68558" tIns="34279" rIns="68558" bIns="34279" numCol="1" anchor="t" anchorCtr="0" compatLnSpc="1"/>
          <a:lstStyle/>
          <a:p>
            <a:endParaRPr lang="zh-CN" altLang="en-US" sz="1010"/>
          </a:p>
        </p:txBody>
      </p:sp>
      <p:sp>
        <p:nvSpPr>
          <p:cNvPr id="73" name="Freeform 5"/>
          <p:cNvSpPr/>
          <p:nvPr/>
        </p:nvSpPr>
        <p:spPr bwMode="auto">
          <a:xfrm>
            <a:off x="6118752" y="1902085"/>
            <a:ext cx="887715" cy="80037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ln>
          <a:effectLst/>
        </p:spPr>
        <p:txBody>
          <a:bodyPr vert="horz" wrap="square" lIns="68558" tIns="34279" rIns="68558" bIns="34279" numCol="1" anchor="t" anchorCtr="0" compatLnSpc="1"/>
          <a:lstStyle/>
          <a:p>
            <a:endParaRPr lang="zh-CN" altLang="en-US" sz="1010">
              <a:solidFill>
                <a:srgbClr val="3CCCC7"/>
              </a:solidFill>
            </a:endParaRPr>
          </a:p>
        </p:txBody>
      </p:sp>
      <p:sp>
        <p:nvSpPr>
          <p:cNvPr id="78" name="文本框 9"/>
          <p:cNvSpPr txBox="1"/>
          <p:nvPr/>
        </p:nvSpPr>
        <p:spPr>
          <a:xfrm>
            <a:off x="3038609" y="2815437"/>
            <a:ext cx="1576787" cy="281305"/>
          </a:xfrm>
          <a:prstGeom prst="rect">
            <a:avLst/>
          </a:prstGeom>
          <a:noFill/>
        </p:spPr>
        <p:txBody>
          <a:bodyPr wrap="square" lIns="51418" tIns="25709" rIns="51418" bIns="25709" rtlCol="0">
            <a:spAutoFit/>
          </a:bodyPr>
          <a:lstStyle/>
          <a:p>
            <a:pPr marL="0" lvl="1" algn="ctr"/>
            <a:r>
              <a:rPr lang="zh-CN" altLang="en-US" sz="1500" b="1" dirty="0">
                <a:solidFill>
                  <a:srgbClr val="2F5EB0"/>
                </a:solidFill>
                <a:latin typeface="微软雅黑" panose="020B0503020204020204" charset="-122"/>
                <a:ea typeface="微软雅黑" panose="020B0503020204020204" charset="-122"/>
              </a:rPr>
              <a:t>出入园模块</a:t>
            </a:r>
            <a:endParaRPr lang="zh-CN" altLang="en-US" sz="900" dirty="0">
              <a:solidFill>
                <a:srgbClr val="2F5EB0"/>
              </a:solidFill>
              <a:latin typeface="微软雅黑" panose="020B0503020204020204" charset="-122"/>
              <a:ea typeface="微软雅黑" panose="020B0503020204020204" charset="-122"/>
            </a:endParaRPr>
          </a:p>
        </p:txBody>
      </p:sp>
      <p:sp>
        <p:nvSpPr>
          <p:cNvPr id="79" name="文本框 9"/>
          <p:cNvSpPr txBox="1"/>
          <p:nvPr/>
        </p:nvSpPr>
        <p:spPr>
          <a:xfrm>
            <a:off x="4376493" y="2815437"/>
            <a:ext cx="1576787" cy="281305"/>
          </a:xfrm>
          <a:prstGeom prst="rect">
            <a:avLst/>
          </a:prstGeom>
          <a:noFill/>
        </p:spPr>
        <p:txBody>
          <a:bodyPr wrap="square" lIns="51418" tIns="25709" rIns="51418" bIns="25709" rtlCol="0">
            <a:spAutoFit/>
          </a:bodyPr>
          <a:lstStyle/>
          <a:p>
            <a:pPr marL="0" lvl="1" algn="ctr"/>
            <a:r>
              <a:rPr lang="zh-CN" altLang="en-US" sz="1500" b="1" dirty="0">
                <a:solidFill>
                  <a:srgbClr val="2F5EB0"/>
                </a:solidFill>
                <a:latin typeface="微软雅黑" panose="020B0503020204020204" charset="-122"/>
                <a:ea typeface="微软雅黑" panose="020B0503020204020204" charset="-122"/>
              </a:rPr>
              <a:t>加工过程管理</a:t>
            </a:r>
            <a:endParaRPr lang="zh-CN" altLang="en-US" sz="900" dirty="0">
              <a:solidFill>
                <a:srgbClr val="2F5EB0"/>
              </a:solidFill>
              <a:latin typeface="微软雅黑" panose="020B0503020204020204" charset="-122"/>
              <a:ea typeface="微软雅黑" panose="020B0503020204020204" charset="-122"/>
            </a:endParaRPr>
          </a:p>
        </p:txBody>
      </p:sp>
      <p:sp>
        <p:nvSpPr>
          <p:cNvPr id="80" name="文本框 9"/>
          <p:cNvSpPr txBox="1"/>
          <p:nvPr/>
        </p:nvSpPr>
        <p:spPr>
          <a:xfrm>
            <a:off x="5758005" y="2815437"/>
            <a:ext cx="1576787" cy="281305"/>
          </a:xfrm>
          <a:prstGeom prst="rect">
            <a:avLst/>
          </a:prstGeom>
          <a:noFill/>
        </p:spPr>
        <p:txBody>
          <a:bodyPr wrap="square" lIns="51418" tIns="25709" rIns="51418" bIns="25709" rtlCol="0">
            <a:spAutoFit/>
          </a:bodyPr>
          <a:lstStyle/>
          <a:p>
            <a:pPr marL="0" lvl="1" algn="ctr"/>
            <a:r>
              <a:rPr lang="zh-CN" altLang="en-US" sz="1500" b="1" dirty="0">
                <a:solidFill>
                  <a:srgbClr val="2F5EB0"/>
                </a:solidFill>
                <a:latin typeface="微软雅黑" panose="020B0503020204020204" charset="-122"/>
                <a:ea typeface="微软雅黑" panose="020B0503020204020204" charset="-122"/>
              </a:rPr>
              <a:t>仓库管理</a:t>
            </a:r>
            <a:endParaRPr lang="zh-CN" altLang="en-US" sz="900" dirty="0">
              <a:solidFill>
                <a:srgbClr val="2F5EB0"/>
              </a:solidFill>
              <a:latin typeface="微软雅黑" panose="020B0503020204020204" charset="-122"/>
              <a:ea typeface="微软雅黑" panose="020B0503020204020204" charset="-122"/>
            </a:endParaRPr>
          </a:p>
        </p:txBody>
      </p:sp>
      <p:sp>
        <p:nvSpPr>
          <p:cNvPr id="7" name="Freeform 5"/>
          <p:cNvSpPr/>
          <p:nvPr/>
        </p:nvSpPr>
        <p:spPr bwMode="auto">
          <a:xfrm>
            <a:off x="2704512" y="3410845"/>
            <a:ext cx="887715" cy="80037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ln>
          <a:effectLst/>
        </p:spPr>
        <p:txBody>
          <a:bodyPr vert="horz" wrap="square" lIns="68558" tIns="34279" rIns="68558" bIns="34279" numCol="1" anchor="t" anchorCtr="0" compatLnSpc="1"/>
          <a:lstStyle/>
          <a:p>
            <a:endParaRPr lang="zh-CN" altLang="en-US" sz="1010">
              <a:solidFill>
                <a:srgbClr val="3CCCC7"/>
              </a:solidFill>
            </a:endParaRPr>
          </a:p>
        </p:txBody>
      </p:sp>
      <p:sp>
        <p:nvSpPr>
          <p:cNvPr id="9" name="Freeform 5"/>
          <p:cNvSpPr/>
          <p:nvPr/>
        </p:nvSpPr>
        <p:spPr bwMode="auto">
          <a:xfrm>
            <a:off x="4064928" y="3410845"/>
            <a:ext cx="887715" cy="80037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ln>
          <a:effectLst/>
        </p:spPr>
        <p:txBody>
          <a:bodyPr vert="horz" wrap="square" lIns="68558" tIns="34279" rIns="68558" bIns="34279" numCol="1" anchor="t" anchorCtr="0" compatLnSpc="1"/>
          <a:lstStyle/>
          <a:p>
            <a:endParaRPr lang="zh-CN" altLang="en-US" sz="1010"/>
          </a:p>
        </p:txBody>
      </p:sp>
      <p:sp>
        <p:nvSpPr>
          <p:cNvPr id="10" name="Freeform 5"/>
          <p:cNvSpPr/>
          <p:nvPr/>
        </p:nvSpPr>
        <p:spPr bwMode="auto">
          <a:xfrm>
            <a:off x="5441207" y="3410845"/>
            <a:ext cx="887715" cy="80037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ln>
          <a:effectLst/>
        </p:spPr>
        <p:txBody>
          <a:bodyPr vert="horz" wrap="square" lIns="68558" tIns="34279" rIns="68558" bIns="34279" numCol="1" anchor="t" anchorCtr="0" compatLnSpc="1"/>
          <a:lstStyle/>
          <a:p>
            <a:endParaRPr lang="zh-CN" altLang="en-US" sz="1010">
              <a:solidFill>
                <a:srgbClr val="3CCCC7"/>
              </a:solidFill>
            </a:endParaRPr>
          </a:p>
        </p:txBody>
      </p:sp>
      <p:sp>
        <p:nvSpPr>
          <p:cNvPr id="11" name="文本框 9"/>
          <p:cNvSpPr txBox="1"/>
          <p:nvPr/>
        </p:nvSpPr>
        <p:spPr>
          <a:xfrm>
            <a:off x="2359794" y="4324197"/>
            <a:ext cx="1576787" cy="281305"/>
          </a:xfrm>
          <a:prstGeom prst="rect">
            <a:avLst/>
          </a:prstGeom>
          <a:noFill/>
        </p:spPr>
        <p:txBody>
          <a:bodyPr wrap="square" lIns="51418" tIns="25709" rIns="51418" bIns="25709" rtlCol="0">
            <a:spAutoFit/>
          </a:bodyPr>
          <a:lstStyle/>
          <a:p>
            <a:pPr marL="0" lvl="1" algn="ctr">
              <a:buClrTx/>
              <a:buSzTx/>
              <a:buFontTx/>
            </a:pPr>
            <a:r>
              <a:rPr lang="zh-CN" altLang="en-US" sz="1500" b="1" dirty="0">
                <a:solidFill>
                  <a:srgbClr val="2F5EB0"/>
                </a:solidFill>
                <a:latin typeface="微软雅黑" panose="020B0503020204020204" charset="-122"/>
                <a:ea typeface="微软雅黑" panose="020B0503020204020204" charset="-122"/>
              </a:rPr>
              <a:t>公司简介</a:t>
            </a:r>
          </a:p>
        </p:txBody>
      </p:sp>
      <p:sp>
        <p:nvSpPr>
          <p:cNvPr id="12" name="文本框 9"/>
          <p:cNvSpPr txBox="1"/>
          <p:nvPr/>
        </p:nvSpPr>
        <p:spPr>
          <a:xfrm>
            <a:off x="3698948" y="4324197"/>
            <a:ext cx="1576787" cy="419735"/>
          </a:xfrm>
          <a:prstGeom prst="rect">
            <a:avLst/>
          </a:prstGeom>
          <a:noFill/>
        </p:spPr>
        <p:txBody>
          <a:bodyPr wrap="square" lIns="51418" tIns="25709" rIns="51418" bIns="25709" rtlCol="0">
            <a:spAutoFit/>
          </a:bodyPr>
          <a:lstStyle/>
          <a:p>
            <a:pPr marL="0" lvl="1" algn="ctr"/>
            <a:r>
              <a:rPr lang="zh-CN" altLang="en-US" sz="1500" b="1" dirty="0">
                <a:solidFill>
                  <a:srgbClr val="2F5EB0"/>
                </a:solidFill>
                <a:latin typeface="微软雅黑" panose="020B0503020204020204" charset="-122"/>
                <a:ea typeface="微软雅黑" panose="020B0503020204020204" charset="-122"/>
              </a:rPr>
              <a:t>深拓资质</a:t>
            </a:r>
            <a:endParaRPr lang="en-US" altLang="zh-CN" sz="1500" b="1" dirty="0">
              <a:solidFill>
                <a:srgbClr val="2F5EB0"/>
              </a:solidFill>
              <a:latin typeface="微软雅黑" panose="020B0503020204020204" charset="-122"/>
              <a:ea typeface="微软雅黑" panose="020B0503020204020204" charset="-122"/>
            </a:endParaRPr>
          </a:p>
          <a:p>
            <a:pPr marL="0" lvl="1" algn="ctr"/>
            <a:endParaRPr lang="zh-CN" altLang="en-US" sz="900" dirty="0">
              <a:solidFill>
                <a:srgbClr val="2F5EB0"/>
              </a:solidFill>
              <a:latin typeface="微软雅黑" panose="020B0503020204020204" charset="-122"/>
              <a:ea typeface="微软雅黑" panose="020B0503020204020204" charset="-122"/>
            </a:endParaRPr>
          </a:p>
        </p:txBody>
      </p:sp>
      <p:sp>
        <p:nvSpPr>
          <p:cNvPr id="13" name="文本框 9"/>
          <p:cNvSpPr txBox="1"/>
          <p:nvPr/>
        </p:nvSpPr>
        <p:spPr>
          <a:xfrm>
            <a:off x="5152215" y="4324197"/>
            <a:ext cx="1576787" cy="281305"/>
          </a:xfrm>
          <a:prstGeom prst="rect">
            <a:avLst/>
          </a:prstGeom>
          <a:noFill/>
        </p:spPr>
        <p:txBody>
          <a:bodyPr wrap="square" lIns="51418" tIns="25709" rIns="51418" bIns="25709" rtlCol="0">
            <a:spAutoFit/>
          </a:bodyPr>
          <a:lstStyle/>
          <a:p>
            <a:pPr marL="0" lvl="1" algn="ctr"/>
            <a:r>
              <a:rPr lang="zh-CN" altLang="en-US" sz="1500" b="1" dirty="0">
                <a:solidFill>
                  <a:srgbClr val="2F5EB0"/>
                </a:solidFill>
                <a:latin typeface="微软雅黑" panose="020B0503020204020204" charset="-122"/>
                <a:ea typeface="微软雅黑" panose="020B0503020204020204" charset="-122"/>
              </a:rPr>
              <a:t>过往业绩</a:t>
            </a:r>
            <a:endParaRPr lang="zh-CN" altLang="en-US" sz="900" dirty="0">
              <a:solidFill>
                <a:srgbClr val="2F5EB0"/>
              </a:solidFill>
              <a:latin typeface="微软雅黑" panose="020B0503020204020204" charset="-122"/>
              <a:ea typeface="微软雅黑" panose="020B0503020204020204" charset="-122"/>
            </a:endParaRPr>
          </a:p>
        </p:txBody>
      </p:sp>
      <p:sp>
        <p:nvSpPr>
          <p:cNvPr id="24" name="KSO_Shape"/>
          <p:cNvSpPr/>
          <p:nvPr/>
        </p:nvSpPr>
        <p:spPr bwMode="auto">
          <a:xfrm>
            <a:off x="5625294" y="3607152"/>
            <a:ext cx="519562" cy="40860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010">
              <a:solidFill>
                <a:srgbClr val="1C666E"/>
              </a:solidFill>
              <a:ea typeface="宋体" panose="02010600030101010101" pitchFamily="2" charset="-122"/>
            </a:endParaRPr>
          </a:p>
        </p:txBody>
      </p:sp>
      <p:sp>
        <p:nvSpPr>
          <p:cNvPr id="25" name="KSO_Shape"/>
          <p:cNvSpPr/>
          <p:nvPr/>
        </p:nvSpPr>
        <p:spPr bwMode="auto">
          <a:xfrm>
            <a:off x="2196150" y="2097972"/>
            <a:ext cx="519562" cy="40860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010">
              <a:solidFill>
                <a:srgbClr val="1C666E"/>
              </a:solidFill>
              <a:ea typeface="宋体" panose="02010600030101010101" pitchFamily="2" charset="-122"/>
            </a:endParaRPr>
          </a:p>
        </p:txBody>
      </p:sp>
      <p:pic>
        <p:nvPicPr>
          <p:cNvPr id="6" name="图片 5" descr="园区 (2)"/>
          <p:cNvPicPr>
            <a:picLocks noChangeAspect="1"/>
          </p:cNvPicPr>
          <p:nvPr/>
        </p:nvPicPr>
        <p:blipFill>
          <a:blip r:embed="rId6" cstate="print"/>
          <a:stretch>
            <a:fillRect/>
          </a:stretch>
        </p:blipFill>
        <p:spPr>
          <a:xfrm>
            <a:off x="3571240" y="1975485"/>
            <a:ext cx="500380" cy="500380"/>
          </a:xfrm>
          <a:prstGeom prst="rect">
            <a:avLst/>
          </a:prstGeom>
        </p:spPr>
      </p:pic>
      <p:sp>
        <p:nvSpPr>
          <p:cNvPr id="26" name="千图PPT彼岸天：ID 8661124库_任意多边形 19"/>
          <p:cNvSpPr/>
          <p:nvPr>
            <p:custDataLst>
              <p:tags r:id="rId1"/>
            </p:custDataLst>
          </p:nvPr>
        </p:nvSpPr>
        <p:spPr bwMode="auto">
          <a:xfrm>
            <a:off x="4886773" y="2064103"/>
            <a:ext cx="523848" cy="484797"/>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ln>
        </p:spPr>
        <p:txBody>
          <a:bodyPr anchor="ctr"/>
          <a:lstStyle/>
          <a:p>
            <a:pPr algn="ctr"/>
            <a:endParaRPr sz="1010"/>
          </a:p>
        </p:txBody>
      </p:sp>
      <p:pic>
        <p:nvPicPr>
          <p:cNvPr id="27" name="图片 26"/>
          <p:cNvPicPr>
            <a:picLocks noChangeAspect="1"/>
          </p:cNvPicPr>
          <p:nvPr/>
        </p:nvPicPr>
        <p:blipFill>
          <a:blip r:embed="rId7" cstate="print"/>
          <a:stretch>
            <a:fillRect/>
          </a:stretch>
        </p:blipFill>
        <p:spPr>
          <a:xfrm>
            <a:off x="6251460" y="1991123"/>
            <a:ext cx="622300" cy="622300"/>
          </a:xfrm>
          <a:prstGeom prst="rect">
            <a:avLst/>
          </a:prstGeom>
        </p:spPr>
      </p:pic>
      <p:pic>
        <p:nvPicPr>
          <p:cNvPr id="28" name="图片 27"/>
          <p:cNvPicPr>
            <a:picLocks noChangeAspect="1"/>
          </p:cNvPicPr>
          <p:nvPr/>
        </p:nvPicPr>
        <p:blipFill>
          <a:blip r:embed="rId8" cstate="print"/>
          <a:stretch>
            <a:fillRect/>
          </a:stretch>
        </p:blipFill>
        <p:spPr>
          <a:xfrm>
            <a:off x="2852142" y="3514806"/>
            <a:ext cx="592455" cy="592455"/>
          </a:xfrm>
          <a:prstGeom prst="rect">
            <a:avLst/>
          </a:prstGeom>
        </p:spPr>
      </p:pic>
      <p:pic>
        <p:nvPicPr>
          <p:cNvPr id="29" name="图片 28"/>
          <p:cNvPicPr>
            <a:picLocks noChangeAspect="1"/>
          </p:cNvPicPr>
          <p:nvPr/>
        </p:nvPicPr>
        <p:blipFill>
          <a:blip r:embed="rId9" cstate="print"/>
          <a:stretch>
            <a:fillRect/>
          </a:stretch>
        </p:blipFill>
        <p:spPr>
          <a:xfrm>
            <a:off x="4178300" y="3485515"/>
            <a:ext cx="652145" cy="652145"/>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bldLst>
      <p:bldP spid="69" grpId="0" bldLvl="0" animBg="1"/>
      <p:bldP spid="70" grpId="0"/>
      <p:bldP spid="71" grpId="0" bldLvl="0" animBg="1"/>
      <p:bldP spid="72" grpId="0" bldLvl="0" animBg="1"/>
      <p:bldP spid="73" grpId="0" bldLvl="0" animBg="1"/>
      <p:bldP spid="78" grpId="0"/>
      <p:bldP spid="79" grpId="0"/>
      <p:bldP spid="8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p:nvPr>
            <p:custDataLst>
              <p:tags r:id="rId1"/>
            </p:custDataLst>
          </p:nvPr>
        </p:nvGraphicFramePr>
        <p:xfrm>
          <a:off x="517525" y="875030"/>
          <a:ext cx="4242435" cy="3883025"/>
        </p:xfrm>
        <a:graphic>
          <a:graphicData uri="http://schemas.openxmlformats.org/drawingml/2006/table">
            <a:tbl>
              <a:tblPr firstRow="1" bandRow="1">
                <a:tableStyleId>{7DF18680-E054-41AD-8BC1-D1AEF772440D}</a:tableStyleId>
              </a:tblPr>
              <a:tblGrid>
                <a:gridCol w="941705"/>
                <a:gridCol w="2731135"/>
                <a:gridCol w="315595"/>
                <a:gridCol w="254000"/>
              </a:tblGrid>
              <a:tr h="298450">
                <a:tc gridSpan="4">
                  <a:txBody>
                    <a:bodyPr/>
                    <a:lstStyle/>
                    <a:p>
                      <a:pPr indent="0" algn="ctr">
                        <a:buNone/>
                      </a:pPr>
                      <a:r>
                        <a:rPr lang="zh-CN" sz="1200">
                          <a:effectLst/>
                          <a:latin typeface="微软雅黑" panose="020B0503020204020204" charset="-122"/>
                          <a:ea typeface="微软雅黑" panose="020B0503020204020204" charset="-122"/>
                        </a:rPr>
                        <a:t>园区入口设备</a:t>
                      </a:r>
                      <a:endParaRPr lang="zh-CN" altLang="en-US" sz="1200">
                        <a:effectLst/>
                        <a:latin typeface="微软雅黑" panose="020B0503020204020204" charset="-122"/>
                        <a:ea typeface="微软雅黑" panose="020B0503020204020204" charset="-122"/>
                      </a:endParaRPr>
                    </a:p>
                  </a:txBody>
                  <a:tcPr marL="12700" marR="12700" marT="12700" anchor="ctr">
                    <a:solidFill>
                      <a:schemeClr val="tx2">
                        <a:lumMod val="7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tc>
              </a:tr>
              <a:tr h="197485">
                <a:tc>
                  <a:txBody>
                    <a:bodyPr/>
                    <a:lstStyle/>
                    <a:p>
                      <a:pPr indent="0" algn="ctr">
                        <a:buNone/>
                      </a:pPr>
                      <a:r>
                        <a:rPr lang="en-US" sz="800">
                          <a:effectLst/>
                          <a:latin typeface="微软雅黑" panose="020B0503020204020204" charset="-122"/>
                          <a:ea typeface="微软雅黑" panose="020B0503020204020204" charset="-122"/>
                          <a:cs typeface="微软雅黑" panose="020B0503020204020204" charset="-122"/>
                        </a:rPr>
                        <a:t>LED显示屏</a:t>
                      </a:r>
                      <a:endParaRPr lang="en-US" altLang="en-US" sz="800">
                        <a:effectLst/>
                        <a:latin typeface="微软雅黑" panose="020B0503020204020204" charset="-122"/>
                        <a:ea typeface="微软雅黑" panose="020B0503020204020204" charset="-122"/>
                        <a:cs typeface="微软雅黑" panose="020B0503020204020204" charset="-122"/>
                      </a:endParaRPr>
                    </a:p>
                  </a:txBody>
                  <a:tcPr marL="12700" marR="12700" marT="12700" anchor="ctr">
                    <a:solidFill>
                      <a:schemeClr val="tx2">
                        <a:lumMod val="20000"/>
                        <a:lumOff val="80000"/>
                      </a:schemeClr>
                    </a:solidFill>
                  </a:tcPr>
                </a:tc>
                <a:tc>
                  <a:txBody>
                    <a:bodyPr/>
                    <a:lstStyle/>
                    <a:p>
                      <a:pPr indent="0">
                        <a:buNone/>
                      </a:pPr>
                      <a:r>
                        <a:rPr lang="zh-CN" sz="800">
                          <a:effectLst/>
                          <a:latin typeface="微软雅黑" panose="020B0503020204020204" charset="-122"/>
                          <a:ea typeface="微软雅黑" panose="020B0503020204020204" charset="-122"/>
                          <a:cs typeface="微软雅黑" panose="020B0503020204020204" charset="-122"/>
                        </a:rPr>
                        <a:t>颜色：红绿两色；尺寸：1010m*530m</a:t>
                      </a:r>
                      <a:endParaRPr lang="zh-CN" altLang="en-US" sz="800">
                        <a:effectLst/>
                        <a:latin typeface="微软雅黑" panose="020B0503020204020204" charset="-122"/>
                        <a:ea typeface="微软雅黑" panose="020B0503020204020204" charset="-122"/>
                        <a:cs typeface="微软雅黑" panose="020B0503020204020204" charset="-122"/>
                      </a:endParaRPr>
                    </a:p>
                  </a:txBody>
                  <a:tcPr marL="12700" marR="12700" marT="12700" anchor="ctr">
                    <a:solidFill>
                      <a:schemeClr val="tx2">
                        <a:lumMod val="20000"/>
                        <a:lumOff val="80000"/>
                      </a:schemeClr>
                    </a:solidFill>
                  </a:tcPr>
                </a:tc>
                <a:tc>
                  <a:txBody>
                    <a:bodyPr/>
                    <a:lstStyle/>
                    <a:p>
                      <a:pPr indent="0" algn="ctr">
                        <a:buNone/>
                      </a:pPr>
                      <a:r>
                        <a:rPr lang="en-US" sz="800">
                          <a:effectLst/>
                          <a:latin typeface="微软雅黑" panose="020B0503020204020204" charset="-122"/>
                          <a:ea typeface="微软雅黑" panose="020B0503020204020204" charset="-122"/>
                        </a:rPr>
                        <a:t>1</a:t>
                      </a:r>
                      <a:endParaRPr lang="en-US" altLang="en-US" sz="800">
                        <a:effectLst/>
                        <a:latin typeface="微软雅黑" panose="020B0503020204020204" charset="-122"/>
                        <a:ea typeface="微软雅黑" panose="020B0503020204020204" charset="-122"/>
                      </a:endParaRPr>
                    </a:p>
                  </a:txBody>
                  <a:tcPr marL="12700" marR="12700" marT="12700" anchor="ctr">
                    <a:solidFill>
                      <a:schemeClr val="tx2">
                        <a:lumMod val="20000"/>
                        <a:lumOff val="80000"/>
                      </a:schemeClr>
                    </a:solidFill>
                  </a:tcPr>
                </a:tc>
                <a:tc>
                  <a:txBody>
                    <a:bodyPr/>
                    <a:lstStyle/>
                    <a:p>
                      <a:pPr indent="0" algn="ctr">
                        <a:buNone/>
                      </a:pPr>
                      <a:r>
                        <a:rPr lang="en-US" sz="800">
                          <a:effectLst/>
                          <a:latin typeface="微软雅黑" panose="020B0503020204020204" charset="-122"/>
                          <a:ea typeface="微软雅黑" panose="020B0503020204020204" charset="-122"/>
                        </a:rPr>
                        <a:t>套</a:t>
                      </a:r>
                      <a:endParaRPr lang="en-US" altLang="en-US" sz="800">
                        <a:effectLst/>
                        <a:latin typeface="微软雅黑" panose="020B0503020204020204" charset="-122"/>
                        <a:ea typeface="微软雅黑" panose="020B0503020204020204" charset="-122"/>
                      </a:endParaRPr>
                    </a:p>
                  </a:txBody>
                  <a:tcPr marL="12700" marR="12700" marT="12700" anchor="ctr">
                    <a:solidFill>
                      <a:schemeClr val="tx2">
                        <a:lumMod val="20000"/>
                        <a:lumOff val="80000"/>
                      </a:schemeClr>
                    </a:solidFill>
                  </a:tcPr>
                </a:tc>
              </a:tr>
              <a:tr h="197485">
                <a:tc gridSpan="4">
                  <a:txBody>
                    <a:bodyPr/>
                    <a:lstStyle/>
                    <a:p>
                      <a:pPr indent="0" algn="ctr">
                        <a:buNone/>
                      </a:pPr>
                      <a:r>
                        <a:rPr lang="zh-CN" sz="800">
                          <a:solidFill>
                            <a:schemeClr val="bg1"/>
                          </a:solidFill>
                          <a:effectLst/>
                          <a:latin typeface="微软雅黑" panose="020B0503020204020204" charset="-122"/>
                          <a:ea typeface="微软雅黑" panose="020B0503020204020204" charset="-122"/>
                        </a:rPr>
                        <a:t>监控中心设备</a:t>
                      </a:r>
                      <a:endParaRPr lang="zh-CN" altLang="en-US" sz="800">
                        <a:solidFill>
                          <a:schemeClr val="bg1"/>
                        </a:solidFill>
                        <a:effectLst/>
                        <a:latin typeface="微软雅黑" panose="020B0503020204020204" charset="-122"/>
                        <a:ea typeface="微软雅黑" panose="020B0503020204020204" charset="-122"/>
                      </a:endParaRPr>
                    </a:p>
                  </a:txBody>
                  <a:tcPr marL="12700" marR="12700" marT="12700" anchor="ctr">
                    <a:solidFill>
                      <a:schemeClr val="tx2">
                        <a:lumMod val="60000"/>
                        <a:lumOff val="40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tc>
              </a:tr>
              <a:tr h="789940">
                <a:tc>
                  <a:txBody>
                    <a:bodyPr/>
                    <a:lstStyle/>
                    <a:p>
                      <a:pPr indent="0" algn="ctr">
                        <a:buNone/>
                      </a:pPr>
                      <a:r>
                        <a:rPr lang="zh-CN" sz="800">
                          <a:effectLst/>
                          <a:latin typeface="微软雅黑" panose="020B0503020204020204" charset="-122"/>
                          <a:ea typeface="微软雅黑" panose="020B0503020204020204" charset="-122"/>
                        </a:rPr>
                        <a:t>液晶拼接屏</a:t>
                      </a:r>
                      <a:endParaRPr lang="zh-CN" altLang="en-US" sz="800">
                        <a:effectLst/>
                        <a:latin typeface="微软雅黑" panose="020B0503020204020204" charset="-122"/>
                        <a:ea typeface="微软雅黑" panose="020B0503020204020204" charset="-122"/>
                      </a:endParaRPr>
                    </a:p>
                  </a:txBody>
                  <a:tcPr marL="12700" marR="12700" marT="12700" anchor="ctr">
                    <a:solidFill>
                      <a:schemeClr val="tx2">
                        <a:lumMod val="20000"/>
                        <a:lumOff val="80000"/>
                      </a:schemeClr>
                    </a:solidFill>
                  </a:tcPr>
                </a:tc>
                <a:tc>
                  <a:txBody>
                    <a:bodyPr/>
                    <a:lstStyle/>
                    <a:p>
                      <a:pPr indent="0">
                        <a:buNone/>
                      </a:pPr>
                      <a:r>
                        <a:rPr lang="en-US" sz="800">
                          <a:effectLst/>
                          <a:latin typeface="微软雅黑" panose="020B0503020204020204" charset="-122"/>
                          <a:ea typeface="微软雅黑" panose="020B0503020204020204" charset="-122"/>
                          <a:cs typeface="微软雅黑" panose="020B0503020204020204" charset="-122"/>
                        </a:rPr>
                        <a:t>尺寸：46"DID屏，超窄边液晶拼接单元，物理拼接缝隙≤3.5mm</a:t>
                      </a:r>
                    </a:p>
                    <a:p>
                      <a:r>
                        <a:rPr lang="en-US" sz="800">
                          <a:effectLst/>
                          <a:latin typeface="微软雅黑" panose="020B0503020204020204" charset="-122"/>
                          <a:ea typeface="微软雅黑" panose="020B0503020204020204" charset="-122"/>
                          <a:cs typeface="微软雅黑" panose="020B0503020204020204" charset="-122"/>
                        </a:rPr>
                        <a:t>单元外观尺寸：1022mm x 577mm x 150mm</a:t>
                      </a:r>
                    </a:p>
                    <a:p>
                      <a:r>
                        <a:rPr lang="en-US" sz="800">
                          <a:effectLst/>
                          <a:latin typeface="微软雅黑" panose="020B0503020204020204" charset="-122"/>
                          <a:ea typeface="微软雅黑" panose="020B0503020204020204" charset="-122"/>
                          <a:cs typeface="微软雅黑" panose="020B0503020204020204" charset="-122"/>
                        </a:rPr>
                        <a:t>亮度：500d/m2；对比度：4000：1；显示模式：16：9</a:t>
                      </a:r>
                    </a:p>
                    <a:p>
                      <a:r>
                        <a:rPr lang="en-US" sz="800">
                          <a:effectLst/>
                          <a:latin typeface="微软雅黑" panose="020B0503020204020204" charset="-122"/>
                          <a:ea typeface="微软雅黑" panose="020B0503020204020204" charset="-122"/>
                          <a:cs typeface="微软雅黑" panose="020B0503020204020204" charset="-122"/>
                        </a:rPr>
                        <a:t>可视角度上下左右178度，最佳分辨率1920x1080</a:t>
                      </a:r>
                      <a:endParaRPr lang="en-US" altLang="en-US" sz="800">
                        <a:effectLst/>
                        <a:latin typeface="微软雅黑" panose="020B0503020204020204" charset="-122"/>
                        <a:ea typeface="微软雅黑" panose="020B0503020204020204" charset="-122"/>
                        <a:cs typeface="微软雅黑" panose="020B0503020204020204" charset="-122"/>
                      </a:endParaRPr>
                    </a:p>
                  </a:txBody>
                  <a:tcPr marL="12700" marR="12700" marT="12700" anchor="ctr">
                    <a:solidFill>
                      <a:schemeClr val="tx2">
                        <a:lumMod val="20000"/>
                        <a:lumOff val="80000"/>
                      </a:schemeClr>
                    </a:solidFill>
                  </a:tcPr>
                </a:tc>
                <a:tc>
                  <a:txBody>
                    <a:bodyPr/>
                    <a:lstStyle/>
                    <a:p>
                      <a:pPr indent="0" algn="ctr">
                        <a:buNone/>
                      </a:pPr>
                      <a:r>
                        <a:rPr lang="en-US" sz="800">
                          <a:effectLst/>
                          <a:latin typeface="微软雅黑" panose="020B0503020204020204" charset="-122"/>
                          <a:ea typeface="微软雅黑" panose="020B0503020204020204" charset="-122"/>
                        </a:rPr>
                        <a:t>36</a:t>
                      </a:r>
                      <a:endParaRPr lang="en-US" altLang="en-US" sz="800">
                        <a:effectLst/>
                        <a:latin typeface="微软雅黑" panose="020B0503020204020204" charset="-122"/>
                        <a:ea typeface="微软雅黑" panose="020B0503020204020204" charset="-122"/>
                      </a:endParaRPr>
                    </a:p>
                  </a:txBody>
                  <a:tcPr marL="12700" marR="12700" marT="12700" anchor="ctr">
                    <a:solidFill>
                      <a:schemeClr val="tx2">
                        <a:lumMod val="20000"/>
                        <a:lumOff val="80000"/>
                      </a:schemeClr>
                    </a:solidFill>
                  </a:tcPr>
                </a:tc>
                <a:tc>
                  <a:txBody>
                    <a:bodyPr/>
                    <a:lstStyle/>
                    <a:p>
                      <a:pPr indent="0" algn="ctr">
                        <a:buNone/>
                      </a:pPr>
                      <a:r>
                        <a:rPr lang="zh-CN" sz="800">
                          <a:effectLst/>
                          <a:latin typeface="微软雅黑" panose="020B0503020204020204" charset="-122"/>
                          <a:ea typeface="微软雅黑" panose="020B0503020204020204" charset="-122"/>
                        </a:rPr>
                        <a:t>台</a:t>
                      </a:r>
                      <a:endParaRPr lang="zh-CN" altLang="en-US" sz="800">
                        <a:effectLst/>
                        <a:latin typeface="微软雅黑" panose="020B0503020204020204" charset="-122"/>
                        <a:ea typeface="微软雅黑" panose="020B0503020204020204" charset="-122"/>
                      </a:endParaRPr>
                    </a:p>
                  </a:txBody>
                  <a:tcPr marL="12700" marR="12700" marT="12700" anchor="ctr">
                    <a:solidFill>
                      <a:schemeClr val="tx2">
                        <a:lumMod val="20000"/>
                        <a:lumOff val="80000"/>
                      </a:schemeClr>
                    </a:solidFill>
                  </a:tcPr>
                </a:tc>
              </a:tr>
              <a:tr h="347980">
                <a:tc>
                  <a:txBody>
                    <a:bodyPr/>
                    <a:lstStyle/>
                    <a:p>
                      <a:pPr indent="0" algn="ctr">
                        <a:buNone/>
                      </a:pPr>
                      <a:r>
                        <a:rPr lang="zh-CN" sz="800">
                          <a:effectLst/>
                          <a:latin typeface="微软雅黑" panose="020B0503020204020204" charset="-122"/>
                          <a:ea typeface="微软雅黑" panose="020B0503020204020204" charset="-122"/>
                          <a:cs typeface="微软雅黑" panose="020B0503020204020204" charset="-122"/>
                        </a:rPr>
                        <a:t>HDMI矩阵切换器</a:t>
                      </a:r>
                      <a:endParaRPr lang="zh-CN" altLang="en-US" sz="800">
                        <a:effectLst/>
                        <a:latin typeface="微软雅黑" panose="020B0503020204020204" charset="-122"/>
                        <a:ea typeface="微软雅黑" panose="020B0503020204020204" charset="-122"/>
                        <a:cs typeface="微软雅黑" panose="020B0503020204020204" charset="-122"/>
                      </a:endParaRPr>
                    </a:p>
                  </a:txBody>
                  <a:tcPr marL="12700" marR="12700" marT="12700" anchor="ctr">
                    <a:solidFill>
                      <a:schemeClr val="accent1">
                        <a:lumMod val="20000"/>
                        <a:lumOff val="80000"/>
                      </a:schemeClr>
                    </a:solidFill>
                  </a:tcPr>
                </a:tc>
                <a:tc>
                  <a:txBody>
                    <a:bodyPr/>
                    <a:lstStyle/>
                    <a:p>
                      <a:pPr indent="0">
                        <a:buNone/>
                      </a:pPr>
                      <a:r>
                        <a:rPr lang="zh-CN" sz="800">
                          <a:effectLst/>
                          <a:latin typeface="微软雅黑" panose="020B0503020204020204" charset="-122"/>
                          <a:ea typeface="微软雅黑" panose="020B0503020204020204" charset="-122"/>
                          <a:cs typeface="微软雅黑" panose="020B0503020204020204" charset="-122"/>
                        </a:rPr>
                        <a:t>16进</a:t>
                      </a:r>
                      <a:r>
                        <a:rPr lang="en-US" altLang="zh-CN" sz="800">
                          <a:effectLst/>
                          <a:latin typeface="微软雅黑" panose="020B0503020204020204" charset="-122"/>
                          <a:ea typeface="微软雅黑" panose="020B0503020204020204" charset="-122"/>
                          <a:cs typeface="微软雅黑" panose="020B0503020204020204" charset="-122"/>
                        </a:rPr>
                        <a:t>3</a:t>
                      </a:r>
                      <a:r>
                        <a:rPr lang="zh-CN" sz="800">
                          <a:effectLst/>
                          <a:latin typeface="微软雅黑" panose="020B0503020204020204" charset="-122"/>
                          <a:ea typeface="微软雅黑" panose="020B0503020204020204" charset="-122"/>
                          <a:cs typeface="微软雅黑" panose="020B0503020204020204" charset="-122"/>
                        </a:rPr>
                        <a:t>6出高清HDMI矩阵，6.5G带宽，EDID处理，HDCP解密，面板/红外/RS-240控制。</a:t>
                      </a:r>
                      <a:endParaRPr lang="zh-CN" altLang="en-US" sz="800">
                        <a:effectLst/>
                        <a:latin typeface="微软雅黑" panose="020B0503020204020204" charset="-122"/>
                        <a:ea typeface="微软雅黑" panose="020B0503020204020204" charset="-122"/>
                        <a:cs typeface="微软雅黑" panose="020B0503020204020204" charset="-122"/>
                      </a:endParaRPr>
                    </a:p>
                  </a:txBody>
                  <a:tcPr marL="12700" marR="12700" marT="12700" anchor="ctr">
                    <a:solidFill>
                      <a:schemeClr val="accent1">
                        <a:lumMod val="20000"/>
                        <a:lumOff val="80000"/>
                      </a:schemeClr>
                    </a:solidFill>
                  </a:tcPr>
                </a:tc>
                <a:tc>
                  <a:txBody>
                    <a:bodyPr/>
                    <a:lstStyle/>
                    <a:p>
                      <a:pPr indent="0" algn="ctr">
                        <a:buNone/>
                      </a:pPr>
                      <a:r>
                        <a:rPr lang="en-US" sz="800">
                          <a:effectLst/>
                          <a:latin typeface="微软雅黑" panose="020B0503020204020204" charset="-122"/>
                          <a:ea typeface="微软雅黑" panose="020B0503020204020204" charset="-122"/>
                        </a:rPr>
                        <a:t>1</a:t>
                      </a:r>
                      <a:endParaRPr lang="en-US" altLang="en-US" sz="800">
                        <a:effectLst/>
                        <a:latin typeface="微软雅黑" panose="020B0503020204020204" charset="-122"/>
                        <a:ea typeface="微软雅黑" panose="020B0503020204020204" charset="-122"/>
                      </a:endParaRPr>
                    </a:p>
                  </a:txBody>
                  <a:tcPr marL="12700" marR="12700" marT="12700" anchor="ctr">
                    <a:solidFill>
                      <a:schemeClr val="accent1">
                        <a:lumMod val="20000"/>
                        <a:lumOff val="80000"/>
                      </a:schemeClr>
                    </a:solidFill>
                  </a:tcPr>
                </a:tc>
                <a:tc>
                  <a:txBody>
                    <a:bodyPr/>
                    <a:lstStyle/>
                    <a:p>
                      <a:pPr indent="0" algn="ctr">
                        <a:buNone/>
                      </a:pPr>
                      <a:r>
                        <a:rPr lang="zh-CN" sz="800">
                          <a:effectLst/>
                          <a:latin typeface="微软雅黑" panose="020B0503020204020204" charset="-122"/>
                          <a:ea typeface="微软雅黑" panose="020B0503020204020204" charset="-122"/>
                        </a:rPr>
                        <a:t>台</a:t>
                      </a:r>
                      <a:endParaRPr lang="zh-CN" altLang="en-US" sz="800">
                        <a:effectLst/>
                        <a:latin typeface="微软雅黑" panose="020B0503020204020204" charset="-122"/>
                        <a:ea typeface="微软雅黑" panose="020B0503020204020204" charset="-122"/>
                      </a:endParaRPr>
                    </a:p>
                  </a:txBody>
                  <a:tcPr marL="12700" marR="12700" marT="12700" anchor="ctr">
                    <a:solidFill>
                      <a:schemeClr val="accent1">
                        <a:lumMod val="20000"/>
                        <a:lumOff val="80000"/>
                      </a:schemeClr>
                    </a:solidFill>
                  </a:tcPr>
                </a:tc>
              </a:tr>
              <a:tr h="302260">
                <a:tc>
                  <a:txBody>
                    <a:bodyPr/>
                    <a:lstStyle/>
                    <a:p>
                      <a:pPr indent="0" algn="ctr">
                        <a:buNone/>
                      </a:pPr>
                      <a:r>
                        <a:rPr lang="zh-CN" sz="800">
                          <a:effectLst/>
                          <a:latin typeface="微软雅黑" panose="020B0503020204020204" charset="-122"/>
                          <a:ea typeface="微软雅黑" panose="020B0503020204020204" charset="-122"/>
                        </a:rPr>
                        <a:t>联想电脑</a:t>
                      </a:r>
                      <a:endParaRPr lang="zh-CN" altLang="en-US" sz="800">
                        <a:effectLst/>
                        <a:latin typeface="微软雅黑" panose="020B0503020204020204" charset="-122"/>
                        <a:ea typeface="微软雅黑" panose="020B0503020204020204" charset="-122"/>
                      </a:endParaRPr>
                    </a:p>
                  </a:txBody>
                  <a:tcPr marL="12700" marR="12700" marT="12700" anchor="ctr">
                    <a:solidFill>
                      <a:schemeClr val="tx2">
                        <a:lumMod val="20000"/>
                        <a:lumOff val="80000"/>
                      </a:schemeClr>
                    </a:solidFill>
                  </a:tcPr>
                </a:tc>
                <a:tc>
                  <a:txBody>
                    <a:bodyPr/>
                    <a:lstStyle/>
                    <a:p>
                      <a:pPr indent="0">
                        <a:buNone/>
                      </a:pPr>
                      <a:r>
                        <a:rPr lang="zh-CN" sz="800">
                          <a:effectLst/>
                          <a:latin typeface="微软雅黑" panose="020B0503020204020204" charset="-122"/>
                          <a:ea typeface="微软雅黑" panose="020B0503020204020204" charset="-122"/>
                          <a:cs typeface="微软雅黑" panose="020B0503020204020204" charset="-122"/>
                        </a:rPr>
                        <a:t>Intel酷睿i5四核处理器、8G内存、128GB固态+1TB机械硬盘</a:t>
                      </a:r>
                      <a:endParaRPr lang="zh-CN" altLang="en-US" sz="800">
                        <a:effectLst/>
                        <a:latin typeface="微软雅黑" panose="020B0503020204020204" charset="-122"/>
                        <a:ea typeface="微软雅黑" panose="020B0503020204020204" charset="-122"/>
                        <a:cs typeface="微软雅黑" panose="020B0503020204020204" charset="-122"/>
                      </a:endParaRPr>
                    </a:p>
                  </a:txBody>
                  <a:tcPr marL="12700" marR="12700" marT="12700" anchor="ctr">
                    <a:solidFill>
                      <a:schemeClr val="tx2">
                        <a:lumMod val="20000"/>
                        <a:lumOff val="80000"/>
                      </a:schemeClr>
                    </a:solidFill>
                  </a:tcPr>
                </a:tc>
                <a:tc>
                  <a:txBody>
                    <a:bodyPr/>
                    <a:lstStyle/>
                    <a:p>
                      <a:pPr indent="0" algn="ctr">
                        <a:buNone/>
                      </a:pPr>
                      <a:r>
                        <a:rPr lang="en-US" sz="800">
                          <a:effectLst/>
                          <a:latin typeface="微软雅黑" panose="020B0503020204020204" charset="-122"/>
                          <a:ea typeface="微软雅黑" panose="020B0503020204020204" charset="-122"/>
                        </a:rPr>
                        <a:t>3</a:t>
                      </a:r>
                      <a:endParaRPr lang="en-US" altLang="en-US" sz="800">
                        <a:effectLst/>
                        <a:latin typeface="微软雅黑" panose="020B0503020204020204" charset="-122"/>
                        <a:ea typeface="微软雅黑" panose="020B0503020204020204" charset="-122"/>
                      </a:endParaRPr>
                    </a:p>
                  </a:txBody>
                  <a:tcPr marL="12700" marR="12700" marT="12700" anchor="ctr">
                    <a:solidFill>
                      <a:schemeClr val="tx2">
                        <a:lumMod val="20000"/>
                        <a:lumOff val="80000"/>
                      </a:schemeClr>
                    </a:solidFill>
                  </a:tcPr>
                </a:tc>
                <a:tc>
                  <a:txBody>
                    <a:bodyPr/>
                    <a:lstStyle/>
                    <a:p>
                      <a:pPr indent="0" algn="ctr">
                        <a:buNone/>
                      </a:pPr>
                      <a:r>
                        <a:rPr lang="zh-CN" sz="800">
                          <a:effectLst/>
                          <a:latin typeface="微软雅黑" panose="020B0503020204020204" charset="-122"/>
                          <a:ea typeface="微软雅黑" panose="020B0503020204020204" charset="-122"/>
                        </a:rPr>
                        <a:t>台</a:t>
                      </a:r>
                      <a:endParaRPr lang="zh-CN" altLang="en-US" sz="800">
                        <a:effectLst/>
                        <a:latin typeface="微软雅黑" panose="020B0503020204020204" charset="-122"/>
                        <a:ea typeface="微软雅黑" panose="020B0503020204020204" charset="-122"/>
                      </a:endParaRPr>
                    </a:p>
                  </a:txBody>
                  <a:tcPr marL="12700" marR="12700" marT="12700" anchor="ctr">
                    <a:solidFill>
                      <a:schemeClr val="tx2">
                        <a:lumMod val="20000"/>
                        <a:lumOff val="80000"/>
                      </a:schemeClr>
                    </a:solidFill>
                  </a:tcPr>
                </a:tc>
              </a:tr>
              <a:tr h="197485">
                <a:tc>
                  <a:txBody>
                    <a:bodyPr/>
                    <a:lstStyle/>
                    <a:p>
                      <a:pPr indent="0" algn="ctr">
                        <a:buNone/>
                      </a:pPr>
                      <a:r>
                        <a:rPr lang="zh-CN" sz="800">
                          <a:effectLst/>
                          <a:latin typeface="微软雅黑" panose="020B0503020204020204" charset="-122"/>
                          <a:ea typeface="微软雅黑" panose="020B0503020204020204" charset="-122"/>
                          <a:cs typeface="微软雅黑" panose="020B0503020204020204" charset="-122"/>
                        </a:rPr>
                        <a:t>HIFI同轴吸顶</a:t>
                      </a:r>
                      <a:endParaRPr lang="zh-CN" altLang="en-US" sz="800">
                        <a:effectLst/>
                        <a:latin typeface="微软雅黑" panose="020B0503020204020204" charset="-122"/>
                        <a:ea typeface="微软雅黑" panose="020B0503020204020204" charset="-122"/>
                        <a:cs typeface="微软雅黑" panose="020B0503020204020204" charset="-122"/>
                      </a:endParaRPr>
                    </a:p>
                  </a:txBody>
                  <a:tcPr marL="12700" marR="12700" marT="12700" anchor="ctr">
                    <a:solidFill>
                      <a:schemeClr val="accent1">
                        <a:lumMod val="20000"/>
                        <a:lumOff val="80000"/>
                      </a:schemeClr>
                    </a:solidFill>
                  </a:tcPr>
                </a:tc>
                <a:tc>
                  <a:txBody>
                    <a:bodyPr/>
                    <a:lstStyle/>
                    <a:p>
                      <a:pPr indent="0">
                        <a:buNone/>
                      </a:pPr>
                      <a:r>
                        <a:rPr lang="en-US" sz="800">
                          <a:effectLst/>
                          <a:latin typeface="微软雅黑" panose="020B0503020204020204" charset="-122"/>
                          <a:ea typeface="微软雅黑" panose="020B0503020204020204" charset="-122"/>
                          <a:cs typeface="微软雅黑" panose="020B0503020204020204" charset="-122"/>
                        </a:rPr>
                        <a:t>喇叭口径6.5”X1 2”X1额定功率50W</a:t>
                      </a:r>
                      <a:endParaRPr lang="en-US" altLang="en-US" sz="800">
                        <a:effectLst/>
                        <a:latin typeface="微软雅黑" panose="020B0503020204020204" charset="-122"/>
                        <a:ea typeface="微软雅黑" panose="020B0503020204020204" charset="-122"/>
                        <a:cs typeface="微软雅黑" panose="020B0503020204020204" charset="-122"/>
                      </a:endParaRPr>
                    </a:p>
                  </a:txBody>
                  <a:tcPr marL="12700" marR="12700" marT="12700" anchor="ctr">
                    <a:solidFill>
                      <a:schemeClr val="accent1">
                        <a:lumMod val="20000"/>
                        <a:lumOff val="80000"/>
                      </a:schemeClr>
                    </a:solidFill>
                  </a:tcPr>
                </a:tc>
                <a:tc>
                  <a:txBody>
                    <a:bodyPr/>
                    <a:lstStyle/>
                    <a:p>
                      <a:pPr indent="0" algn="ctr">
                        <a:buNone/>
                      </a:pPr>
                      <a:r>
                        <a:rPr lang="en-US" sz="800">
                          <a:effectLst/>
                          <a:latin typeface="微软雅黑" panose="020B0503020204020204" charset="-122"/>
                          <a:ea typeface="微软雅黑" panose="020B0503020204020204" charset="-122"/>
                        </a:rPr>
                        <a:t>8</a:t>
                      </a:r>
                      <a:endParaRPr lang="en-US" altLang="en-US" sz="800">
                        <a:effectLst/>
                        <a:latin typeface="微软雅黑" panose="020B0503020204020204" charset="-122"/>
                        <a:ea typeface="微软雅黑" panose="020B0503020204020204" charset="-122"/>
                      </a:endParaRPr>
                    </a:p>
                  </a:txBody>
                  <a:tcPr marL="12700" marR="12700" marT="12700" anchor="ctr">
                    <a:solidFill>
                      <a:schemeClr val="accent1">
                        <a:lumMod val="20000"/>
                        <a:lumOff val="80000"/>
                      </a:schemeClr>
                    </a:solidFill>
                  </a:tcPr>
                </a:tc>
                <a:tc>
                  <a:txBody>
                    <a:bodyPr/>
                    <a:lstStyle/>
                    <a:p>
                      <a:pPr indent="0" algn="ctr">
                        <a:buNone/>
                      </a:pPr>
                      <a:r>
                        <a:rPr lang="zh-CN" sz="800">
                          <a:effectLst/>
                          <a:latin typeface="微软雅黑" panose="020B0503020204020204" charset="-122"/>
                          <a:ea typeface="微软雅黑" panose="020B0503020204020204" charset="-122"/>
                        </a:rPr>
                        <a:t>只</a:t>
                      </a:r>
                      <a:endParaRPr lang="zh-CN" altLang="en-US" sz="800">
                        <a:effectLst/>
                        <a:latin typeface="微软雅黑" panose="020B0503020204020204" charset="-122"/>
                        <a:ea typeface="微软雅黑" panose="020B0503020204020204" charset="-122"/>
                      </a:endParaRPr>
                    </a:p>
                  </a:txBody>
                  <a:tcPr marL="12700" marR="12700" marT="12700" anchor="ctr">
                    <a:solidFill>
                      <a:schemeClr val="accent1">
                        <a:lumMod val="20000"/>
                        <a:lumOff val="80000"/>
                      </a:schemeClr>
                    </a:solidFill>
                  </a:tcPr>
                </a:tc>
              </a:tr>
              <a:tr h="198120">
                <a:tc>
                  <a:txBody>
                    <a:bodyPr/>
                    <a:lstStyle/>
                    <a:p>
                      <a:pPr indent="0" algn="ctr">
                        <a:buNone/>
                      </a:pPr>
                      <a:r>
                        <a:rPr lang="zh-CN" sz="800">
                          <a:effectLst/>
                          <a:latin typeface="微软雅黑" panose="020B0503020204020204" charset="-122"/>
                          <a:ea typeface="微软雅黑" panose="020B0503020204020204" charset="-122"/>
                        </a:rPr>
                        <a:t>无线一拖四会议话筒</a:t>
                      </a:r>
                      <a:endParaRPr lang="zh-CN" altLang="en-US" sz="800">
                        <a:effectLst/>
                        <a:latin typeface="微软雅黑" panose="020B0503020204020204" charset="-122"/>
                        <a:ea typeface="微软雅黑" panose="020B0503020204020204" charset="-122"/>
                      </a:endParaRPr>
                    </a:p>
                  </a:txBody>
                  <a:tcPr marL="12700" marR="12700" marT="12700" anchor="ctr">
                    <a:solidFill>
                      <a:schemeClr val="tx2">
                        <a:lumMod val="20000"/>
                        <a:lumOff val="80000"/>
                      </a:schemeClr>
                    </a:solidFill>
                  </a:tcPr>
                </a:tc>
                <a:tc>
                  <a:txBody>
                    <a:bodyPr/>
                    <a:lstStyle/>
                    <a:p>
                      <a:pPr indent="0">
                        <a:buNone/>
                      </a:pPr>
                      <a:endParaRPr lang="en-US" altLang="en-US" sz="800">
                        <a:effectLst/>
                        <a:latin typeface="微软雅黑" panose="020B0503020204020204" charset="-122"/>
                        <a:ea typeface="微软雅黑" panose="020B0503020204020204" charset="-122"/>
                        <a:cs typeface="楷体" panose="02010609060101010101" charset="-122"/>
                      </a:endParaRPr>
                    </a:p>
                  </a:txBody>
                  <a:tcPr marL="12700" marR="12700" marT="12700" anchor="ctr">
                    <a:solidFill>
                      <a:schemeClr val="tx2">
                        <a:lumMod val="20000"/>
                        <a:lumOff val="80000"/>
                      </a:schemeClr>
                    </a:solidFill>
                  </a:tcPr>
                </a:tc>
                <a:tc>
                  <a:txBody>
                    <a:bodyPr/>
                    <a:lstStyle/>
                    <a:p>
                      <a:pPr indent="0" algn="ctr">
                        <a:buNone/>
                      </a:pPr>
                      <a:r>
                        <a:rPr lang="en-US" sz="800">
                          <a:effectLst/>
                          <a:latin typeface="微软雅黑" panose="020B0503020204020204" charset="-122"/>
                          <a:ea typeface="微软雅黑" panose="020B0503020204020204" charset="-122"/>
                        </a:rPr>
                        <a:t>1</a:t>
                      </a:r>
                      <a:endParaRPr lang="en-US" altLang="en-US" sz="800">
                        <a:effectLst/>
                        <a:latin typeface="微软雅黑" panose="020B0503020204020204" charset="-122"/>
                        <a:ea typeface="微软雅黑" panose="020B0503020204020204" charset="-122"/>
                      </a:endParaRPr>
                    </a:p>
                  </a:txBody>
                  <a:tcPr marL="12700" marR="12700" marT="12700" anchor="ctr">
                    <a:solidFill>
                      <a:schemeClr val="tx2">
                        <a:lumMod val="20000"/>
                        <a:lumOff val="80000"/>
                      </a:schemeClr>
                    </a:solidFill>
                  </a:tcPr>
                </a:tc>
                <a:tc>
                  <a:txBody>
                    <a:bodyPr/>
                    <a:lstStyle/>
                    <a:p>
                      <a:pPr indent="0" algn="ctr">
                        <a:buNone/>
                      </a:pPr>
                      <a:r>
                        <a:rPr lang="en-US" sz="800">
                          <a:effectLst/>
                          <a:latin typeface="微软雅黑" panose="020B0503020204020204" charset="-122"/>
                          <a:ea typeface="微软雅黑" panose="020B0503020204020204" charset="-122"/>
                        </a:rPr>
                        <a:t>台</a:t>
                      </a:r>
                      <a:endParaRPr lang="en-US" altLang="en-US" sz="800">
                        <a:effectLst/>
                        <a:latin typeface="微软雅黑" panose="020B0503020204020204" charset="-122"/>
                        <a:ea typeface="微软雅黑" panose="020B0503020204020204" charset="-122"/>
                      </a:endParaRPr>
                    </a:p>
                  </a:txBody>
                  <a:tcPr marL="12700" marR="12700" marT="12700" anchor="ctr">
                    <a:solidFill>
                      <a:schemeClr val="tx2">
                        <a:lumMod val="20000"/>
                        <a:lumOff val="80000"/>
                      </a:schemeClr>
                    </a:solidFill>
                  </a:tcPr>
                </a:tc>
              </a:tr>
              <a:tr h="497205">
                <a:tc>
                  <a:txBody>
                    <a:bodyPr/>
                    <a:lstStyle/>
                    <a:p>
                      <a:pPr indent="0" algn="ctr">
                        <a:buNone/>
                      </a:pPr>
                      <a:r>
                        <a:rPr lang="zh-CN" sz="800">
                          <a:effectLst/>
                          <a:latin typeface="微软雅黑" panose="020B0503020204020204" charset="-122"/>
                          <a:ea typeface="微软雅黑" panose="020B0503020204020204" charset="-122"/>
                        </a:rPr>
                        <a:t>应用服务器</a:t>
                      </a:r>
                      <a:endParaRPr lang="zh-CN" altLang="en-US" sz="800">
                        <a:effectLst/>
                        <a:latin typeface="微软雅黑" panose="020B0503020204020204" charset="-122"/>
                        <a:ea typeface="微软雅黑" panose="020B0503020204020204" charset="-122"/>
                      </a:endParaRPr>
                    </a:p>
                  </a:txBody>
                  <a:tcPr marL="12700" marR="12700" marT="12700" anchor="ctr">
                    <a:solidFill>
                      <a:schemeClr val="accent1">
                        <a:lumMod val="20000"/>
                        <a:lumOff val="80000"/>
                      </a:schemeClr>
                    </a:solidFill>
                  </a:tcPr>
                </a:tc>
                <a:tc>
                  <a:txBody>
                    <a:bodyPr/>
                    <a:lstStyle/>
                    <a:p>
                      <a:pPr indent="0">
                        <a:buNone/>
                      </a:pPr>
                      <a:r>
                        <a:rPr lang="en-US" sz="800">
                          <a:effectLst/>
                          <a:latin typeface="微软雅黑" panose="020B0503020204020204" charset="-122"/>
                          <a:ea typeface="微软雅黑" panose="020B0503020204020204" charset="-122"/>
                          <a:cs typeface="微软雅黑" panose="020B0503020204020204" charset="-122"/>
                        </a:rPr>
                        <a:t>CPU:Xeon 3106 8C/85W/1.7GHz*1</a:t>
                      </a:r>
                    </a:p>
                    <a:p>
                      <a:r>
                        <a:rPr lang="en-US" sz="800">
                          <a:effectLst/>
                          <a:latin typeface="微软雅黑" panose="020B0503020204020204" charset="-122"/>
                          <a:ea typeface="微软雅黑" panose="020B0503020204020204" charset="-122"/>
                          <a:cs typeface="微软雅黑" panose="020B0503020204020204" charset="-122"/>
                        </a:rPr>
                        <a:t>内存：8GB TruDDR4 2666 MHz *2</a:t>
                      </a:r>
                    </a:p>
                    <a:p>
                      <a:r>
                        <a:rPr lang="en-US" sz="800">
                          <a:effectLst/>
                          <a:latin typeface="微软雅黑" panose="020B0503020204020204" charset="-122"/>
                          <a:ea typeface="微软雅黑" panose="020B0503020204020204" charset="-122"/>
                          <a:cs typeface="微软雅黑" panose="020B0503020204020204" charset="-122"/>
                        </a:rPr>
                        <a:t>硬盘：100GB SSD*2+200GB SSD*2</a:t>
                      </a:r>
                      <a:endParaRPr lang="en-US" altLang="en-US" sz="800">
                        <a:effectLst/>
                        <a:latin typeface="微软雅黑" panose="020B0503020204020204" charset="-122"/>
                        <a:ea typeface="微软雅黑" panose="020B0503020204020204" charset="-122"/>
                        <a:cs typeface="微软雅黑" panose="020B0503020204020204" charset="-122"/>
                      </a:endParaRPr>
                    </a:p>
                  </a:txBody>
                  <a:tcPr marL="12700" marR="12700" marT="12700" anchor="ctr">
                    <a:solidFill>
                      <a:schemeClr val="accent1">
                        <a:lumMod val="20000"/>
                        <a:lumOff val="80000"/>
                      </a:schemeClr>
                    </a:solidFill>
                  </a:tcPr>
                </a:tc>
                <a:tc>
                  <a:txBody>
                    <a:bodyPr/>
                    <a:lstStyle/>
                    <a:p>
                      <a:pPr indent="0" algn="ctr">
                        <a:buNone/>
                      </a:pPr>
                      <a:r>
                        <a:rPr lang="en-US" sz="800">
                          <a:effectLst/>
                          <a:latin typeface="微软雅黑" panose="020B0503020204020204" charset="-122"/>
                          <a:ea typeface="微软雅黑" panose="020B0503020204020204" charset="-122"/>
                        </a:rPr>
                        <a:t>1</a:t>
                      </a:r>
                      <a:endParaRPr lang="en-US" altLang="en-US" sz="800">
                        <a:effectLst/>
                        <a:latin typeface="微软雅黑" panose="020B0503020204020204" charset="-122"/>
                        <a:ea typeface="微软雅黑" panose="020B0503020204020204" charset="-122"/>
                      </a:endParaRPr>
                    </a:p>
                  </a:txBody>
                  <a:tcPr marL="12700" marR="12700" marT="12700" anchor="ctr">
                    <a:solidFill>
                      <a:schemeClr val="accent1">
                        <a:lumMod val="20000"/>
                        <a:lumOff val="80000"/>
                      </a:schemeClr>
                    </a:solidFill>
                  </a:tcPr>
                </a:tc>
                <a:tc>
                  <a:txBody>
                    <a:bodyPr/>
                    <a:lstStyle/>
                    <a:p>
                      <a:pPr indent="0" algn="ctr">
                        <a:buNone/>
                      </a:pPr>
                      <a:r>
                        <a:rPr lang="zh-CN" sz="800">
                          <a:effectLst/>
                          <a:latin typeface="微软雅黑" panose="020B0503020204020204" charset="-122"/>
                          <a:ea typeface="微软雅黑" panose="020B0503020204020204" charset="-122"/>
                        </a:rPr>
                        <a:t>台</a:t>
                      </a:r>
                      <a:endParaRPr lang="zh-CN" altLang="en-US" sz="800">
                        <a:effectLst/>
                        <a:latin typeface="微软雅黑" panose="020B0503020204020204" charset="-122"/>
                        <a:ea typeface="微软雅黑" panose="020B0503020204020204" charset="-122"/>
                      </a:endParaRPr>
                    </a:p>
                  </a:txBody>
                  <a:tcPr marL="12700" marR="12700" marT="12700" anchor="ctr">
                    <a:solidFill>
                      <a:schemeClr val="accent1">
                        <a:lumMod val="20000"/>
                        <a:lumOff val="80000"/>
                      </a:schemeClr>
                    </a:solidFill>
                  </a:tcPr>
                </a:tc>
              </a:tr>
              <a:tr h="546100">
                <a:tc>
                  <a:txBody>
                    <a:bodyPr/>
                    <a:lstStyle/>
                    <a:p>
                      <a:pPr indent="0" algn="ctr">
                        <a:buNone/>
                      </a:pPr>
                      <a:r>
                        <a:rPr lang="zh-CN" sz="800">
                          <a:effectLst/>
                          <a:latin typeface="微软雅黑" panose="020B0503020204020204" charset="-122"/>
                          <a:ea typeface="微软雅黑" panose="020B0503020204020204" charset="-122"/>
                        </a:rPr>
                        <a:t>数据服务器</a:t>
                      </a:r>
                      <a:endParaRPr lang="zh-CN" altLang="en-US" sz="800">
                        <a:effectLst/>
                        <a:latin typeface="微软雅黑" panose="020B0503020204020204" charset="-122"/>
                        <a:ea typeface="微软雅黑" panose="020B0503020204020204" charset="-122"/>
                      </a:endParaRPr>
                    </a:p>
                  </a:txBody>
                  <a:tcPr marL="12700" marR="12700" marT="12700" anchor="ctr">
                    <a:solidFill>
                      <a:schemeClr val="tx2">
                        <a:lumMod val="20000"/>
                        <a:lumOff val="80000"/>
                      </a:schemeClr>
                    </a:solidFill>
                  </a:tcPr>
                </a:tc>
                <a:tc>
                  <a:txBody>
                    <a:bodyPr/>
                    <a:lstStyle/>
                    <a:p>
                      <a:pPr indent="0">
                        <a:buNone/>
                      </a:pPr>
                      <a:r>
                        <a:rPr lang="en-US" sz="800">
                          <a:effectLst/>
                          <a:latin typeface="微软雅黑" panose="020B0503020204020204" charset="-122"/>
                          <a:ea typeface="微软雅黑" panose="020B0503020204020204" charset="-122"/>
                          <a:cs typeface="微软雅黑" panose="020B0503020204020204" charset="-122"/>
                        </a:rPr>
                        <a:t>CPU:Xeon 3106 8C/85W/1.7GHz*1</a:t>
                      </a:r>
                    </a:p>
                    <a:p>
                      <a:r>
                        <a:rPr lang="en-US" sz="800">
                          <a:effectLst/>
                          <a:latin typeface="微软雅黑" panose="020B0503020204020204" charset="-122"/>
                          <a:ea typeface="微软雅黑" panose="020B0503020204020204" charset="-122"/>
                          <a:cs typeface="微软雅黑" panose="020B0503020204020204" charset="-122"/>
                        </a:rPr>
                        <a:t>内存：8GB TruDDR4 2666 MHz *2</a:t>
                      </a:r>
                    </a:p>
                    <a:p>
                      <a:pPr indent="0">
                        <a:buNone/>
                      </a:pPr>
                      <a:r>
                        <a:rPr lang="en-US" sz="800">
                          <a:effectLst/>
                          <a:latin typeface="微软雅黑" panose="020B0503020204020204" charset="-122"/>
                          <a:ea typeface="微软雅黑" panose="020B0503020204020204" charset="-122"/>
                          <a:cs typeface="微软雅黑" panose="020B0503020204020204" charset="-122"/>
                        </a:rPr>
                        <a:t>硬盘：100GB SSD*2+2.5’</a:t>
                      </a:r>
                    </a:p>
                    <a:p>
                      <a:pPr indent="0">
                        <a:buNone/>
                      </a:pPr>
                      <a:r>
                        <a:rPr lang="en-US" sz="800">
                          <a:effectLst/>
                          <a:latin typeface="微软雅黑" panose="020B0503020204020204" charset="-122"/>
                          <a:ea typeface="微软雅黑" panose="020B0503020204020204" charset="-122"/>
                          <a:cs typeface="微软雅黑" panose="020B0503020204020204" charset="-122"/>
                        </a:rPr>
                        <a:t> 600GB 10K SAS 12Gb 热插拔 512n *2</a:t>
                      </a:r>
                      <a:endParaRPr lang="en-US" altLang="en-US" sz="800">
                        <a:effectLst/>
                        <a:latin typeface="微软雅黑" panose="020B0503020204020204" charset="-122"/>
                        <a:ea typeface="微软雅黑" panose="020B0503020204020204" charset="-122"/>
                        <a:cs typeface="微软雅黑" panose="020B0503020204020204" charset="-122"/>
                      </a:endParaRPr>
                    </a:p>
                  </a:txBody>
                  <a:tcPr marL="12700" marR="12700" marT="12700" anchor="ctr">
                    <a:solidFill>
                      <a:schemeClr val="tx2">
                        <a:lumMod val="20000"/>
                        <a:lumOff val="80000"/>
                      </a:schemeClr>
                    </a:solidFill>
                  </a:tcPr>
                </a:tc>
                <a:tc>
                  <a:txBody>
                    <a:bodyPr/>
                    <a:lstStyle/>
                    <a:p>
                      <a:pPr indent="0" algn="ctr">
                        <a:buNone/>
                      </a:pPr>
                      <a:r>
                        <a:rPr lang="en-US" sz="800">
                          <a:effectLst/>
                          <a:latin typeface="微软雅黑" panose="020B0503020204020204" charset="-122"/>
                          <a:ea typeface="微软雅黑" panose="020B0503020204020204" charset="-122"/>
                        </a:rPr>
                        <a:t>1</a:t>
                      </a:r>
                      <a:endParaRPr lang="en-US" altLang="en-US" sz="800">
                        <a:effectLst/>
                        <a:latin typeface="微软雅黑" panose="020B0503020204020204" charset="-122"/>
                        <a:ea typeface="微软雅黑" panose="020B0503020204020204" charset="-122"/>
                      </a:endParaRPr>
                    </a:p>
                  </a:txBody>
                  <a:tcPr marL="12700" marR="12700" marT="12700" anchor="ctr">
                    <a:solidFill>
                      <a:schemeClr val="tx2">
                        <a:lumMod val="20000"/>
                        <a:lumOff val="80000"/>
                      </a:schemeClr>
                    </a:solidFill>
                  </a:tcPr>
                </a:tc>
                <a:tc>
                  <a:txBody>
                    <a:bodyPr/>
                    <a:lstStyle/>
                    <a:p>
                      <a:pPr indent="0" algn="ctr">
                        <a:buNone/>
                      </a:pPr>
                      <a:r>
                        <a:rPr lang="zh-CN" sz="800">
                          <a:effectLst/>
                          <a:latin typeface="微软雅黑" panose="020B0503020204020204" charset="-122"/>
                          <a:ea typeface="微软雅黑" panose="020B0503020204020204" charset="-122"/>
                        </a:rPr>
                        <a:t>台</a:t>
                      </a:r>
                      <a:endParaRPr lang="zh-CN" altLang="en-US" sz="800">
                        <a:effectLst/>
                        <a:latin typeface="微软雅黑" panose="020B0503020204020204" charset="-122"/>
                        <a:ea typeface="微软雅黑" panose="020B0503020204020204" charset="-122"/>
                      </a:endParaRPr>
                    </a:p>
                  </a:txBody>
                  <a:tcPr marL="12700" marR="12700" marT="12700" anchor="ctr">
                    <a:solidFill>
                      <a:schemeClr val="tx2">
                        <a:lumMod val="20000"/>
                        <a:lumOff val="80000"/>
                      </a:schemeClr>
                    </a:solidFill>
                  </a:tcPr>
                </a:tc>
              </a:tr>
              <a:tr h="310515">
                <a:tc>
                  <a:txBody>
                    <a:bodyPr/>
                    <a:lstStyle/>
                    <a:p>
                      <a:pPr indent="0" algn="ctr">
                        <a:buNone/>
                      </a:pPr>
                      <a:r>
                        <a:rPr lang="zh-CN" sz="800">
                          <a:effectLst/>
                          <a:latin typeface="微软雅黑" panose="020B0503020204020204" charset="-122"/>
                          <a:ea typeface="微软雅黑" panose="020B0503020204020204" charset="-122"/>
                        </a:rPr>
                        <a:t>三联操作台</a:t>
                      </a:r>
                      <a:endParaRPr lang="zh-CN" altLang="en-US" sz="800">
                        <a:effectLst/>
                        <a:latin typeface="微软雅黑" panose="020B0503020204020204" charset="-122"/>
                        <a:ea typeface="微软雅黑" panose="020B0503020204020204" charset="-122"/>
                      </a:endParaRPr>
                    </a:p>
                  </a:txBody>
                  <a:tcPr marL="12700" marR="12700" marT="12700" anchor="ctr">
                    <a:solidFill>
                      <a:schemeClr val="accent1">
                        <a:lumMod val="20000"/>
                        <a:lumOff val="80000"/>
                      </a:schemeClr>
                    </a:solidFill>
                  </a:tcPr>
                </a:tc>
                <a:tc>
                  <a:txBody>
                    <a:bodyPr/>
                    <a:lstStyle/>
                    <a:p>
                      <a:pPr indent="0">
                        <a:buNone/>
                      </a:pPr>
                      <a:r>
                        <a:rPr lang="zh-CN" sz="800">
                          <a:effectLst/>
                          <a:latin typeface="微软雅黑" panose="020B0503020204020204" charset="-122"/>
                          <a:ea typeface="微软雅黑" panose="020B0503020204020204" charset="-122"/>
                          <a:cs typeface="微软雅黑" panose="020B0503020204020204" charset="-122"/>
                        </a:rPr>
                        <a:t>尺寸规格：750X1850X900mm</a:t>
                      </a:r>
                      <a:endParaRPr lang="zh-CN" altLang="en-US" sz="800">
                        <a:effectLst/>
                        <a:latin typeface="微软雅黑" panose="020B0503020204020204" charset="-122"/>
                        <a:ea typeface="微软雅黑" panose="020B0503020204020204" charset="-122"/>
                        <a:cs typeface="微软雅黑" panose="020B0503020204020204" charset="-122"/>
                      </a:endParaRPr>
                    </a:p>
                  </a:txBody>
                  <a:tcPr marL="12700" marR="12700" marT="12700" anchor="ctr">
                    <a:solidFill>
                      <a:schemeClr val="accent1">
                        <a:lumMod val="20000"/>
                        <a:lumOff val="80000"/>
                      </a:schemeClr>
                    </a:solidFill>
                  </a:tcPr>
                </a:tc>
                <a:tc>
                  <a:txBody>
                    <a:bodyPr/>
                    <a:lstStyle/>
                    <a:p>
                      <a:pPr indent="0" algn="ctr">
                        <a:buNone/>
                      </a:pPr>
                      <a:r>
                        <a:rPr lang="en-US" sz="800">
                          <a:effectLst/>
                          <a:latin typeface="微软雅黑" panose="020B0503020204020204" charset="-122"/>
                          <a:ea typeface="微软雅黑" panose="020B0503020204020204" charset="-122"/>
                        </a:rPr>
                        <a:t>1</a:t>
                      </a:r>
                      <a:endParaRPr lang="en-US" altLang="en-US" sz="800">
                        <a:effectLst/>
                        <a:latin typeface="微软雅黑" panose="020B0503020204020204" charset="-122"/>
                        <a:ea typeface="微软雅黑" panose="020B0503020204020204" charset="-122"/>
                      </a:endParaRPr>
                    </a:p>
                  </a:txBody>
                  <a:tcPr marL="12700" marR="12700" marT="12700" anchor="ctr">
                    <a:solidFill>
                      <a:schemeClr val="accent1">
                        <a:lumMod val="20000"/>
                        <a:lumOff val="80000"/>
                      </a:schemeClr>
                    </a:solidFill>
                  </a:tcPr>
                </a:tc>
                <a:tc>
                  <a:txBody>
                    <a:bodyPr/>
                    <a:lstStyle/>
                    <a:p>
                      <a:pPr indent="0" algn="ctr">
                        <a:buNone/>
                      </a:pPr>
                      <a:r>
                        <a:rPr lang="zh-CN" sz="800">
                          <a:effectLst/>
                          <a:latin typeface="微软雅黑" panose="020B0503020204020204" charset="-122"/>
                          <a:ea typeface="微软雅黑" panose="020B0503020204020204" charset="-122"/>
                        </a:rPr>
                        <a:t>台</a:t>
                      </a:r>
                      <a:endParaRPr lang="zh-CN" altLang="en-US" sz="800">
                        <a:effectLst/>
                        <a:latin typeface="微软雅黑" panose="020B0503020204020204" charset="-122"/>
                        <a:ea typeface="微软雅黑" panose="020B0503020204020204" charset="-122"/>
                      </a:endParaRPr>
                    </a:p>
                  </a:txBody>
                  <a:tcPr marL="12700" marR="12700" marT="12700" anchor="ctr">
                    <a:solidFill>
                      <a:schemeClr val="accent1">
                        <a:lumMod val="20000"/>
                        <a:lumOff val="80000"/>
                      </a:schemeClr>
                    </a:solidFill>
                  </a:tcPr>
                </a:tc>
              </a:tr>
            </a:tbl>
          </a:graphicData>
        </a:graphic>
      </p:graphicFrame>
      <p:sp>
        <p:nvSpPr>
          <p:cNvPr id="9" name="文本框 9"/>
          <p:cNvSpPr txBox="1"/>
          <p:nvPr/>
        </p:nvSpPr>
        <p:spPr>
          <a:xfrm>
            <a:off x="631190" y="154940"/>
            <a:ext cx="1477645" cy="258445"/>
          </a:xfrm>
          <a:prstGeom prst="rect">
            <a:avLst/>
          </a:prstGeom>
          <a:noFill/>
        </p:spPr>
        <p:txBody>
          <a:bodyPr wrap="square" lIns="51418" tIns="25709" rIns="51418" bIns="25709" rtlCol="0">
            <a:spAutoFit/>
          </a:bodyPr>
          <a:lstStyle/>
          <a:p>
            <a:pPr marL="0" lvl="1"/>
            <a:r>
              <a:rPr lang="zh-CN" altLang="en-US" b="1" dirty="0">
                <a:solidFill>
                  <a:schemeClr val="bg1">
                    <a:lumMod val="50000"/>
                  </a:schemeClr>
                </a:solidFill>
                <a:latin typeface="微软雅黑" panose="020B0503020204020204" charset="-122"/>
                <a:ea typeface="微软雅黑" panose="020B0503020204020204" charset="-122"/>
              </a:rPr>
              <a:t>园区调度管理</a:t>
            </a:r>
          </a:p>
        </p:txBody>
      </p:sp>
      <p:sp>
        <p:nvSpPr>
          <p:cNvPr id="180" name="矩形 179"/>
          <p:cNvSpPr/>
          <p:nvPr/>
        </p:nvSpPr>
        <p:spPr>
          <a:xfrm>
            <a:off x="451" y="3053"/>
            <a:ext cx="738534" cy="437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latin typeface="微软雅黑" panose="020B0503020204020204" charset="-122"/>
              <a:ea typeface="微软雅黑" panose="020B0503020204020204" charset="-122"/>
            </a:endParaRPr>
          </a:p>
        </p:txBody>
      </p:sp>
      <p:grpSp>
        <p:nvGrpSpPr>
          <p:cNvPr id="181" name="组合 180"/>
          <p:cNvGrpSpPr/>
          <p:nvPr/>
        </p:nvGrpSpPr>
        <p:grpSpPr>
          <a:xfrm>
            <a:off x="145104" y="3053"/>
            <a:ext cx="431914" cy="627339"/>
            <a:chOff x="841003" y="360040"/>
            <a:chExt cx="504056" cy="836712"/>
          </a:xfrm>
          <a:solidFill>
            <a:srgbClr val="2F5EB0"/>
          </a:solidFill>
        </p:grpSpPr>
        <p:sp>
          <p:nvSpPr>
            <p:cNvPr id="182" name="矩形 181"/>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latin typeface="微软雅黑" panose="020B0503020204020204" charset="-122"/>
                <a:ea typeface="微软雅黑" panose="020B0503020204020204" charset="-122"/>
              </a:endParaRPr>
            </a:p>
          </p:txBody>
        </p:sp>
        <p:sp>
          <p:nvSpPr>
            <p:cNvPr id="183" name="等腰三角形 182"/>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latin typeface="微软雅黑" panose="020B0503020204020204" charset="-122"/>
                <a:ea typeface="微软雅黑" panose="020B0503020204020204" charset="-122"/>
              </a:endParaRPr>
            </a:p>
          </p:txBody>
        </p:sp>
      </p:grpSp>
      <p:pic>
        <p:nvPicPr>
          <p:cNvPr id="3" name="图片 2" descr="园区 (2)"/>
          <p:cNvPicPr>
            <a:picLocks noChangeAspect="1"/>
          </p:cNvPicPr>
          <p:nvPr/>
        </p:nvPicPr>
        <p:blipFill>
          <a:blip r:embed="rId4" cstate="print"/>
          <a:stretch>
            <a:fillRect/>
          </a:stretch>
        </p:blipFill>
        <p:spPr>
          <a:xfrm>
            <a:off x="205105" y="74930"/>
            <a:ext cx="312420" cy="312420"/>
          </a:xfrm>
          <a:prstGeom prst="rect">
            <a:avLst/>
          </a:prstGeom>
        </p:spPr>
      </p:pic>
      <p:pic>
        <p:nvPicPr>
          <p:cNvPr id="4" name="图片 3" descr="50e1bdc7167f080791e8b45f698202f"/>
          <p:cNvPicPr>
            <a:picLocks noChangeAspect="1"/>
          </p:cNvPicPr>
          <p:nvPr/>
        </p:nvPicPr>
        <p:blipFill>
          <a:blip r:embed="rId5" cstate="print"/>
          <a:stretch>
            <a:fillRect/>
          </a:stretch>
        </p:blipFill>
        <p:spPr>
          <a:xfrm>
            <a:off x="4980940" y="983615"/>
            <a:ext cx="3936365" cy="366649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flipH="1">
            <a:off x="238" y="3393635"/>
            <a:ext cx="3023392" cy="1648339"/>
            <a:chOff x="5917425" y="3435846"/>
            <a:chExt cx="3226575" cy="1707654"/>
          </a:xfrm>
        </p:grpSpPr>
        <p:pic>
          <p:nvPicPr>
            <p:cNvPr id="43" name="Picture 2"/>
            <p:cNvPicPr>
              <a:picLocks noChangeAspect="1" noChangeArrowheads="1"/>
            </p:cNvPicPr>
            <p:nvPr/>
          </p:nvPicPr>
          <p:blipFill rotWithShape="1">
            <a:blip r:embed="rId4" cstate="print">
              <a:extLst>
                <a:ext uri="{BEBA8EAE-BF5A-486C-A8C5-ECC9F3942E4B}">
                  <a14:imgProps xmlns:a14="http://schemas.microsoft.com/office/drawing/2010/main" xmlns="">
                    <a14:imgLayer r:embed="rId5">
                      <a14:imgEffect>
                        <a14:brightnessContrast bright="-40000" contrast="-40000"/>
                      </a14:imgEffect>
                    </a14:imgLayer>
                  </a14:imgProps>
                </a:ext>
                <a:ext uri="{28A0092B-C50C-407E-A947-70E740481C1C}">
                  <a14:useLocalDpi xmlns:a14="http://schemas.microsoft.com/office/drawing/2010/main" xmlns=""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4" name="Picture 2"/>
            <p:cNvPicPr>
              <a:picLocks noChangeAspect="1" noChangeArrowheads="1"/>
            </p:cNvPicPr>
            <p:nvPr/>
          </p:nvPicPr>
          <p:blipFill rotWithShape="1">
            <a:blip r:embed="rId4" cstate="print">
              <a:extLst>
                <a:ext uri="{BEBA8EAE-BF5A-486C-A8C5-ECC9F3942E4B}">
                  <a14:imgProps xmlns:a14="http://schemas.microsoft.com/office/drawing/2010/main" xmlns="">
                    <a14:imgLayer r:embed="rId5">
                      <a14:imgEffect>
                        <a14:brightnessContrast bright="-40000" contrast="-40000"/>
                      </a14:imgEffect>
                    </a14:imgLayer>
                  </a14:imgProps>
                </a:ext>
                <a:ext uri="{28A0092B-C50C-407E-A947-70E740481C1C}">
                  <a14:useLocalDpi xmlns:a14="http://schemas.microsoft.com/office/drawing/2010/main" xmlns=""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grpSp>
        <p:nvGrpSpPr>
          <p:cNvPr id="45" name="组合 44"/>
          <p:cNvGrpSpPr/>
          <p:nvPr/>
        </p:nvGrpSpPr>
        <p:grpSpPr>
          <a:xfrm>
            <a:off x="5936005" y="3364375"/>
            <a:ext cx="3225072" cy="1706858"/>
            <a:chOff x="5917425" y="3435846"/>
            <a:chExt cx="3226575" cy="1707654"/>
          </a:xfrm>
        </p:grpSpPr>
        <p:pic>
          <p:nvPicPr>
            <p:cNvPr id="46" name="Picture 2"/>
            <p:cNvPicPr>
              <a:picLocks noChangeAspect="1" noChangeArrowheads="1"/>
            </p:cNvPicPr>
            <p:nvPr/>
          </p:nvPicPr>
          <p:blipFill rotWithShape="1">
            <a:blip r:embed="rId4" cstate="print">
              <a:extLst>
                <a:ext uri="{BEBA8EAE-BF5A-486C-A8C5-ECC9F3942E4B}">
                  <a14:imgProps xmlns:a14="http://schemas.microsoft.com/office/drawing/2010/main" xmlns="">
                    <a14:imgLayer r:embed="rId5">
                      <a14:imgEffect>
                        <a14:brightnessContrast bright="-40000" contrast="-40000"/>
                      </a14:imgEffect>
                    </a14:imgLayer>
                  </a14:imgProps>
                </a:ext>
                <a:ext uri="{28A0092B-C50C-407E-A947-70E740481C1C}">
                  <a14:useLocalDpi xmlns:a14="http://schemas.microsoft.com/office/drawing/2010/main" xmlns=""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7" name="Picture 2"/>
            <p:cNvPicPr>
              <a:picLocks noChangeAspect="1" noChangeArrowheads="1"/>
            </p:cNvPicPr>
            <p:nvPr/>
          </p:nvPicPr>
          <p:blipFill rotWithShape="1">
            <a:blip r:embed="rId4" cstate="print">
              <a:extLst>
                <a:ext uri="{BEBA8EAE-BF5A-486C-A8C5-ECC9F3942E4B}">
                  <a14:imgProps xmlns:a14="http://schemas.microsoft.com/office/drawing/2010/main" xmlns="">
                    <a14:imgLayer r:embed="rId5">
                      <a14:imgEffect>
                        <a14:brightnessContrast bright="-40000" contrast="-40000"/>
                      </a14:imgEffect>
                    </a14:imgLayer>
                  </a14:imgProps>
                </a:ext>
                <a:ext uri="{28A0092B-C50C-407E-A947-70E740481C1C}">
                  <a14:useLocalDpi xmlns:a14="http://schemas.microsoft.com/office/drawing/2010/main" xmlns=""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sp>
        <p:nvSpPr>
          <p:cNvPr id="33" name="椭圆 32"/>
          <p:cNvSpPr/>
          <p:nvPr/>
        </p:nvSpPr>
        <p:spPr>
          <a:xfrm>
            <a:off x="4032109" y="1224271"/>
            <a:ext cx="1025794" cy="1025794"/>
          </a:xfrm>
          <a:prstGeom prst="ellipse">
            <a:avLst/>
          </a:prstGeom>
          <a:gradFill>
            <a:gsLst>
              <a:gs pos="0">
                <a:srgbClr val="0E1A40"/>
              </a:gs>
              <a:gs pos="100000">
                <a:srgbClr val="2F5EB0"/>
              </a:gs>
            </a:gsLst>
            <a:lin ang="13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36" name="Rectangle 49"/>
          <p:cNvSpPr/>
          <p:nvPr/>
        </p:nvSpPr>
        <p:spPr>
          <a:xfrm>
            <a:off x="2824492" y="2415417"/>
            <a:ext cx="3495017" cy="645160"/>
          </a:xfrm>
          <a:prstGeom prst="rect">
            <a:avLst/>
          </a:prstGeom>
          <a:effectLst/>
        </p:spPr>
        <p:txBody>
          <a:bodyPr wrap="square">
            <a:spAutoFit/>
          </a:bodyPr>
          <a:lstStyle/>
          <a:p>
            <a:pPr marL="0" lvl="1" algn="ctr"/>
            <a:r>
              <a:rPr lang="zh-CN" altLang="en-US" sz="3600" b="1" dirty="0">
                <a:solidFill>
                  <a:srgbClr val="2F5EB0"/>
                </a:solidFill>
                <a:latin typeface="微软雅黑" panose="020B0503020204020204" charset="-122"/>
                <a:ea typeface="微软雅黑" panose="020B0503020204020204" charset="-122"/>
              </a:rPr>
              <a:t>加工过程管理</a:t>
            </a:r>
          </a:p>
        </p:txBody>
      </p:sp>
      <p:sp>
        <p:nvSpPr>
          <p:cNvPr id="66" name="Rectangle 74"/>
          <p:cNvSpPr/>
          <p:nvPr/>
        </p:nvSpPr>
        <p:spPr>
          <a:xfrm>
            <a:off x="3559783" y="3126421"/>
            <a:ext cx="2024433" cy="57147"/>
          </a:xfrm>
          <a:prstGeom prst="rect">
            <a:avLst/>
          </a:prstGeom>
          <a:solidFill>
            <a:srgbClr val="2C59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0">
              <a:latin typeface="微软雅黑" panose="020B0503020204020204" charset="-122"/>
              <a:ea typeface="微软雅黑" panose="020B0503020204020204" charset="-122"/>
              <a:sym typeface="微软雅黑" panose="020B0503020204020204" charset="-122"/>
            </a:endParaRPr>
          </a:p>
        </p:txBody>
      </p:sp>
      <p:sp>
        <p:nvSpPr>
          <p:cNvPr id="14" name="千图PPT彼岸天：ID 8661124库_任意多边形 19"/>
          <p:cNvSpPr/>
          <p:nvPr>
            <p:custDataLst>
              <p:tags r:id="rId1"/>
            </p:custDataLst>
          </p:nvPr>
        </p:nvSpPr>
        <p:spPr bwMode="auto">
          <a:xfrm>
            <a:off x="4194810" y="1421765"/>
            <a:ext cx="700405" cy="647700"/>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ln>
        </p:spPr>
        <p:txBody>
          <a:bodyPr anchor="ctr"/>
          <a:lstStyle/>
          <a:p>
            <a:pPr algn="ctr"/>
            <a:endParaRPr sz="1010"/>
          </a:p>
        </p:txBody>
      </p:sp>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bldLst>
      <p:bldP spid="33" grpId="0" bldLvl="0" animBg="1"/>
      <p:bldP spid="36"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110"/>
          <p:cNvSpPr/>
          <p:nvPr/>
        </p:nvSpPr>
        <p:spPr>
          <a:xfrm>
            <a:off x="1115585" y="1307337"/>
            <a:ext cx="6744617" cy="1775145"/>
          </a:xfrm>
          <a:prstGeom prst="roundRect">
            <a:avLst>
              <a:gd name="adj" fmla="val 5870"/>
            </a:avLst>
          </a:prstGeom>
          <a:solidFill>
            <a:srgbClr val="254B8B"/>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800" dirty="0">
              <a:solidFill>
                <a:prstClr val="black"/>
              </a:solidFill>
              <a:latin typeface="微软雅黑" panose="020B0503020204020204" charset="-122"/>
              <a:ea typeface="微软雅黑" panose="020B0503020204020204" charset="-122"/>
              <a:cs typeface="Times New Roman" panose="02020603050405020304" pitchFamily="18" charset="0"/>
            </a:endParaRPr>
          </a:p>
        </p:txBody>
      </p:sp>
      <p:sp>
        <p:nvSpPr>
          <p:cNvPr id="28" name="矩形: 圆角 62"/>
          <p:cNvSpPr/>
          <p:nvPr/>
        </p:nvSpPr>
        <p:spPr>
          <a:xfrm>
            <a:off x="4751705" y="1403985"/>
            <a:ext cx="1490980" cy="1587500"/>
          </a:xfrm>
          <a:prstGeom prst="roundRect">
            <a:avLst>
              <a:gd name="adj" fmla="val 4105"/>
            </a:avLst>
          </a:prstGeom>
          <a:solidFill>
            <a:schemeClr val="bg1"/>
          </a:solidFill>
          <a:ln w="12700">
            <a:noFill/>
            <a:prstDash val="dash"/>
          </a:ln>
        </p:spPr>
        <p:style>
          <a:lnRef idx="2">
            <a:schemeClr val="dk1"/>
          </a:lnRef>
          <a:fillRef idx="1">
            <a:schemeClr val="lt1"/>
          </a:fillRef>
          <a:effectRef idx="0">
            <a:schemeClr val="dk1"/>
          </a:effectRef>
          <a:fontRef idx="minor">
            <a:schemeClr val="dk1"/>
          </a:fontRef>
        </p:style>
        <p:txBody>
          <a:bodyPr rtlCol="0" anchor="t"/>
          <a:lstStyle/>
          <a:p>
            <a:r>
              <a:rPr lang="zh-CN" altLang="en-US" sz="1200" dirty="0">
                <a:solidFill>
                  <a:schemeClr val="bg1">
                    <a:lumMod val="65000"/>
                  </a:schemeClr>
                </a:solidFill>
                <a:latin typeface="微软雅黑" panose="020B0503020204020204" charset="-122"/>
                <a:ea typeface="微软雅黑" panose="020B0503020204020204" charset="-122"/>
                <a:cs typeface="Times New Roman" panose="02020603050405020304" pitchFamily="18" charset="0"/>
              </a:rPr>
              <a:t>设</a:t>
            </a:r>
            <a:endParaRPr lang="en-US" altLang="zh-CN" sz="1200" dirty="0">
              <a:solidFill>
                <a:schemeClr val="bg1">
                  <a:lumMod val="65000"/>
                </a:schemeClr>
              </a:solidFill>
              <a:latin typeface="微软雅黑" panose="020B0503020204020204" charset="-122"/>
              <a:ea typeface="微软雅黑" panose="020B0503020204020204" charset="-122"/>
              <a:cs typeface="Times New Roman" panose="02020603050405020304" pitchFamily="18" charset="0"/>
            </a:endParaRPr>
          </a:p>
          <a:p>
            <a:r>
              <a:rPr lang="zh-CN" altLang="en-US" sz="1200" dirty="0">
                <a:solidFill>
                  <a:schemeClr val="bg1">
                    <a:lumMod val="65000"/>
                  </a:schemeClr>
                </a:solidFill>
                <a:latin typeface="微软雅黑" panose="020B0503020204020204" charset="-122"/>
                <a:ea typeface="微软雅黑" panose="020B0503020204020204" charset="-122"/>
                <a:cs typeface="Times New Roman" panose="02020603050405020304" pitchFamily="18" charset="0"/>
              </a:rPr>
              <a:t>备</a:t>
            </a:r>
            <a:endParaRPr lang="en-US" altLang="zh-CN" sz="1200" dirty="0">
              <a:solidFill>
                <a:schemeClr val="bg1">
                  <a:lumMod val="65000"/>
                </a:schemeClr>
              </a:solidFill>
              <a:latin typeface="微软雅黑" panose="020B0503020204020204" charset="-122"/>
              <a:ea typeface="微软雅黑" panose="020B0503020204020204" charset="-122"/>
              <a:cs typeface="Times New Roman" panose="02020603050405020304" pitchFamily="18" charset="0"/>
            </a:endParaRPr>
          </a:p>
          <a:p>
            <a:r>
              <a:rPr lang="zh-CN" altLang="en-US" sz="1200" dirty="0">
                <a:solidFill>
                  <a:schemeClr val="bg1">
                    <a:lumMod val="65000"/>
                  </a:schemeClr>
                </a:solidFill>
                <a:latin typeface="微软雅黑" panose="020B0503020204020204" charset="-122"/>
                <a:ea typeface="微软雅黑" panose="020B0503020204020204" charset="-122"/>
                <a:cs typeface="Times New Roman" panose="02020603050405020304" pitchFamily="18" charset="0"/>
              </a:rPr>
              <a:t>管</a:t>
            </a:r>
            <a:endParaRPr lang="en-US" altLang="zh-CN" sz="1200" dirty="0">
              <a:solidFill>
                <a:schemeClr val="bg1">
                  <a:lumMod val="65000"/>
                </a:schemeClr>
              </a:solidFill>
              <a:latin typeface="微软雅黑" panose="020B0503020204020204" charset="-122"/>
              <a:ea typeface="微软雅黑" panose="020B0503020204020204" charset="-122"/>
              <a:cs typeface="Times New Roman" panose="02020603050405020304" pitchFamily="18" charset="0"/>
            </a:endParaRPr>
          </a:p>
          <a:p>
            <a:r>
              <a:rPr lang="zh-CN" altLang="en-US" sz="1200" dirty="0">
                <a:solidFill>
                  <a:schemeClr val="bg1">
                    <a:lumMod val="65000"/>
                  </a:schemeClr>
                </a:solidFill>
                <a:latin typeface="微软雅黑" panose="020B0503020204020204" charset="-122"/>
                <a:ea typeface="微软雅黑" panose="020B0503020204020204" charset="-122"/>
                <a:cs typeface="Times New Roman" panose="02020603050405020304" pitchFamily="18" charset="0"/>
              </a:rPr>
              <a:t>理</a:t>
            </a:r>
          </a:p>
        </p:txBody>
      </p:sp>
      <p:sp>
        <p:nvSpPr>
          <p:cNvPr id="4" name="文本框 9"/>
          <p:cNvSpPr txBox="1"/>
          <p:nvPr/>
        </p:nvSpPr>
        <p:spPr>
          <a:xfrm>
            <a:off x="631190" y="154940"/>
            <a:ext cx="929640" cy="258445"/>
          </a:xfrm>
          <a:prstGeom prst="rect">
            <a:avLst/>
          </a:prstGeom>
          <a:noFill/>
        </p:spPr>
        <p:txBody>
          <a:bodyPr wrap="square" lIns="51418" tIns="25709" rIns="51418" bIns="25709" rtlCol="0">
            <a:spAutoFit/>
          </a:bodyPr>
          <a:lstStyle/>
          <a:p>
            <a:pPr marL="0" lvl="1"/>
            <a:r>
              <a:rPr lang="zh-CN" altLang="en-US" b="1" dirty="0">
                <a:solidFill>
                  <a:schemeClr val="bg1">
                    <a:lumMod val="50000"/>
                  </a:schemeClr>
                </a:solidFill>
                <a:latin typeface="微软雅黑" panose="020B0503020204020204" charset="-122"/>
                <a:ea typeface="微软雅黑" panose="020B0503020204020204" charset="-122"/>
              </a:rPr>
              <a:t>加工管理</a:t>
            </a:r>
          </a:p>
        </p:txBody>
      </p:sp>
      <p:sp>
        <p:nvSpPr>
          <p:cNvPr id="6" name="矩形: 圆角 120"/>
          <p:cNvSpPr/>
          <p:nvPr/>
        </p:nvSpPr>
        <p:spPr>
          <a:xfrm>
            <a:off x="6391275" y="2548890"/>
            <a:ext cx="1400810" cy="452120"/>
          </a:xfrm>
          <a:prstGeom prst="roundRect">
            <a:avLst>
              <a:gd name="adj" fmla="val 7089"/>
            </a:avLst>
          </a:prstGeom>
          <a:solidFill>
            <a:schemeClr val="bg1"/>
          </a:solidFill>
          <a:ln w="12700">
            <a:solidFill>
              <a:srgbClr val="254B8B"/>
            </a:solidFill>
            <a:prstDash val="solid"/>
          </a:ln>
        </p:spPr>
        <p:style>
          <a:lnRef idx="2">
            <a:schemeClr val="dk1"/>
          </a:lnRef>
          <a:fillRef idx="1">
            <a:schemeClr val="lt1"/>
          </a:fillRef>
          <a:effectRef idx="0">
            <a:schemeClr val="dk1"/>
          </a:effectRef>
          <a:fontRef idx="minor">
            <a:schemeClr val="dk1"/>
          </a:fontRef>
        </p:style>
        <p:txBody>
          <a:bodyPr rtlCol="0" anchor="ctr"/>
          <a:lstStyle/>
          <a:p>
            <a:r>
              <a:rPr lang="zh-CN" altLang="en-US" sz="1200" dirty="0">
                <a:solidFill>
                  <a:schemeClr val="tx1"/>
                </a:solidFill>
                <a:latin typeface="微软雅黑" panose="020B0503020204020204" charset="-122"/>
                <a:ea typeface="微软雅黑" panose="020B0503020204020204" charset="-122"/>
                <a:cs typeface="Times New Roman" panose="02020603050405020304" pitchFamily="18" charset="0"/>
              </a:rPr>
              <a:t>园区</a:t>
            </a:r>
          </a:p>
        </p:txBody>
      </p:sp>
      <p:sp>
        <p:nvSpPr>
          <p:cNvPr id="10" name="矩形: 圆角 9"/>
          <p:cNvSpPr/>
          <p:nvPr/>
        </p:nvSpPr>
        <p:spPr>
          <a:xfrm>
            <a:off x="1136650" y="3277235"/>
            <a:ext cx="6724015" cy="393700"/>
          </a:xfrm>
          <a:prstGeom prst="roundRect">
            <a:avLst/>
          </a:prstGeom>
          <a:solidFill>
            <a:srgbClr val="8EB4E3"/>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dirty="0">
              <a:solidFill>
                <a:prstClr val="black"/>
              </a:solidFill>
              <a:latin typeface="微软雅黑" panose="020B0503020204020204" charset="-122"/>
              <a:ea typeface="微软雅黑" panose="020B0503020204020204" charset="-122"/>
              <a:cs typeface="Times New Roman" panose="02020603050405020304" pitchFamily="18" charset="0"/>
            </a:endParaRPr>
          </a:p>
        </p:txBody>
      </p:sp>
      <p:sp>
        <p:nvSpPr>
          <p:cNvPr id="11" name="矩形: 圆角 10"/>
          <p:cNvSpPr/>
          <p:nvPr/>
        </p:nvSpPr>
        <p:spPr>
          <a:xfrm>
            <a:off x="1115586" y="3877945"/>
            <a:ext cx="6744618" cy="1061994"/>
          </a:xfrm>
          <a:prstGeom prst="roundRect">
            <a:avLst>
              <a:gd name="adj" fmla="val 11395"/>
            </a:avLst>
          </a:prstGeom>
          <a:solidFill>
            <a:srgbClr val="254B8B"/>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800" dirty="0">
              <a:solidFill>
                <a:prstClr val="black"/>
              </a:solidFill>
              <a:latin typeface="微软雅黑" panose="020B0503020204020204" charset="-122"/>
              <a:ea typeface="微软雅黑" panose="020B0503020204020204" charset="-122"/>
              <a:cs typeface="Times New Roman" panose="02020603050405020304" pitchFamily="18" charset="0"/>
            </a:endParaRPr>
          </a:p>
        </p:txBody>
      </p:sp>
      <p:sp>
        <p:nvSpPr>
          <p:cNvPr id="12" name="矩形: 圆角 23"/>
          <p:cNvSpPr/>
          <p:nvPr/>
        </p:nvSpPr>
        <p:spPr>
          <a:xfrm>
            <a:off x="1229360" y="1397984"/>
            <a:ext cx="1567815" cy="1593850"/>
          </a:xfrm>
          <a:prstGeom prst="roundRect">
            <a:avLst>
              <a:gd name="adj" fmla="val 4105"/>
            </a:avLst>
          </a:prstGeom>
          <a:solidFill>
            <a:schemeClr val="accent3">
              <a:lumMod val="60000"/>
              <a:lumOff val="40000"/>
            </a:schemeClr>
          </a:solidFill>
          <a:ln w="12700">
            <a:solidFill>
              <a:srgbClr val="254B8B"/>
            </a:solidFill>
          </a:ln>
        </p:spPr>
        <p:style>
          <a:lnRef idx="2">
            <a:schemeClr val="dk1"/>
          </a:lnRef>
          <a:fillRef idx="1">
            <a:schemeClr val="lt1"/>
          </a:fillRef>
          <a:effectRef idx="0">
            <a:schemeClr val="dk1"/>
          </a:effectRef>
          <a:fontRef idx="minor">
            <a:schemeClr val="dk1"/>
          </a:fontRef>
        </p:style>
        <p:txBody>
          <a:bodyPr vert="horz" rtlCol="0" anchor="t"/>
          <a:lstStyle/>
          <a:p>
            <a:r>
              <a:rPr lang="zh-CN" altLang="en-US" sz="1200" dirty="0">
                <a:solidFill>
                  <a:schemeClr val="tx1"/>
                </a:solidFill>
                <a:latin typeface="微软雅黑" panose="020B0503020204020204" charset="-122"/>
                <a:ea typeface="微软雅黑" panose="020B0503020204020204" charset="-122"/>
                <a:cs typeface="Times New Roman" panose="02020603050405020304" pitchFamily="18" charset="0"/>
              </a:rPr>
              <a:t>加</a:t>
            </a:r>
            <a:endParaRPr lang="en-US" altLang="zh-CN" sz="1200" dirty="0">
              <a:solidFill>
                <a:schemeClr val="tx1"/>
              </a:solidFill>
              <a:latin typeface="微软雅黑" panose="020B0503020204020204" charset="-122"/>
              <a:ea typeface="微软雅黑" panose="020B0503020204020204" charset="-122"/>
              <a:cs typeface="Times New Roman" panose="02020603050405020304" pitchFamily="18" charset="0"/>
            </a:endParaRPr>
          </a:p>
          <a:p>
            <a:r>
              <a:rPr lang="zh-CN" altLang="en-US" sz="1200" dirty="0">
                <a:solidFill>
                  <a:schemeClr val="tx1"/>
                </a:solidFill>
                <a:latin typeface="微软雅黑" panose="020B0503020204020204" charset="-122"/>
                <a:ea typeface="微软雅黑" panose="020B0503020204020204" charset="-122"/>
                <a:cs typeface="Times New Roman" panose="02020603050405020304" pitchFamily="18" charset="0"/>
              </a:rPr>
              <a:t>工</a:t>
            </a:r>
            <a:endParaRPr lang="en-US" altLang="zh-CN" sz="1200" dirty="0">
              <a:solidFill>
                <a:schemeClr val="tx1"/>
              </a:solidFill>
              <a:latin typeface="微软雅黑" panose="020B0503020204020204" charset="-122"/>
              <a:ea typeface="微软雅黑" panose="020B0503020204020204" charset="-122"/>
              <a:cs typeface="Times New Roman" panose="02020603050405020304" pitchFamily="18" charset="0"/>
            </a:endParaRPr>
          </a:p>
          <a:p>
            <a:r>
              <a:rPr lang="zh-CN" altLang="en-US" sz="1200" dirty="0">
                <a:solidFill>
                  <a:schemeClr val="tx1"/>
                </a:solidFill>
                <a:latin typeface="微软雅黑" panose="020B0503020204020204" charset="-122"/>
                <a:ea typeface="微软雅黑" panose="020B0503020204020204" charset="-122"/>
                <a:cs typeface="Times New Roman" panose="02020603050405020304" pitchFamily="18" charset="0"/>
              </a:rPr>
              <a:t>管</a:t>
            </a:r>
            <a:endParaRPr lang="en-US" altLang="zh-CN" sz="1200" dirty="0">
              <a:solidFill>
                <a:schemeClr val="tx1"/>
              </a:solidFill>
              <a:latin typeface="微软雅黑" panose="020B0503020204020204" charset="-122"/>
              <a:ea typeface="微软雅黑" panose="020B0503020204020204" charset="-122"/>
              <a:cs typeface="Times New Roman" panose="02020603050405020304" pitchFamily="18" charset="0"/>
            </a:endParaRPr>
          </a:p>
          <a:p>
            <a:r>
              <a:rPr lang="zh-CN" altLang="en-US" sz="1200" dirty="0">
                <a:solidFill>
                  <a:schemeClr val="tx1"/>
                </a:solidFill>
                <a:latin typeface="微软雅黑" panose="020B0503020204020204" charset="-122"/>
                <a:ea typeface="微软雅黑" panose="020B0503020204020204" charset="-122"/>
                <a:cs typeface="Times New Roman" panose="02020603050405020304" pitchFamily="18" charset="0"/>
              </a:rPr>
              <a:t>理</a:t>
            </a:r>
          </a:p>
        </p:txBody>
      </p:sp>
      <p:sp>
        <p:nvSpPr>
          <p:cNvPr id="13" name="矩形: 圆角 24"/>
          <p:cNvSpPr/>
          <p:nvPr/>
        </p:nvSpPr>
        <p:spPr>
          <a:xfrm>
            <a:off x="1580545" y="1450388"/>
            <a:ext cx="1111640" cy="154024"/>
          </a:xfrm>
          <a:prstGeom prst="roundRect">
            <a:avLst/>
          </a:prstGeom>
          <a:solidFill>
            <a:schemeClr val="accent3">
              <a:lumMod val="60000"/>
              <a:lumOff val="40000"/>
            </a:schemeClr>
          </a:solid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75000"/>
                    <a:lumOff val="25000"/>
                  </a:schemeClr>
                </a:solidFill>
                <a:latin typeface="微软雅黑" panose="020B0503020204020204" charset="-122"/>
                <a:ea typeface="微软雅黑" panose="020B0503020204020204" charset="-122"/>
                <a:cs typeface="Times New Roman" panose="02020603050405020304" pitchFamily="18" charset="0"/>
              </a:rPr>
              <a:t>加工计划</a:t>
            </a:r>
          </a:p>
        </p:txBody>
      </p:sp>
      <p:sp>
        <p:nvSpPr>
          <p:cNvPr id="14" name="矩形: 圆角 25"/>
          <p:cNvSpPr/>
          <p:nvPr/>
        </p:nvSpPr>
        <p:spPr>
          <a:xfrm>
            <a:off x="1580544" y="1639972"/>
            <a:ext cx="1111641" cy="153670"/>
          </a:xfrm>
          <a:prstGeom prst="roundRect">
            <a:avLst/>
          </a:prstGeom>
          <a:solidFill>
            <a:schemeClr val="accent3">
              <a:lumMod val="60000"/>
              <a:lumOff val="40000"/>
            </a:schemeClr>
          </a:solid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75000"/>
                    <a:lumOff val="25000"/>
                  </a:schemeClr>
                </a:solidFill>
                <a:latin typeface="微软雅黑" panose="020B0503020204020204" charset="-122"/>
                <a:ea typeface="微软雅黑" panose="020B0503020204020204" charset="-122"/>
                <a:cs typeface="Times New Roman" panose="02020603050405020304" pitchFamily="18" charset="0"/>
              </a:rPr>
              <a:t>任务调度</a:t>
            </a:r>
          </a:p>
        </p:txBody>
      </p:sp>
      <p:sp>
        <p:nvSpPr>
          <p:cNvPr id="15" name="矩形: 圆角 26"/>
          <p:cNvSpPr/>
          <p:nvPr/>
        </p:nvSpPr>
        <p:spPr>
          <a:xfrm>
            <a:off x="1580542" y="1829202"/>
            <a:ext cx="1111643" cy="153670"/>
          </a:xfrm>
          <a:prstGeom prst="roundRect">
            <a:avLst/>
          </a:prstGeom>
          <a:solidFill>
            <a:schemeClr val="accent3">
              <a:lumMod val="60000"/>
              <a:lumOff val="40000"/>
            </a:schemeClr>
          </a:solid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75000"/>
                    <a:lumOff val="25000"/>
                  </a:schemeClr>
                </a:solidFill>
                <a:latin typeface="微软雅黑" panose="020B0503020204020204" charset="-122"/>
                <a:ea typeface="微软雅黑" panose="020B0503020204020204" charset="-122"/>
                <a:cs typeface="Times New Roman" panose="02020603050405020304" pitchFamily="18" charset="0"/>
              </a:rPr>
              <a:t>用工管理</a:t>
            </a:r>
          </a:p>
        </p:txBody>
      </p:sp>
      <p:sp>
        <p:nvSpPr>
          <p:cNvPr id="16" name="矩形: 圆角 27"/>
          <p:cNvSpPr/>
          <p:nvPr/>
        </p:nvSpPr>
        <p:spPr>
          <a:xfrm>
            <a:off x="1578791" y="2018432"/>
            <a:ext cx="1113870" cy="153670"/>
          </a:xfrm>
          <a:prstGeom prst="roundRect">
            <a:avLst/>
          </a:prstGeom>
          <a:solidFill>
            <a:schemeClr val="accent3">
              <a:lumMod val="60000"/>
              <a:lumOff val="40000"/>
            </a:schemeClr>
          </a:solid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75000"/>
                    <a:lumOff val="25000"/>
                  </a:schemeClr>
                </a:solidFill>
                <a:latin typeface="微软雅黑" panose="020B0503020204020204" charset="-122"/>
                <a:ea typeface="微软雅黑" panose="020B0503020204020204" charset="-122"/>
                <a:cs typeface="Times New Roman" panose="02020603050405020304" pitchFamily="18" charset="0"/>
              </a:rPr>
              <a:t>看板管理</a:t>
            </a:r>
          </a:p>
        </p:txBody>
      </p:sp>
      <p:sp>
        <p:nvSpPr>
          <p:cNvPr id="17" name="矩形: 圆角 28"/>
          <p:cNvSpPr/>
          <p:nvPr/>
        </p:nvSpPr>
        <p:spPr>
          <a:xfrm>
            <a:off x="1580370" y="2207662"/>
            <a:ext cx="1111862" cy="153670"/>
          </a:xfrm>
          <a:prstGeom prst="roundRect">
            <a:avLst/>
          </a:prstGeom>
          <a:solidFill>
            <a:schemeClr val="accent3">
              <a:lumMod val="60000"/>
              <a:lumOff val="40000"/>
            </a:schemeClr>
          </a:solid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75000"/>
                    <a:lumOff val="25000"/>
                  </a:schemeClr>
                </a:solidFill>
                <a:latin typeface="微软雅黑" panose="020B0503020204020204" charset="-122"/>
                <a:ea typeface="微软雅黑" panose="020B0503020204020204" charset="-122"/>
                <a:cs typeface="Times New Roman" panose="02020603050405020304" pitchFamily="18" charset="0"/>
              </a:rPr>
              <a:t>工艺管理</a:t>
            </a:r>
          </a:p>
        </p:txBody>
      </p:sp>
      <p:sp>
        <p:nvSpPr>
          <p:cNvPr id="18" name="矩形: 圆角 29"/>
          <p:cNvSpPr/>
          <p:nvPr/>
        </p:nvSpPr>
        <p:spPr>
          <a:xfrm>
            <a:off x="1578791" y="2396892"/>
            <a:ext cx="1113870" cy="153670"/>
          </a:xfrm>
          <a:prstGeom prst="roundRect">
            <a:avLst/>
          </a:prstGeom>
          <a:solidFill>
            <a:schemeClr val="accent3">
              <a:lumMod val="60000"/>
              <a:lumOff val="40000"/>
            </a:schemeClr>
          </a:solid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800" dirty="0">
                <a:solidFill>
                  <a:schemeClr val="tx1">
                    <a:lumMod val="75000"/>
                    <a:lumOff val="25000"/>
                  </a:schemeClr>
                </a:solidFill>
                <a:latin typeface="微软雅黑" panose="020B0503020204020204" charset="-122"/>
                <a:ea typeface="微软雅黑" panose="020B0503020204020204" charset="-122"/>
                <a:cs typeface="Times New Roman" panose="02020603050405020304" pitchFamily="18" charset="0"/>
              </a:rPr>
              <a:t>SCADA</a:t>
            </a:r>
          </a:p>
        </p:txBody>
      </p:sp>
      <p:sp>
        <p:nvSpPr>
          <p:cNvPr id="19" name="矩形: 圆角 30"/>
          <p:cNvSpPr/>
          <p:nvPr/>
        </p:nvSpPr>
        <p:spPr>
          <a:xfrm>
            <a:off x="1578791" y="2586122"/>
            <a:ext cx="1113870" cy="153670"/>
          </a:xfrm>
          <a:prstGeom prst="roundRect">
            <a:avLst/>
          </a:prstGeom>
          <a:solidFill>
            <a:schemeClr val="accent3">
              <a:lumMod val="60000"/>
              <a:lumOff val="40000"/>
            </a:schemeClr>
          </a:solid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75000"/>
                    <a:lumOff val="25000"/>
                  </a:schemeClr>
                </a:solidFill>
                <a:latin typeface="微软雅黑" panose="020B0503020204020204" charset="-122"/>
                <a:ea typeface="微软雅黑" panose="020B0503020204020204" charset="-122"/>
                <a:cs typeface="Times New Roman" panose="02020603050405020304" pitchFamily="18" charset="0"/>
              </a:rPr>
              <a:t>统计反馈</a:t>
            </a:r>
          </a:p>
        </p:txBody>
      </p:sp>
      <p:sp>
        <p:nvSpPr>
          <p:cNvPr id="20" name="矩形: 圆角 31"/>
          <p:cNvSpPr/>
          <p:nvPr/>
        </p:nvSpPr>
        <p:spPr>
          <a:xfrm>
            <a:off x="1578790" y="2775352"/>
            <a:ext cx="1113871" cy="153670"/>
          </a:xfrm>
          <a:prstGeom prst="roundRect">
            <a:avLst/>
          </a:prstGeom>
          <a:solidFill>
            <a:schemeClr val="accent3">
              <a:lumMod val="60000"/>
              <a:lumOff val="40000"/>
            </a:schemeClr>
          </a:solid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75000"/>
                    <a:lumOff val="25000"/>
                  </a:schemeClr>
                </a:solidFill>
                <a:latin typeface="微软雅黑" panose="020B0503020204020204" charset="-122"/>
                <a:ea typeface="微软雅黑" panose="020B0503020204020204" charset="-122"/>
                <a:cs typeface="Times New Roman" panose="02020603050405020304" pitchFamily="18" charset="0"/>
              </a:rPr>
              <a:t>数据接口</a:t>
            </a:r>
          </a:p>
        </p:txBody>
      </p:sp>
      <p:sp>
        <p:nvSpPr>
          <p:cNvPr id="22" name="矩形: 圆角 35"/>
          <p:cNvSpPr/>
          <p:nvPr/>
        </p:nvSpPr>
        <p:spPr>
          <a:xfrm>
            <a:off x="5117465" y="1450388"/>
            <a:ext cx="1009650" cy="220345"/>
          </a:xfrm>
          <a:prstGeom prst="roundRect">
            <a:avLst/>
          </a:prstGeom>
          <a:noFill/>
          <a:ln w="9525">
            <a:solidFill>
              <a:schemeClr val="bg2">
                <a:lumMod val="9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bg1">
                    <a:lumMod val="65000"/>
                  </a:schemeClr>
                </a:solidFill>
                <a:latin typeface="微软雅黑" panose="020B0503020204020204" charset="-122"/>
                <a:ea typeface="微软雅黑" panose="020B0503020204020204" charset="-122"/>
                <a:cs typeface="Times New Roman" panose="02020603050405020304" pitchFamily="18" charset="0"/>
              </a:rPr>
              <a:t>设备管理</a:t>
            </a:r>
          </a:p>
        </p:txBody>
      </p:sp>
      <p:sp>
        <p:nvSpPr>
          <p:cNvPr id="23" name="矩形: 圆角 36"/>
          <p:cNvSpPr/>
          <p:nvPr/>
        </p:nvSpPr>
        <p:spPr>
          <a:xfrm>
            <a:off x="5116830" y="2202863"/>
            <a:ext cx="1010285" cy="220345"/>
          </a:xfrm>
          <a:prstGeom prst="roundRect">
            <a:avLst/>
          </a:prstGeom>
          <a:noFill/>
          <a:ln w="9525">
            <a:solidFill>
              <a:schemeClr val="bg2">
                <a:lumMod val="9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bg1">
                    <a:lumMod val="65000"/>
                  </a:schemeClr>
                </a:solidFill>
                <a:latin typeface="微软雅黑" panose="020B0503020204020204" charset="-122"/>
                <a:ea typeface="微软雅黑" panose="020B0503020204020204" charset="-122"/>
                <a:cs typeface="Times New Roman" panose="02020603050405020304" pitchFamily="18" charset="0"/>
              </a:rPr>
              <a:t>备件管理</a:t>
            </a:r>
          </a:p>
        </p:txBody>
      </p:sp>
      <p:sp>
        <p:nvSpPr>
          <p:cNvPr id="24" name="矩形: 圆角 37"/>
          <p:cNvSpPr/>
          <p:nvPr/>
        </p:nvSpPr>
        <p:spPr>
          <a:xfrm>
            <a:off x="5116830" y="2456228"/>
            <a:ext cx="1010285" cy="220345"/>
          </a:xfrm>
          <a:prstGeom prst="roundRect">
            <a:avLst/>
          </a:prstGeom>
          <a:noFill/>
          <a:ln w="9525">
            <a:solidFill>
              <a:schemeClr val="bg2">
                <a:lumMod val="9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bg1">
                    <a:lumMod val="65000"/>
                  </a:schemeClr>
                </a:solidFill>
                <a:latin typeface="微软雅黑" panose="020B0503020204020204" charset="-122"/>
                <a:ea typeface="微软雅黑" panose="020B0503020204020204" charset="-122"/>
                <a:cs typeface="Times New Roman" panose="02020603050405020304" pitchFamily="18" charset="0"/>
              </a:rPr>
              <a:t>设备资料管理</a:t>
            </a:r>
          </a:p>
        </p:txBody>
      </p:sp>
      <p:sp>
        <p:nvSpPr>
          <p:cNvPr id="25" name="矩形: 圆角 38"/>
          <p:cNvSpPr/>
          <p:nvPr/>
        </p:nvSpPr>
        <p:spPr>
          <a:xfrm>
            <a:off x="5117465" y="2709593"/>
            <a:ext cx="1009650" cy="220345"/>
          </a:xfrm>
          <a:prstGeom prst="roundRect">
            <a:avLst/>
          </a:prstGeom>
          <a:noFill/>
          <a:ln w="9525">
            <a:solidFill>
              <a:schemeClr val="bg2">
                <a:lumMod val="9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bg1">
                    <a:lumMod val="65000"/>
                  </a:schemeClr>
                </a:solidFill>
                <a:latin typeface="微软雅黑" panose="020B0503020204020204" charset="-122"/>
                <a:ea typeface="微软雅黑" panose="020B0503020204020204" charset="-122"/>
                <a:cs typeface="Times New Roman" panose="02020603050405020304" pitchFamily="18" charset="0"/>
              </a:rPr>
              <a:t>报表管理</a:t>
            </a:r>
          </a:p>
        </p:txBody>
      </p:sp>
      <p:sp>
        <p:nvSpPr>
          <p:cNvPr id="26" name="矩形: 圆角 39"/>
          <p:cNvSpPr/>
          <p:nvPr/>
        </p:nvSpPr>
        <p:spPr>
          <a:xfrm>
            <a:off x="5117465" y="1703753"/>
            <a:ext cx="1009650" cy="216535"/>
          </a:xfrm>
          <a:prstGeom prst="roundRect">
            <a:avLst/>
          </a:prstGeom>
          <a:noFill/>
          <a:ln w="9525">
            <a:solidFill>
              <a:schemeClr val="bg2">
                <a:lumMod val="9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bg1">
                    <a:lumMod val="65000"/>
                  </a:schemeClr>
                </a:solidFill>
                <a:latin typeface="微软雅黑" panose="020B0503020204020204" charset="-122"/>
                <a:ea typeface="微软雅黑" panose="020B0503020204020204" charset="-122"/>
                <a:cs typeface="Times New Roman" panose="02020603050405020304" pitchFamily="18" charset="0"/>
              </a:rPr>
              <a:t>保养管理</a:t>
            </a:r>
          </a:p>
        </p:txBody>
      </p:sp>
      <p:sp>
        <p:nvSpPr>
          <p:cNvPr id="27" name="矩形: 圆角 40"/>
          <p:cNvSpPr/>
          <p:nvPr/>
        </p:nvSpPr>
        <p:spPr>
          <a:xfrm>
            <a:off x="5116830" y="1953308"/>
            <a:ext cx="1010285" cy="216535"/>
          </a:xfrm>
          <a:prstGeom prst="roundRect">
            <a:avLst/>
          </a:prstGeom>
          <a:noFill/>
          <a:ln w="9525">
            <a:solidFill>
              <a:schemeClr val="bg2">
                <a:lumMod val="9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bg1">
                    <a:lumMod val="65000"/>
                  </a:schemeClr>
                </a:solidFill>
                <a:latin typeface="微软雅黑" panose="020B0503020204020204" charset="-122"/>
                <a:ea typeface="微软雅黑" panose="020B0503020204020204" charset="-122"/>
                <a:cs typeface="Times New Roman" panose="02020603050405020304" pitchFamily="18" charset="0"/>
              </a:rPr>
              <a:t>维修管理</a:t>
            </a:r>
          </a:p>
        </p:txBody>
      </p:sp>
      <p:sp>
        <p:nvSpPr>
          <p:cNvPr id="40" name="矩形: 圆角 70"/>
          <p:cNvSpPr/>
          <p:nvPr/>
        </p:nvSpPr>
        <p:spPr>
          <a:xfrm>
            <a:off x="1459961" y="3347499"/>
            <a:ext cx="912047" cy="249404"/>
          </a:xfrm>
          <a:prstGeom prst="roundRect">
            <a:avLst/>
          </a:prstGeom>
          <a:solidFill>
            <a:schemeClr val="bg1"/>
          </a:solid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800" dirty="0">
                <a:solidFill>
                  <a:prstClr val="black"/>
                </a:solidFill>
                <a:latin typeface="微软雅黑" panose="020B0503020204020204" charset="-122"/>
                <a:ea typeface="微软雅黑" panose="020B0503020204020204" charset="-122"/>
                <a:cs typeface="Times New Roman" panose="02020603050405020304" pitchFamily="18" charset="0"/>
              </a:rPr>
              <a:t>SCADA</a:t>
            </a:r>
          </a:p>
        </p:txBody>
      </p:sp>
      <p:sp>
        <p:nvSpPr>
          <p:cNvPr id="41" name="矩形: 圆角 78"/>
          <p:cNvSpPr/>
          <p:nvPr/>
        </p:nvSpPr>
        <p:spPr>
          <a:xfrm>
            <a:off x="4677258" y="3358962"/>
            <a:ext cx="912047" cy="249404"/>
          </a:xfrm>
          <a:prstGeom prst="roundRect">
            <a:avLst/>
          </a:prstGeom>
          <a:solidFill>
            <a:schemeClr val="bg1"/>
          </a:solid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prstClr val="black"/>
                </a:solidFill>
                <a:latin typeface="微软雅黑" panose="020B0503020204020204" charset="-122"/>
                <a:ea typeface="微软雅黑" panose="020B0503020204020204" charset="-122"/>
                <a:cs typeface="Times New Roman" panose="02020603050405020304" pitchFamily="18" charset="0"/>
              </a:rPr>
              <a:t>能源网关</a:t>
            </a:r>
          </a:p>
        </p:txBody>
      </p:sp>
      <p:sp>
        <p:nvSpPr>
          <p:cNvPr id="42" name="矩形: 圆角 95"/>
          <p:cNvSpPr/>
          <p:nvPr/>
        </p:nvSpPr>
        <p:spPr>
          <a:xfrm>
            <a:off x="6720415" y="3352251"/>
            <a:ext cx="912047" cy="249404"/>
          </a:xfrm>
          <a:prstGeom prst="roundRect">
            <a:avLst/>
          </a:prstGeom>
          <a:solidFill>
            <a:schemeClr val="bg1"/>
          </a:solid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prstClr val="black"/>
                </a:solidFill>
                <a:latin typeface="微软雅黑" panose="020B0503020204020204" charset="-122"/>
                <a:ea typeface="微软雅黑" panose="020B0503020204020204" charset="-122"/>
                <a:cs typeface="Times New Roman" panose="02020603050405020304" pitchFamily="18" charset="0"/>
              </a:rPr>
              <a:t>业务前端机</a:t>
            </a:r>
          </a:p>
        </p:txBody>
      </p:sp>
      <p:sp>
        <p:nvSpPr>
          <p:cNvPr id="43" name="矩形: 圆角 96"/>
          <p:cNvSpPr/>
          <p:nvPr/>
        </p:nvSpPr>
        <p:spPr>
          <a:xfrm>
            <a:off x="1136650" y="3975100"/>
            <a:ext cx="2244725" cy="199390"/>
          </a:xfrm>
          <a:prstGeom prst="roundRect">
            <a:avLst/>
          </a:prstGeom>
          <a:solidFill>
            <a:srgbClr val="FFFFFF"/>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生产加工设备</a:t>
            </a:r>
          </a:p>
        </p:txBody>
      </p:sp>
      <p:sp>
        <p:nvSpPr>
          <p:cNvPr id="44" name="矩形: 圆角 103"/>
          <p:cNvSpPr/>
          <p:nvPr/>
        </p:nvSpPr>
        <p:spPr>
          <a:xfrm>
            <a:off x="4090538" y="3977640"/>
            <a:ext cx="2308860" cy="188595"/>
          </a:xfrm>
          <a:prstGeom prst="roundRect">
            <a:avLst/>
          </a:prstGeom>
          <a:solidFill>
            <a:srgbClr val="FFFFFF"/>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物流设备</a:t>
            </a:r>
          </a:p>
        </p:txBody>
      </p:sp>
      <p:sp>
        <p:nvSpPr>
          <p:cNvPr id="45" name="矩形: 圆角 104"/>
          <p:cNvSpPr/>
          <p:nvPr/>
        </p:nvSpPr>
        <p:spPr>
          <a:xfrm>
            <a:off x="6434455" y="3975100"/>
            <a:ext cx="638810" cy="199390"/>
          </a:xfrm>
          <a:prstGeom prst="roundRect">
            <a:avLst/>
          </a:prstGeom>
          <a:solidFill>
            <a:srgbClr val="FFFFFF"/>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检测设备</a:t>
            </a:r>
          </a:p>
        </p:txBody>
      </p:sp>
      <p:sp>
        <p:nvSpPr>
          <p:cNvPr id="46" name="矩形: 圆角 105"/>
          <p:cNvSpPr/>
          <p:nvPr/>
        </p:nvSpPr>
        <p:spPr>
          <a:xfrm>
            <a:off x="7110776" y="3975053"/>
            <a:ext cx="704113" cy="187487"/>
          </a:xfrm>
          <a:prstGeom prst="roundRect">
            <a:avLst/>
          </a:prstGeom>
          <a:solidFill>
            <a:srgbClr val="FFFFFF"/>
          </a:solidFill>
          <a:ln w="12700">
            <a:noFill/>
          </a:ln>
        </p:spPr>
        <p:style>
          <a:lnRef idx="2">
            <a:schemeClr val="dk1"/>
          </a:lnRef>
          <a:fillRef idx="1">
            <a:schemeClr val="lt1"/>
          </a:fillRef>
          <a:effectRef idx="0">
            <a:schemeClr val="dk1"/>
          </a:effectRef>
          <a:fontRef idx="minor">
            <a:schemeClr val="dk1"/>
          </a:fontRef>
        </p:style>
        <p:txBody>
          <a:bodyPr rtlCol="0" anchor="ctr"/>
          <a:lstStyle/>
          <a:p>
            <a:pPr algn="l"/>
            <a:r>
              <a:rPr lang="zh-CN" altLang="en-US" sz="8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园区</a:t>
            </a:r>
            <a:r>
              <a:rPr lang="en-US" altLang="zh-CN" sz="8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a:t>
            </a:r>
            <a:r>
              <a:rPr lang="zh-CN" altLang="en-US" sz="8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环境</a:t>
            </a:r>
          </a:p>
        </p:txBody>
      </p:sp>
      <p:sp>
        <p:nvSpPr>
          <p:cNvPr id="47" name="矩形: 圆角 93"/>
          <p:cNvSpPr/>
          <p:nvPr/>
        </p:nvSpPr>
        <p:spPr>
          <a:xfrm>
            <a:off x="1138655" y="4266229"/>
            <a:ext cx="546607" cy="249404"/>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风选机</a:t>
            </a:r>
          </a:p>
        </p:txBody>
      </p:sp>
      <p:sp>
        <p:nvSpPr>
          <p:cNvPr id="48" name="矩形: 圆角 94"/>
          <p:cNvSpPr/>
          <p:nvPr/>
        </p:nvSpPr>
        <p:spPr>
          <a:xfrm>
            <a:off x="1710027" y="4266229"/>
            <a:ext cx="546100" cy="249404"/>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比重选</a:t>
            </a:r>
          </a:p>
        </p:txBody>
      </p:sp>
      <p:sp>
        <p:nvSpPr>
          <p:cNvPr id="49" name="矩形: 圆角 98"/>
          <p:cNvSpPr/>
          <p:nvPr/>
        </p:nvSpPr>
        <p:spPr>
          <a:xfrm>
            <a:off x="1712477" y="4557345"/>
            <a:ext cx="554990" cy="249404"/>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包装秤</a:t>
            </a:r>
          </a:p>
        </p:txBody>
      </p:sp>
      <p:sp>
        <p:nvSpPr>
          <p:cNvPr id="50" name="矩形: 圆角 99"/>
          <p:cNvSpPr/>
          <p:nvPr/>
        </p:nvSpPr>
        <p:spPr>
          <a:xfrm>
            <a:off x="2280892" y="4266229"/>
            <a:ext cx="542290" cy="249404"/>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光选机</a:t>
            </a:r>
          </a:p>
        </p:txBody>
      </p:sp>
      <p:sp>
        <p:nvSpPr>
          <p:cNvPr id="51" name="矩形: 圆角 100"/>
          <p:cNvSpPr/>
          <p:nvPr/>
        </p:nvSpPr>
        <p:spPr>
          <a:xfrm>
            <a:off x="2847947" y="4266078"/>
            <a:ext cx="533400" cy="249555"/>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包衣机</a:t>
            </a:r>
          </a:p>
        </p:txBody>
      </p:sp>
      <p:sp>
        <p:nvSpPr>
          <p:cNvPr id="52" name="矩形: 圆角 101"/>
          <p:cNvSpPr/>
          <p:nvPr/>
        </p:nvSpPr>
        <p:spPr>
          <a:xfrm>
            <a:off x="3458722" y="4557345"/>
            <a:ext cx="555407" cy="249404"/>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冷库</a:t>
            </a:r>
          </a:p>
        </p:txBody>
      </p:sp>
      <p:sp>
        <p:nvSpPr>
          <p:cNvPr id="53" name="矩形: 圆角 102"/>
          <p:cNvSpPr/>
          <p:nvPr/>
        </p:nvSpPr>
        <p:spPr>
          <a:xfrm>
            <a:off x="2285882" y="4557194"/>
            <a:ext cx="537210" cy="249555"/>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激光打码机</a:t>
            </a:r>
          </a:p>
        </p:txBody>
      </p:sp>
      <p:sp>
        <p:nvSpPr>
          <p:cNvPr id="54" name="矩形: 圆角 108"/>
          <p:cNvSpPr/>
          <p:nvPr/>
        </p:nvSpPr>
        <p:spPr>
          <a:xfrm>
            <a:off x="1138655" y="4557345"/>
            <a:ext cx="555407" cy="249404"/>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翻混机</a:t>
            </a:r>
          </a:p>
        </p:txBody>
      </p:sp>
      <p:sp>
        <p:nvSpPr>
          <p:cNvPr id="55" name="矩形: 圆角 113"/>
          <p:cNvSpPr/>
          <p:nvPr/>
        </p:nvSpPr>
        <p:spPr>
          <a:xfrm>
            <a:off x="2841507" y="4557194"/>
            <a:ext cx="534035" cy="249555"/>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包装机</a:t>
            </a:r>
          </a:p>
        </p:txBody>
      </p:sp>
      <p:sp>
        <p:nvSpPr>
          <p:cNvPr id="56" name="矩形: 圆角 134"/>
          <p:cNvSpPr/>
          <p:nvPr/>
        </p:nvSpPr>
        <p:spPr>
          <a:xfrm>
            <a:off x="5853186" y="4266229"/>
            <a:ext cx="546735" cy="249404"/>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车辆衡</a:t>
            </a:r>
          </a:p>
        </p:txBody>
      </p:sp>
      <p:sp>
        <p:nvSpPr>
          <p:cNvPr id="57" name="矩形: 圆角 135"/>
          <p:cNvSpPr/>
          <p:nvPr/>
        </p:nvSpPr>
        <p:spPr>
          <a:xfrm>
            <a:off x="4090538" y="4557345"/>
            <a:ext cx="547258" cy="249404"/>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产线信息终端</a:t>
            </a:r>
          </a:p>
        </p:txBody>
      </p:sp>
      <p:sp>
        <p:nvSpPr>
          <p:cNvPr id="58" name="矩形: 圆角 136"/>
          <p:cNvSpPr/>
          <p:nvPr/>
        </p:nvSpPr>
        <p:spPr>
          <a:xfrm>
            <a:off x="4090538" y="4264144"/>
            <a:ext cx="547258" cy="251489"/>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看板</a:t>
            </a:r>
          </a:p>
        </p:txBody>
      </p:sp>
      <p:sp>
        <p:nvSpPr>
          <p:cNvPr id="60" name="矩形: 圆角 138"/>
          <p:cNvSpPr/>
          <p:nvPr/>
        </p:nvSpPr>
        <p:spPr>
          <a:xfrm>
            <a:off x="4678436" y="4266229"/>
            <a:ext cx="546735" cy="249404"/>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监控中心大屏</a:t>
            </a:r>
          </a:p>
        </p:txBody>
      </p:sp>
      <p:sp>
        <p:nvSpPr>
          <p:cNvPr id="61" name="矩形: 圆角 140"/>
          <p:cNvSpPr/>
          <p:nvPr/>
        </p:nvSpPr>
        <p:spPr>
          <a:xfrm>
            <a:off x="5265811" y="4266229"/>
            <a:ext cx="546735" cy="249404"/>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产线上位机</a:t>
            </a:r>
          </a:p>
        </p:txBody>
      </p:sp>
      <p:sp>
        <p:nvSpPr>
          <p:cNvPr id="62" name="矩形: 圆角 141"/>
          <p:cNvSpPr/>
          <p:nvPr/>
        </p:nvSpPr>
        <p:spPr>
          <a:xfrm>
            <a:off x="4678436" y="4557345"/>
            <a:ext cx="546735" cy="249404"/>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产线安全门</a:t>
            </a:r>
          </a:p>
        </p:txBody>
      </p:sp>
      <p:sp>
        <p:nvSpPr>
          <p:cNvPr id="63" name="矩形: 圆角 143"/>
          <p:cNvSpPr/>
          <p:nvPr/>
        </p:nvSpPr>
        <p:spPr>
          <a:xfrm>
            <a:off x="5265811" y="4545566"/>
            <a:ext cx="546735" cy="261183"/>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扫码器</a:t>
            </a:r>
          </a:p>
        </p:txBody>
      </p:sp>
      <p:sp>
        <p:nvSpPr>
          <p:cNvPr id="64" name="矩形: 圆角 145"/>
          <p:cNvSpPr/>
          <p:nvPr/>
        </p:nvSpPr>
        <p:spPr>
          <a:xfrm>
            <a:off x="3462796" y="4266229"/>
            <a:ext cx="547258" cy="249404"/>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垛位信息板</a:t>
            </a:r>
          </a:p>
        </p:txBody>
      </p:sp>
      <p:sp>
        <p:nvSpPr>
          <p:cNvPr id="68" name="矩形: 圆角 146"/>
          <p:cNvSpPr/>
          <p:nvPr/>
        </p:nvSpPr>
        <p:spPr>
          <a:xfrm>
            <a:off x="6469670" y="4266229"/>
            <a:ext cx="568380" cy="559064"/>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种子水分测定仪</a:t>
            </a:r>
          </a:p>
        </p:txBody>
      </p:sp>
      <p:sp>
        <p:nvSpPr>
          <p:cNvPr id="71" name="矩形: 圆角 147"/>
          <p:cNvSpPr/>
          <p:nvPr/>
        </p:nvSpPr>
        <p:spPr>
          <a:xfrm>
            <a:off x="7110776" y="4266229"/>
            <a:ext cx="704114" cy="249404"/>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l"/>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环境检测仪</a:t>
            </a:r>
          </a:p>
        </p:txBody>
      </p:sp>
      <p:sp>
        <p:nvSpPr>
          <p:cNvPr id="72" name="矩形: 圆角 148"/>
          <p:cNvSpPr/>
          <p:nvPr/>
        </p:nvSpPr>
        <p:spPr>
          <a:xfrm>
            <a:off x="7110775" y="4557345"/>
            <a:ext cx="704114" cy="249404"/>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l"/>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视频监控器</a:t>
            </a:r>
          </a:p>
        </p:txBody>
      </p:sp>
      <p:sp>
        <p:nvSpPr>
          <p:cNvPr id="83" name="矩形: 圆角 88"/>
          <p:cNvSpPr/>
          <p:nvPr/>
        </p:nvSpPr>
        <p:spPr>
          <a:xfrm>
            <a:off x="1084580" y="843915"/>
            <a:ext cx="6775450" cy="263525"/>
          </a:xfrm>
          <a:prstGeom prst="roundRect">
            <a:avLst/>
          </a:prstGeom>
          <a:solidFill>
            <a:schemeClr val="tx2">
              <a:lumMod val="40000"/>
              <a:lumOff val="6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800" dirty="0">
                <a:solidFill>
                  <a:schemeClr val="tx1"/>
                </a:solidFill>
                <a:latin typeface="微软雅黑" panose="020B0503020204020204" charset="-122"/>
                <a:ea typeface="微软雅黑" panose="020B0503020204020204" charset="-122"/>
                <a:cs typeface="Times New Roman" panose="02020603050405020304" pitchFamily="18" charset="0"/>
              </a:rPr>
              <a:t>ERP</a:t>
            </a:r>
          </a:p>
        </p:txBody>
      </p:sp>
      <p:cxnSp>
        <p:nvCxnSpPr>
          <p:cNvPr id="86" name="直接箭头连接符 85"/>
          <p:cNvCxnSpPr/>
          <p:nvPr/>
        </p:nvCxnSpPr>
        <p:spPr>
          <a:xfrm flipV="1">
            <a:off x="6487758" y="1115412"/>
            <a:ext cx="0" cy="1919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7" name="文本框 86"/>
          <p:cNvSpPr txBox="1"/>
          <p:nvPr/>
        </p:nvSpPr>
        <p:spPr>
          <a:xfrm>
            <a:off x="6495667" y="1116590"/>
            <a:ext cx="1005403" cy="215444"/>
          </a:xfrm>
          <a:prstGeom prst="rect">
            <a:avLst/>
          </a:prstGeom>
          <a:noFill/>
        </p:spPr>
        <p:txBody>
          <a:bodyPr wrap="none" rtlCol="0">
            <a:spAutoFit/>
          </a:bodyPr>
          <a:lstStyle/>
          <a:p>
            <a:r>
              <a:rPr lang="zh-CN" altLang="en-US" sz="800" dirty="0">
                <a:solidFill>
                  <a:prstClr val="black"/>
                </a:solidFill>
                <a:latin typeface="微软雅黑" panose="020B0503020204020204" charset="-122"/>
                <a:ea typeface="微软雅黑" panose="020B0503020204020204" charset="-122"/>
                <a:cs typeface="Times New Roman" panose="02020603050405020304" pitchFamily="18" charset="0"/>
              </a:rPr>
              <a:t>产能、损耗、库存</a:t>
            </a:r>
          </a:p>
        </p:txBody>
      </p:sp>
      <p:sp>
        <p:nvSpPr>
          <p:cNvPr id="88" name="文本框 87"/>
          <p:cNvSpPr txBox="1"/>
          <p:nvPr/>
        </p:nvSpPr>
        <p:spPr>
          <a:xfrm>
            <a:off x="1960141" y="1104213"/>
            <a:ext cx="1518364" cy="215444"/>
          </a:xfrm>
          <a:prstGeom prst="rect">
            <a:avLst/>
          </a:prstGeom>
          <a:noFill/>
        </p:spPr>
        <p:txBody>
          <a:bodyPr wrap="none" rtlCol="0">
            <a:spAutoFit/>
          </a:bodyPr>
          <a:lstStyle/>
          <a:p>
            <a:r>
              <a:rPr lang="zh-CN" altLang="en-US" sz="800" dirty="0">
                <a:solidFill>
                  <a:prstClr val="black"/>
                </a:solidFill>
                <a:latin typeface="微软雅黑" panose="020B0503020204020204" charset="-122"/>
                <a:ea typeface="微软雅黑" panose="020B0503020204020204" charset="-122"/>
                <a:cs typeface="Times New Roman" panose="02020603050405020304" pitchFamily="18" charset="0"/>
              </a:rPr>
              <a:t>备货、送料、加工、提货计划</a:t>
            </a:r>
          </a:p>
        </p:txBody>
      </p:sp>
      <p:cxnSp>
        <p:nvCxnSpPr>
          <p:cNvPr id="89" name="直接箭头连接符 88"/>
          <p:cNvCxnSpPr/>
          <p:nvPr/>
        </p:nvCxnSpPr>
        <p:spPr>
          <a:xfrm>
            <a:off x="2492009" y="3082482"/>
            <a:ext cx="0" cy="209316"/>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矩形: 圆角 106"/>
          <p:cNvSpPr/>
          <p:nvPr/>
        </p:nvSpPr>
        <p:spPr>
          <a:xfrm>
            <a:off x="3625843" y="3352251"/>
            <a:ext cx="912047" cy="249404"/>
          </a:xfrm>
          <a:prstGeom prst="roundRect">
            <a:avLst/>
          </a:prstGeom>
          <a:solidFill>
            <a:schemeClr val="bg1"/>
          </a:solid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800" dirty="0">
                <a:solidFill>
                  <a:prstClr val="black"/>
                </a:solidFill>
                <a:latin typeface="微软雅黑" panose="020B0503020204020204" charset="-122"/>
                <a:ea typeface="微软雅黑" panose="020B0503020204020204" charset="-122"/>
                <a:cs typeface="Times New Roman" panose="02020603050405020304" pitchFamily="18" charset="0"/>
              </a:rPr>
              <a:t>SCADA</a:t>
            </a:r>
          </a:p>
        </p:txBody>
      </p:sp>
      <p:sp>
        <p:nvSpPr>
          <p:cNvPr id="91" name="矩形: 圆角 117"/>
          <p:cNvSpPr/>
          <p:nvPr/>
        </p:nvSpPr>
        <p:spPr>
          <a:xfrm>
            <a:off x="2551328" y="3347469"/>
            <a:ext cx="912047" cy="249404"/>
          </a:xfrm>
          <a:prstGeom prst="roundRect">
            <a:avLst/>
          </a:prstGeom>
          <a:solidFill>
            <a:schemeClr val="bg1"/>
          </a:solid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800" dirty="0">
                <a:solidFill>
                  <a:prstClr val="black"/>
                </a:solidFill>
                <a:latin typeface="微软雅黑" panose="020B0503020204020204" charset="-122"/>
                <a:ea typeface="微软雅黑" panose="020B0503020204020204" charset="-122"/>
                <a:cs typeface="Times New Roman" panose="02020603050405020304" pitchFamily="18" charset="0"/>
              </a:rPr>
              <a:t>…….</a:t>
            </a:r>
          </a:p>
        </p:txBody>
      </p:sp>
      <p:sp>
        <p:nvSpPr>
          <p:cNvPr id="93" name="矩形: 圆角 119"/>
          <p:cNvSpPr/>
          <p:nvPr/>
        </p:nvSpPr>
        <p:spPr>
          <a:xfrm>
            <a:off x="5698836" y="3352251"/>
            <a:ext cx="912047" cy="249404"/>
          </a:xfrm>
          <a:prstGeom prst="roundRect">
            <a:avLst/>
          </a:prstGeom>
          <a:solidFill>
            <a:schemeClr val="bg1"/>
          </a:solid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prstClr val="black"/>
                </a:solidFill>
                <a:latin typeface="微软雅黑" panose="020B0503020204020204" charset="-122"/>
                <a:ea typeface="微软雅黑" panose="020B0503020204020204" charset="-122"/>
                <a:cs typeface="Times New Roman" panose="02020603050405020304" pitchFamily="18" charset="0"/>
              </a:rPr>
              <a:t>环境网关</a:t>
            </a:r>
          </a:p>
        </p:txBody>
      </p:sp>
      <p:sp>
        <p:nvSpPr>
          <p:cNvPr id="94" name="矩形: 圆角 120"/>
          <p:cNvSpPr/>
          <p:nvPr/>
        </p:nvSpPr>
        <p:spPr>
          <a:xfrm>
            <a:off x="6400800" y="2063115"/>
            <a:ext cx="1400810" cy="452120"/>
          </a:xfrm>
          <a:prstGeom prst="roundRect">
            <a:avLst>
              <a:gd name="adj" fmla="val 7089"/>
            </a:avLst>
          </a:prstGeom>
          <a:ln w="12700">
            <a:noFill/>
            <a:prstDash val="dash"/>
          </a:ln>
        </p:spPr>
        <p:style>
          <a:lnRef idx="2">
            <a:schemeClr val="dk1"/>
          </a:lnRef>
          <a:fillRef idx="1">
            <a:schemeClr val="lt1"/>
          </a:fillRef>
          <a:effectRef idx="0">
            <a:schemeClr val="dk1"/>
          </a:effectRef>
          <a:fontRef idx="minor">
            <a:schemeClr val="dk1"/>
          </a:fontRef>
        </p:style>
        <p:txBody>
          <a:bodyPr rtlCol="0" anchor="ctr"/>
          <a:lstStyle/>
          <a:p>
            <a:r>
              <a:rPr lang="zh-CN" altLang="en-US" sz="1200" dirty="0">
                <a:solidFill>
                  <a:schemeClr val="bg1">
                    <a:lumMod val="65000"/>
                  </a:schemeClr>
                </a:solidFill>
                <a:latin typeface="微软雅黑" panose="020B0503020204020204" charset="-122"/>
                <a:ea typeface="微软雅黑" panose="020B0503020204020204" charset="-122"/>
                <a:cs typeface="Times New Roman" panose="02020603050405020304" pitchFamily="18" charset="0"/>
              </a:rPr>
              <a:t>楼宇</a:t>
            </a:r>
          </a:p>
        </p:txBody>
      </p:sp>
      <p:sp>
        <p:nvSpPr>
          <p:cNvPr id="95" name="矩形: 圆角 121"/>
          <p:cNvSpPr/>
          <p:nvPr/>
        </p:nvSpPr>
        <p:spPr>
          <a:xfrm>
            <a:off x="3423803" y="3975053"/>
            <a:ext cx="625244" cy="199559"/>
          </a:xfrm>
          <a:prstGeom prst="roundRect">
            <a:avLst/>
          </a:prstGeom>
          <a:solidFill>
            <a:srgbClr val="FFFFFF"/>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仓储设备</a:t>
            </a:r>
          </a:p>
        </p:txBody>
      </p:sp>
      <p:sp>
        <p:nvSpPr>
          <p:cNvPr id="96" name="矩形: 圆角 122"/>
          <p:cNvSpPr/>
          <p:nvPr/>
        </p:nvSpPr>
        <p:spPr>
          <a:xfrm>
            <a:off x="6391910" y="1410383"/>
            <a:ext cx="1423035" cy="562849"/>
          </a:xfrm>
          <a:prstGeom prst="roundRect">
            <a:avLst>
              <a:gd name="adj" fmla="val 7089"/>
            </a:avLst>
          </a:prstGeom>
          <a:ln w="12700">
            <a:noFill/>
            <a:prstDash val="dash"/>
          </a:ln>
        </p:spPr>
        <p:style>
          <a:lnRef idx="2">
            <a:schemeClr val="dk1"/>
          </a:lnRef>
          <a:fillRef idx="1">
            <a:schemeClr val="lt1"/>
          </a:fillRef>
          <a:effectRef idx="0">
            <a:schemeClr val="dk1"/>
          </a:effectRef>
          <a:fontRef idx="minor">
            <a:schemeClr val="dk1"/>
          </a:fontRef>
        </p:style>
        <p:txBody>
          <a:bodyPr rtlCol="0" anchor="ctr"/>
          <a:lstStyle/>
          <a:p>
            <a:r>
              <a:rPr lang="zh-CN" altLang="en-US" sz="1200" dirty="0">
                <a:solidFill>
                  <a:prstClr val="black"/>
                </a:solidFill>
                <a:latin typeface="微软雅黑" panose="020B0503020204020204" charset="-122"/>
                <a:ea typeface="微软雅黑" panose="020B0503020204020204" charset="-122"/>
                <a:cs typeface="Times New Roman" panose="02020603050405020304" pitchFamily="18" charset="0"/>
              </a:rPr>
              <a:t>能源</a:t>
            </a:r>
            <a:endParaRPr lang="en-US" altLang="zh-CN" sz="1200" dirty="0">
              <a:solidFill>
                <a:prstClr val="black"/>
              </a:solidFill>
              <a:latin typeface="微软雅黑" panose="020B0503020204020204" charset="-122"/>
              <a:ea typeface="微软雅黑" panose="020B0503020204020204" charset="-122"/>
              <a:cs typeface="Times New Roman" panose="02020603050405020304" pitchFamily="18" charset="0"/>
            </a:endParaRPr>
          </a:p>
          <a:p>
            <a:r>
              <a:rPr lang="zh-CN" altLang="en-US" sz="1200" dirty="0">
                <a:solidFill>
                  <a:prstClr val="black"/>
                </a:solidFill>
                <a:latin typeface="微软雅黑" panose="020B0503020204020204" charset="-122"/>
                <a:ea typeface="微软雅黑" panose="020B0503020204020204" charset="-122"/>
                <a:cs typeface="Times New Roman" panose="02020603050405020304" pitchFamily="18" charset="0"/>
              </a:rPr>
              <a:t>环境</a:t>
            </a:r>
          </a:p>
        </p:txBody>
      </p:sp>
      <p:sp>
        <p:nvSpPr>
          <p:cNvPr id="97" name="矩形: 圆角 124"/>
          <p:cNvSpPr/>
          <p:nvPr/>
        </p:nvSpPr>
        <p:spPr>
          <a:xfrm>
            <a:off x="6876690" y="2098575"/>
            <a:ext cx="762703" cy="168036"/>
          </a:xfrm>
          <a:prstGeom prst="roundRect">
            <a:avLst/>
          </a:prstGeom>
          <a:ln w="9525">
            <a:solidFill>
              <a:schemeClr val="bg2">
                <a:lumMod val="9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bg1">
                    <a:lumMod val="65000"/>
                  </a:schemeClr>
                </a:solidFill>
                <a:latin typeface="微软雅黑" panose="020B0503020204020204" charset="-122"/>
                <a:ea typeface="微软雅黑" panose="020B0503020204020204" charset="-122"/>
                <a:cs typeface="Times New Roman" panose="02020603050405020304" pitchFamily="18" charset="0"/>
              </a:rPr>
              <a:t>安防</a:t>
            </a:r>
          </a:p>
        </p:txBody>
      </p:sp>
      <p:sp>
        <p:nvSpPr>
          <p:cNvPr id="98" name="矩形: 圆角 126"/>
          <p:cNvSpPr/>
          <p:nvPr/>
        </p:nvSpPr>
        <p:spPr>
          <a:xfrm>
            <a:off x="6876690" y="2320053"/>
            <a:ext cx="762703" cy="162382"/>
          </a:xfrm>
          <a:prstGeom prst="roundRect">
            <a:avLst/>
          </a:prstGeom>
          <a:ln w="9525">
            <a:solidFill>
              <a:schemeClr val="bg2">
                <a:lumMod val="9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bg1">
                    <a:lumMod val="65000"/>
                  </a:schemeClr>
                </a:solidFill>
                <a:latin typeface="微软雅黑" panose="020B0503020204020204" charset="-122"/>
                <a:ea typeface="微软雅黑" panose="020B0503020204020204" charset="-122"/>
                <a:cs typeface="Times New Roman" panose="02020603050405020304" pitchFamily="18" charset="0"/>
              </a:rPr>
              <a:t>一卡通</a:t>
            </a:r>
          </a:p>
        </p:txBody>
      </p:sp>
      <p:sp>
        <p:nvSpPr>
          <p:cNvPr id="99" name="矩形: 圆角 127"/>
          <p:cNvSpPr/>
          <p:nvPr/>
        </p:nvSpPr>
        <p:spPr>
          <a:xfrm>
            <a:off x="6884893" y="2586974"/>
            <a:ext cx="762703" cy="162382"/>
          </a:xfrm>
          <a:prstGeom prst="roundRect">
            <a:avLst/>
          </a:prstGeom>
          <a:ln w="12700">
            <a:solidFill>
              <a:srgbClr val="254B8B"/>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solidFill>
                <a:latin typeface="微软雅黑" panose="020B0503020204020204" charset="-122"/>
                <a:ea typeface="微软雅黑" panose="020B0503020204020204" charset="-122"/>
                <a:cs typeface="Times New Roman" panose="02020603050405020304" pitchFamily="18" charset="0"/>
              </a:rPr>
              <a:t>出园管理</a:t>
            </a:r>
          </a:p>
        </p:txBody>
      </p:sp>
      <p:sp>
        <p:nvSpPr>
          <p:cNvPr id="100" name="矩形: 圆角 128"/>
          <p:cNvSpPr/>
          <p:nvPr/>
        </p:nvSpPr>
        <p:spPr>
          <a:xfrm>
            <a:off x="6876689" y="2801068"/>
            <a:ext cx="762703" cy="162382"/>
          </a:xfrm>
          <a:prstGeom prst="roundRect">
            <a:avLst/>
          </a:prstGeom>
          <a:ln w="12700">
            <a:solidFill>
              <a:srgbClr val="254B8B"/>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solidFill>
                <a:latin typeface="微软雅黑" panose="020B0503020204020204" charset="-122"/>
                <a:ea typeface="微软雅黑" panose="020B0503020204020204" charset="-122"/>
                <a:cs typeface="Times New Roman" panose="02020603050405020304" pitchFamily="18" charset="0"/>
              </a:rPr>
              <a:t>入园管理</a:t>
            </a:r>
          </a:p>
        </p:txBody>
      </p:sp>
      <p:sp>
        <p:nvSpPr>
          <p:cNvPr id="107" name="矩形: 圆角 130"/>
          <p:cNvSpPr/>
          <p:nvPr/>
        </p:nvSpPr>
        <p:spPr>
          <a:xfrm>
            <a:off x="6898994" y="1439782"/>
            <a:ext cx="762703" cy="233080"/>
          </a:xfrm>
          <a:prstGeom prst="roundRect">
            <a:avLst/>
          </a:prstGeom>
          <a:ln w="9525">
            <a:solidFill>
              <a:schemeClr val="bg1">
                <a:lumMod val="75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prstClr val="black"/>
                </a:solidFill>
                <a:latin typeface="微软雅黑" panose="020B0503020204020204" charset="-122"/>
                <a:ea typeface="微软雅黑" panose="020B0503020204020204" charset="-122"/>
                <a:cs typeface="Times New Roman" panose="02020603050405020304" pitchFamily="18" charset="0"/>
              </a:rPr>
              <a:t>加工过程</a:t>
            </a:r>
          </a:p>
        </p:txBody>
      </p:sp>
      <p:sp>
        <p:nvSpPr>
          <p:cNvPr id="108" name="矩形: 圆角 131"/>
          <p:cNvSpPr/>
          <p:nvPr/>
        </p:nvSpPr>
        <p:spPr>
          <a:xfrm>
            <a:off x="6898994" y="1701031"/>
            <a:ext cx="762703" cy="233080"/>
          </a:xfrm>
          <a:prstGeom prst="roundRect">
            <a:avLst/>
          </a:prstGeom>
          <a:ln w="9525">
            <a:solidFill>
              <a:schemeClr val="bg1">
                <a:lumMod val="75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prstClr val="black"/>
                </a:solidFill>
                <a:latin typeface="微软雅黑" panose="020B0503020204020204" charset="-122"/>
                <a:ea typeface="微软雅黑" panose="020B0503020204020204" charset="-122"/>
                <a:cs typeface="Times New Roman" panose="02020603050405020304" pitchFamily="18" charset="0"/>
              </a:rPr>
              <a:t>仓储</a:t>
            </a:r>
          </a:p>
        </p:txBody>
      </p:sp>
      <p:cxnSp>
        <p:nvCxnSpPr>
          <p:cNvPr id="109" name="直接箭头连接符 108"/>
          <p:cNvCxnSpPr/>
          <p:nvPr/>
        </p:nvCxnSpPr>
        <p:spPr>
          <a:xfrm>
            <a:off x="6422387" y="3082482"/>
            <a:ext cx="0" cy="209316"/>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p:nvPr/>
        </p:nvCxnSpPr>
        <p:spPr>
          <a:xfrm>
            <a:off x="6429169" y="3664052"/>
            <a:ext cx="0" cy="209316"/>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1" name="直接箭头连接符 110"/>
          <p:cNvCxnSpPr/>
          <p:nvPr/>
        </p:nvCxnSpPr>
        <p:spPr>
          <a:xfrm>
            <a:off x="2499716" y="3653381"/>
            <a:ext cx="0" cy="209316"/>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矩形: 圆角 88"/>
          <p:cNvSpPr/>
          <p:nvPr/>
        </p:nvSpPr>
        <p:spPr>
          <a:xfrm>
            <a:off x="8181340" y="1306195"/>
            <a:ext cx="666115" cy="814070"/>
          </a:xfrm>
          <a:prstGeom prst="roundRect">
            <a:avLst/>
          </a:prstGeom>
          <a:noFill/>
          <a:ln w="9525">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schemeClr val="tx1"/>
                </a:solidFill>
                <a:latin typeface="微软雅黑" panose="020B0503020204020204" charset="-122"/>
                <a:ea typeface="微软雅黑" panose="020B0503020204020204" charset="-122"/>
                <a:cs typeface="Times New Roman" panose="02020603050405020304" pitchFamily="18" charset="0"/>
              </a:rPr>
              <a:t>质量</a:t>
            </a:r>
          </a:p>
          <a:p>
            <a:pPr algn="ctr"/>
            <a:r>
              <a:rPr lang="zh-CN" altLang="en-US" sz="1200" dirty="0">
                <a:solidFill>
                  <a:schemeClr val="tx1"/>
                </a:solidFill>
                <a:latin typeface="微软雅黑" panose="020B0503020204020204" charset="-122"/>
                <a:ea typeface="微软雅黑" panose="020B0503020204020204" charset="-122"/>
                <a:cs typeface="Times New Roman" panose="02020603050405020304" pitchFamily="18" charset="0"/>
              </a:rPr>
              <a:t>管理</a:t>
            </a:r>
          </a:p>
          <a:p>
            <a:pPr algn="ctr"/>
            <a:r>
              <a:rPr lang="zh-CN" altLang="en-US" sz="1200" dirty="0">
                <a:solidFill>
                  <a:schemeClr val="tx1"/>
                </a:solidFill>
                <a:latin typeface="微软雅黑" panose="020B0503020204020204" charset="-122"/>
                <a:ea typeface="微软雅黑" panose="020B0503020204020204" charset="-122"/>
                <a:cs typeface="Times New Roman" panose="02020603050405020304" pitchFamily="18" charset="0"/>
              </a:rPr>
              <a:t>系统</a:t>
            </a:r>
          </a:p>
        </p:txBody>
      </p:sp>
      <p:sp>
        <p:nvSpPr>
          <p:cNvPr id="113" name="矩形: 圆角 88"/>
          <p:cNvSpPr/>
          <p:nvPr/>
        </p:nvSpPr>
        <p:spPr>
          <a:xfrm>
            <a:off x="8188960" y="2482215"/>
            <a:ext cx="613410" cy="600710"/>
          </a:xfrm>
          <a:prstGeom prst="roundRect">
            <a:avLst/>
          </a:prstGeom>
          <a:noFill/>
          <a:ln w="9525">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schemeClr val="tx1"/>
                </a:solidFill>
                <a:latin typeface="微软雅黑" panose="020B0503020204020204" charset="-122"/>
                <a:ea typeface="微软雅黑" panose="020B0503020204020204" charset="-122"/>
                <a:cs typeface="Times New Roman" panose="02020603050405020304" pitchFamily="18" charset="0"/>
              </a:rPr>
              <a:t>运输</a:t>
            </a:r>
          </a:p>
          <a:p>
            <a:pPr algn="ctr"/>
            <a:r>
              <a:rPr lang="zh-CN" altLang="en-US" sz="1200" dirty="0">
                <a:solidFill>
                  <a:schemeClr val="tx1"/>
                </a:solidFill>
                <a:latin typeface="微软雅黑" panose="020B0503020204020204" charset="-122"/>
                <a:ea typeface="微软雅黑" panose="020B0503020204020204" charset="-122"/>
                <a:cs typeface="Times New Roman" panose="02020603050405020304" pitchFamily="18" charset="0"/>
              </a:rPr>
              <a:t>管理</a:t>
            </a:r>
          </a:p>
          <a:p>
            <a:pPr algn="ctr"/>
            <a:r>
              <a:rPr lang="zh-CN" altLang="en-US" sz="1200" dirty="0">
                <a:solidFill>
                  <a:schemeClr val="tx1"/>
                </a:solidFill>
                <a:latin typeface="微软雅黑" panose="020B0503020204020204" charset="-122"/>
                <a:ea typeface="微软雅黑" panose="020B0503020204020204" charset="-122"/>
                <a:cs typeface="Times New Roman" panose="02020603050405020304" pitchFamily="18" charset="0"/>
              </a:rPr>
              <a:t>系统</a:t>
            </a:r>
          </a:p>
        </p:txBody>
      </p:sp>
      <p:cxnSp>
        <p:nvCxnSpPr>
          <p:cNvPr id="114" name="直接箭头连接符 113"/>
          <p:cNvCxnSpPr/>
          <p:nvPr/>
        </p:nvCxnSpPr>
        <p:spPr>
          <a:xfrm flipH="1">
            <a:off x="7862341" y="1712867"/>
            <a:ext cx="312707"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5" name="直接箭头连接符 114"/>
          <p:cNvCxnSpPr/>
          <p:nvPr/>
        </p:nvCxnSpPr>
        <p:spPr>
          <a:xfrm flipH="1">
            <a:off x="7868992" y="2772319"/>
            <a:ext cx="312707"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16" name="矩形: 圆角 88"/>
          <p:cNvSpPr/>
          <p:nvPr/>
        </p:nvSpPr>
        <p:spPr>
          <a:xfrm>
            <a:off x="153035" y="844550"/>
            <a:ext cx="809625" cy="263525"/>
          </a:xfrm>
          <a:prstGeom prst="roundRect">
            <a:avLst/>
          </a:prstGeom>
          <a:solidFill>
            <a:schemeClr val="tx2">
              <a:lumMod val="40000"/>
              <a:lumOff val="6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计划层</a:t>
            </a:r>
          </a:p>
        </p:txBody>
      </p:sp>
      <p:sp>
        <p:nvSpPr>
          <p:cNvPr id="117" name="矩形: 圆角 88"/>
          <p:cNvSpPr/>
          <p:nvPr/>
        </p:nvSpPr>
        <p:spPr>
          <a:xfrm>
            <a:off x="153035" y="3277235"/>
            <a:ext cx="809625" cy="393700"/>
          </a:xfrm>
          <a:prstGeom prst="roundRect">
            <a:avLst/>
          </a:prstGeom>
          <a:solidFill>
            <a:schemeClr val="tx2">
              <a:lumMod val="40000"/>
              <a:lumOff val="6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汇集层</a:t>
            </a:r>
          </a:p>
        </p:txBody>
      </p:sp>
      <p:sp>
        <p:nvSpPr>
          <p:cNvPr id="118" name="矩形: 圆角 88"/>
          <p:cNvSpPr/>
          <p:nvPr/>
        </p:nvSpPr>
        <p:spPr>
          <a:xfrm>
            <a:off x="153035" y="4247515"/>
            <a:ext cx="809625" cy="372110"/>
          </a:xfrm>
          <a:prstGeom prst="roundRect">
            <a:avLst/>
          </a:prstGeom>
          <a:solidFill>
            <a:srgbClr val="254B8B"/>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schemeClr val="bg1"/>
                </a:solidFill>
                <a:latin typeface="微软雅黑" panose="020B0503020204020204" charset="-122"/>
                <a:ea typeface="微软雅黑" panose="020B0503020204020204" charset="-122"/>
                <a:cs typeface="Times New Roman" panose="02020603050405020304" pitchFamily="18" charset="0"/>
              </a:rPr>
              <a:t>设备层</a:t>
            </a:r>
          </a:p>
        </p:txBody>
      </p:sp>
      <p:sp>
        <p:nvSpPr>
          <p:cNvPr id="153" name="矩形: 圆角 88"/>
          <p:cNvSpPr/>
          <p:nvPr/>
        </p:nvSpPr>
        <p:spPr>
          <a:xfrm>
            <a:off x="153035" y="2007870"/>
            <a:ext cx="809625" cy="506730"/>
          </a:xfrm>
          <a:prstGeom prst="roundRect">
            <a:avLst/>
          </a:prstGeom>
          <a:solidFill>
            <a:srgbClr val="254B8B"/>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schemeClr val="bg1"/>
                </a:solidFill>
                <a:latin typeface="微软雅黑" panose="020B0503020204020204" charset="-122"/>
                <a:ea typeface="微软雅黑" panose="020B0503020204020204" charset="-122"/>
                <a:cs typeface="Times New Roman" panose="02020603050405020304" pitchFamily="18" charset="0"/>
              </a:rPr>
              <a:t>生产执行层</a:t>
            </a:r>
          </a:p>
        </p:txBody>
      </p:sp>
      <p:sp>
        <p:nvSpPr>
          <p:cNvPr id="154" name="矩形: 圆角 63"/>
          <p:cNvSpPr/>
          <p:nvPr/>
        </p:nvSpPr>
        <p:spPr>
          <a:xfrm>
            <a:off x="2946400" y="1400175"/>
            <a:ext cx="1656080" cy="1591945"/>
          </a:xfrm>
          <a:prstGeom prst="roundRect">
            <a:avLst>
              <a:gd name="adj" fmla="val 4105"/>
            </a:avLst>
          </a:prstGeom>
          <a:solidFill>
            <a:schemeClr val="bg1"/>
          </a:solidFill>
          <a:ln w="12700">
            <a:solidFill>
              <a:srgbClr val="254B8B"/>
            </a:solidFill>
          </a:ln>
        </p:spPr>
        <p:style>
          <a:lnRef idx="2">
            <a:schemeClr val="dk1"/>
          </a:lnRef>
          <a:fillRef idx="1">
            <a:schemeClr val="lt1"/>
          </a:fillRef>
          <a:effectRef idx="0">
            <a:schemeClr val="dk1"/>
          </a:effectRef>
          <a:fontRef idx="minor">
            <a:schemeClr val="dk1"/>
          </a:fontRef>
        </p:style>
        <p:txBody>
          <a:bodyPr rtlCol="0" anchor="t"/>
          <a:lstStyle/>
          <a:p>
            <a:r>
              <a:rPr lang="zh-CN" altLang="en-US" sz="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仓</a:t>
            </a:r>
            <a:endParaRPr lang="en-US" altLang="zh-CN" sz="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储</a:t>
            </a:r>
            <a:endParaRPr lang="en-US" altLang="zh-CN" sz="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管</a:t>
            </a:r>
            <a:endParaRPr lang="en-US" altLang="zh-CN" sz="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理</a:t>
            </a:r>
          </a:p>
        </p:txBody>
      </p:sp>
      <p:sp>
        <p:nvSpPr>
          <p:cNvPr id="155" name="矩形: 圆角 72"/>
          <p:cNvSpPr/>
          <p:nvPr/>
        </p:nvSpPr>
        <p:spPr>
          <a:xfrm>
            <a:off x="3276058" y="1450388"/>
            <a:ext cx="1113934" cy="254888"/>
          </a:xfrm>
          <a:prstGeom prst="roundRect">
            <a:avLst/>
          </a:prstGeom>
          <a:no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入库管理</a:t>
            </a:r>
          </a:p>
        </p:txBody>
      </p:sp>
      <p:sp>
        <p:nvSpPr>
          <p:cNvPr id="156" name="矩形: 圆角 73"/>
          <p:cNvSpPr/>
          <p:nvPr/>
        </p:nvSpPr>
        <p:spPr>
          <a:xfrm>
            <a:off x="3278674" y="1754171"/>
            <a:ext cx="1111318" cy="264160"/>
          </a:xfrm>
          <a:prstGeom prst="roundRect">
            <a:avLst/>
          </a:prstGeom>
          <a:no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出库管理</a:t>
            </a:r>
          </a:p>
        </p:txBody>
      </p:sp>
      <p:sp>
        <p:nvSpPr>
          <p:cNvPr id="176" name="矩形: 圆角 74"/>
          <p:cNvSpPr/>
          <p:nvPr/>
        </p:nvSpPr>
        <p:spPr>
          <a:xfrm>
            <a:off x="3275957" y="2067226"/>
            <a:ext cx="1114036" cy="259080"/>
          </a:xfrm>
          <a:prstGeom prst="roundRect">
            <a:avLst/>
          </a:prstGeom>
          <a:no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库内作业</a:t>
            </a:r>
          </a:p>
        </p:txBody>
      </p:sp>
      <p:sp>
        <p:nvSpPr>
          <p:cNvPr id="177" name="矩形: 圆角 75"/>
          <p:cNvSpPr/>
          <p:nvPr/>
        </p:nvSpPr>
        <p:spPr>
          <a:xfrm>
            <a:off x="3272241" y="2375201"/>
            <a:ext cx="1117751" cy="252730"/>
          </a:xfrm>
          <a:prstGeom prst="roundRect">
            <a:avLst/>
          </a:prstGeom>
          <a:no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基础资料</a:t>
            </a:r>
          </a:p>
        </p:txBody>
      </p:sp>
      <p:sp>
        <p:nvSpPr>
          <p:cNvPr id="178" name="矩形: 圆角 76"/>
          <p:cNvSpPr/>
          <p:nvPr/>
        </p:nvSpPr>
        <p:spPr>
          <a:xfrm>
            <a:off x="3278674" y="2676826"/>
            <a:ext cx="1111318" cy="252730"/>
          </a:xfrm>
          <a:prstGeom prst="roundRect">
            <a:avLst/>
          </a:prstGeom>
          <a:no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库位管理</a:t>
            </a:r>
          </a:p>
        </p:txBody>
      </p:sp>
      <p:cxnSp>
        <p:nvCxnSpPr>
          <p:cNvPr id="179" name="直接箭头连接符 178"/>
          <p:cNvCxnSpPr/>
          <p:nvPr/>
        </p:nvCxnSpPr>
        <p:spPr>
          <a:xfrm flipH="1">
            <a:off x="3563706" y="1098901"/>
            <a:ext cx="4976" cy="1796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0" name="矩形 179"/>
          <p:cNvSpPr/>
          <p:nvPr/>
        </p:nvSpPr>
        <p:spPr>
          <a:xfrm>
            <a:off x="451" y="3053"/>
            <a:ext cx="738534" cy="437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nvGrpSpPr>
          <p:cNvPr id="181" name="组合 180"/>
          <p:cNvGrpSpPr/>
          <p:nvPr/>
        </p:nvGrpSpPr>
        <p:grpSpPr>
          <a:xfrm>
            <a:off x="145104" y="3053"/>
            <a:ext cx="431914" cy="627339"/>
            <a:chOff x="841003" y="360040"/>
            <a:chExt cx="504056" cy="836712"/>
          </a:xfrm>
          <a:solidFill>
            <a:srgbClr val="2F5EB0"/>
          </a:solidFill>
        </p:grpSpPr>
        <p:sp>
          <p:nvSpPr>
            <p:cNvPr id="182" name="矩形 181"/>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183" name="等腰三角形 182"/>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sp>
        <p:nvSpPr>
          <p:cNvPr id="7" name="千图PPT彼岸天：ID 8661124库_任意多边形 19"/>
          <p:cNvSpPr/>
          <p:nvPr>
            <p:custDataLst>
              <p:tags r:id="rId1"/>
            </p:custDataLst>
          </p:nvPr>
        </p:nvSpPr>
        <p:spPr bwMode="auto">
          <a:xfrm>
            <a:off x="218440" y="148590"/>
            <a:ext cx="281305" cy="260350"/>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ln>
        </p:spPr>
        <p:txBody>
          <a:bodyPr anchor="ctr"/>
          <a:lstStyle/>
          <a:p>
            <a:pPr algn="ctr"/>
            <a:endParaRPr sz="1010"/>
          </a:p>
        </p:txBody>
      </p:sp>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9"/>
          <p:cNvSpPr txBox="1"/>
          <p:nvPr/>
        </p:nvSpPr>
        <p:spPr>
          <a:xfrm>
            <a:off x="631190" y="154940"/>
            <a:ext cx="1913890" cy="258445"/>
          </a:xfrm>
          <a:prstGeom prst="rect">
            <a:avLst/>
          </a:prstGeom>
          <a:noFill/>
        </p:spPr>
        <p:txBody>
          <a:bodyPr wrap="square" lIns="51418" tIns="25709" rIns="51418" bIns="25709" rtlCol="0">
            <a:spAutoFit/>
          </a:bodyPr>
          <a:lstStyle/>
          <a:p>
            <a:pPr marL="0" lvl="1"/>
            <a:r>
              <a:rPr lang="zh-CN" altLang="en-US" b="1" dirty="0">
                <a:solidFill>
                  <a:schemeClr val="bg1">
                    <a:lumMod val="50000"/>
                  </a:schemeClr>
                </a:solidFill>
                <a:latin typeface="微软雅黑" panose="020B0503020204020204" charset="-122"/>
                <a:ea typeface="微软雅黑" panose="020B0503020204020204" charset="-122"/>
              </a:rPr>
              <a:t>产线管理功能框架</a:t>
            </a:r>
          </a:p>
        </p:txBody>
      </p:sp>
      <p:sp>
        <p:nvSpPr>
          <p:cNvPr id="180" name="矩形 179"/>
          <p:cNvSpPr/>
          <p:nvPr/>
        </p:nvSpPr>
        <p:spPr>
          <a:xfrm>
            <a:off x="451" y="3053"/>
            <a:ext cx="738534" cy="437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nvGrpSpPr>
          <p:cNvPr id="181" name="组合 180"/>
          <p:cNvGrpSpPr/>
          <p:nvPr/>
        </p:nvGrpSpPr>
        <p:grpSpPr>
          <a:xfrm>
            <a:off x="145104" y="3053"/>
            <a:ext cx="431914" cy="627339"/>
            <a:chOff x="841003" y="360040"/>
            <a:chExt cx="504056" cy="836712"/>
          </a:xfrm>
          <a:solidFill>
            <a:srgbClr val="2F5EB0"/>
          </a:solidFill>
        </p:grpSpPr>
        <p:sp>
          <p:nvSpPr>
            <p:cNvPr id="182" name="矩形 181"/>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183" name="等腰三角形 182"/>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sp>
        <p:nvSpPr>
          <p:cNvPr id="3" name="千图PPT彼岸天：ID 8661124库_任意多边形 19"/>
          <p:cNvSpPr/>
          <p:nvPr>
            <p:custDataLst>
              <p:tags r:id="rId1"/>
            </p:custDataLst>
          </p:nvPr>
        </p:nvSpPr>
        <p:spPr bwMode="auto">
          <a:xfrm>
            <a:off x="218440" y="148590"/>
            <a:ext cx="281305" cy="260350"/>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ln>
        </p:spPr>
        <p:txBody>
          <a:bodyPr anchor="ctr"/>
          <a:lstStyle/>
          <a:p>
            <a:pPr algn="ctr"/>
            <a:endParaRPr sz="1010"/>
          </a:p>
        </p:txBody>
      </p:sp>
      <p:graphicFrame>
        <p:nvGraphicFramePr>
          <p:cNvPr id="2" name="图示 1"/>
          <p:cNvGraphicFramePr/>
          <p:nvPr/>
        </p:nvGraphicFramePr>
        <p:xfrm>
          <a:off x="429260" y="732790"/>
          <a:ext cx="4355465" cy="39954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图示 4"/>
          <p:cNvGraphicFramePr/>
          <p:nvPr/>
        </p:nvGraphicFramePr>
        <p:xfrm>
          <a:off x="5153660" y="681355"/>
          <a:ext cx="3482340" cy="412242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9"/>
          <p:cNvSpPr txBox="1"/>
          <p:nvPr/>
        </p:nvSpPr>
        <p:spPr>
          <a:xfrm>
            <a:off x="631190" y="154940"/>
            <a:ext cx="1913890" cy="258445"/>
          </a:xfrm>
          <a:prstGeom prst="rect">
            <a:avLst/>
          </a:prstGeom>
          <a:noFill/>
        </p:spPr>
        <p:txBody>
          <a:bodyPr wrap="square" lIns="51418" tIns="25709" rIns="51418" bIns="25709" rtlCol="0">
            <a:spAutoFit/>
          </a:bodyPr>
          <a:lstStyle/>
          <a:p>
            <a:pPr marL="0" lvl="1"/>
            <a:r>
              <a:rPr lang="zh-CN" altLang="en-US" b="1" dirty="0">
                <a:solidFill>
                  <a:schemeClr val="bg1">
                    <a:lumMod val="50000"/>
                  </a:schemeClr>
                </a:solidFill>
                <a:latin typeface="微软雅黑" panose="020B0503020204020204" charset="-122"/>
                <a:ea typeface="微软雅黑" panose="020B0503020204020204" charset="-122"/>
              </a:rPr>
              <a:t>产线管理功能框架</a:t>
            </a:r>
          </a:p>
        </p:txBody>
      </p:sp>
      <p:sp>
        <p:nvSpPr>
          <p:cNvPr id="180" name="矩形 179"/>
          <p:cNvSpPr/>
          <p:nvPr/>
        </p:nvSpPr>
        <p:spPr>
          <a:xfrm>
            <a:off x="451" y="3053"/>
            <a:ext cx="738534" cy="437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nvGrpSpPr>
          <p:cNvPr id="181" name="组合 180"/>
          <p:cNvGrpSpPr/>
          <p:nvPr/>
        </p:nvGrpSpPr>
        <p:grpSpPr>
          <a:xfrm>
            <a:off x="145104" y="3053"/>
            <a:ext cx="431914" cy="627339"/>
            <a:chOff x="841003" y="360040"/>
            <a:chExt cx="504056" cy="836712"/>
          </a:xfrm>
          <a:solidFill>
            <a:srgbClr val="2F5EB0"/>
          </a:solidFill>
        </p:grpSpPr>
        <p:sp>
          <p:nvSpPr>
            <p:cNvPr id="182" name="矩形 181"/>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183" name="等腰三角形 182"/>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sp>
        <p:nvSpPr>
          <p:cNvPr id="3" name="千图PPT彼岸天：ID 8661124库_任意多边形 19"/>
          <p:cNvSpPr/>
          <p:nvPr>
            <p:custDataLst>
              <p:tags r:id="rId1"/>
            </p:custDataLst>
          </p:nvPr>
        </p:nvSpPr>
        <p:spPr bwMode="auto">
          <a:xfrm>
            <a:off x="218440" y="148590"/>
            <a:ext cx="281305" cy="260350"/>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ln>
        </p:spPr>
        <p:txBody>
          <a:bodyPr anchor="ctr"/>
          <a:lstStyle/>
          <a:p>
            <a:pPr algn="ctr"/>
            <a:endParaRPr sz="1010"/>
          </a:p>
        </p:txBody>
      </p:sp>
      <p:graphicFrame>
        <p:nvGraphicFramePr>
          <p:cNvPr id="19" name="表格 18"/>
          <p:cNvGraphicFramePr/>
          <p:nvPr>
            <p:custDataLst>
              <p:tags r:id="rId2"/>
            </p:custDataLst>
          </p:nvPr>
        </p:nvGraphicFramePr>
        <p:xfrm>
          <a:off x="1734820" y="519430"/>
          <a:ext cx="5674360" cy="1863725"/>
        </p:xfrm>
        <a:graphic>
          <a:graphicData uri="http://schemas.openxmlformats.org/drawingml/2006/table">
            <a:tbl>
              <a:tblPr firstRow="1" bandRow="1">
                <a:tableStyleId>{5C22544A-7EE6-4342-B048-85BDC9FD1C3A}</a:tableStyleId>
              </a:tblPr>
              <a:tblGrid>
                <a:gridCol w="1418590"/>
                <a:gridCol w="1418590"/>
                <a:gridCol w="1418590"/>
                <a:gridCol w="1418590"/>
              </a:tblGrid>
              <a:tr h="372745">
                <a:tc>
                  <a:txBody>
                    <a:bodyPr/>
                    <a:lstStyle/>
                    <a:p>
                      <a:pPr algn="ctr">
                        <a:buNone/>
                      </a:pPr>
                      <a:r>
                        <a:rPr lang="zh-CN" altLang="en-US" sz="1100" dirty="0">
                          <a:solidFill>
                            <a:schemeClr val="bg1"/>
                          </a:solidFill>
                          <a:latin typeface="微软雅黑" panose="020B0503020204020204" charset="-122"/>
                          <a:ea typeface="微软雅黑" panose="020B0503020204020204" charset="-122"/>
                          <a:sym typeface="+mn-ea"/>
                        </a:rPr>
                        <a:t>计划管理</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solidFill>
                      <a:srgbClr val="2F5EB0"/>
                    </a:solidFill>
                  </a:tcPr>
                </a:tc>
                <a:tc>
                  <a:txBody>
                    <a:bodyPr/>
                    <a:lstStyle/>
                    <a:p>
                      <a:pPr algn="ctr">
                        <a:buNone/>
                      </a:pPr>
                      <a:r>
                        <a:rPr lang="zh-CN" altLang="en-US" sz="1100" dirty="0">
                          <a:solidFill>
                            <a:schemeClr val="bg1"/>
                          </a:solidFill>
                          <a:latin typeface="微软雅黑" panose="020B0503020204020204" charset="-122"/>
                          <a:ea typeface="微软雅黑" panose="020B0503020204020204" charset="-122"/>
                          <a:sym typeface="+mn-ea"/>
                        </a:rPr>
                        <a:t>任务调度管理</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solidFill>
                      <a:srgbClr val="2F5EB0"/>
                    </a:solidFill>
                  </a:tcPr>
                </a:tc>
                <a:tc>
                  <a:txBody>
                    <a:bodyPr/>
                    <a:lstStyle/>
                    <a:p>
                      <a:pPr algn="ctr">
                        <a:buNone/>
                      </a:pPr>
                      <a:r>
                        <a:rPr lang="zh-CN" altLang="en-US" sz="1100" dirty="0">
                          <a:solidFill>
                            <a:schemeClr val="bg1"/>
                          </a:solidFill>
                          <a:latin typeface="微软雅黑" panose="020B0503020204020204" charset="-122"/>
                          <a:ea typeface="微软雅黑" panose="020B0503020204020204" charset="-122"/>
                          <a:sym typeface="+mn-ea"/>
                        </a:rPr>
                        <a:t>用工管理</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solidFill>
                      <a:srgbClr val="2F5EB0"/>
                    </a:solidFill>
                  </a:tcPr>
                </a:tc>
                <a:tc>
                  <a:txBody>
                    <a:bodyPr/>
                    <a:lstStyle/>
                    <a:p>
                      <a:pPr algn="ctr">
                        <a:buNone/>
                      </a:pPr>
                      <a:r>
                        <a:rPr lang="zh-CN" altLang="en-US" sz="1100" dirty="0">
                          <a:solidFill>
                            <a:schemeClr val="bg1"/>
                          </a:solidFill>
                          <a:latin typeface="微软雅黑" panose="020B0503020204020204" charset="-122"/>
                          <a:ea typeface="微软雅黑" panose="020B0503020204020204" charset="-122"/>
                          <a:sym typeface="+mn-ea"/>
                        </a:rPr>
                        <a:t>统计反馈</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solidFill>
                      <a:srgbClr val="2F5EB0"/>
                    </a:solidFill>
                  </a:tcPr>
                </a:tc>
              </a:tr>
              <a:tr h="372745">
                <a:tc>
                  <a:txBody>
                    <a:bodyPr/>
                    <a:lstStyle/>
                    <a:p>
                      <a:pPr algn="ctr"/>
                      <a:r>
                        <a:rPr lang="zh-CN" altLang="en-US" sz="1100" dirty="0">
                          <a:latin typeface="微软雅黑" panose="020B0503020204020204" charset="-122"/>
                          <a:ea typeface="微软雅黑" panose="020B0503020204020204" charset="-122"/>
                          <a:sym typeface="+mn-ea"/>
                        </a:rPr>
                        <a:t>滚动计划管理</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c>
                  <a:txBody>
                    <a:bodyPr/>
                    <a:lstStyle/>
                    <a:p>
                      <a:pPr algn="ctr"/>
                      <a:r>
                        <a:rPr lang="zh-CN" altLang="en-US" sz="1100" dirty="0">
                          <a:latin typeface="微软雅黑" panose="020B0503020204020204" charset="-122"/>
                          <a:ea typeface="微软雅黑" panose="020B0503020204020204" charset="-122"/>
                          <a:sym typeface="+mn-ea"/>
                        </a:rPr>
                        <a:t>任务调度</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c>
                  <a:txBody>
                    <a:bodyPr/>
                    <a:lstStyle/>
                    <a:p>
                      <a:pPr algn="ctr"/>
                      <a:r>
                        <a:rPr lang="zh-CN" altLang="en-US" sz="1100" dirty="0">
                          <a:latin typeface="微软雅黑" panose="020B0503020204020204" charset="-122"/>
                          <a:ea typeface="微软雅黑" panose="020B0503020204020204" charset="-122"/>
                          <a:sym typeface="+mn-ea"/>
                        </a:rPr>
                        <a:t>点工单管理</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c>
                  <a:txBody>
                    <a:bodyPr/>
                    <a:lstStyle/>
                    <a:p>
                      <a:pPr algn="ctr"/>
                      <a:r>
                        <a:rPr lang="zh-CN" altLang="en-US" sz="1100" dirty="0">
                          <a:latin typeface="微软雅黑" panose="020B0503020204020204" charset="-122"/>
                          <a:ea typeface="微软雅黑" panose="020B0503020204020204" charset="-122"/>
                          <a:sym typeface="+mn-ea"/>
                        </a:rPr>
                        <a:t>加工统计</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r>
              <a:tr h="372745">
                <a:tc>
                  <a:txBody>
                    <a:bodyPr/>
                    <a:lstStyle/>
                    <a:p>
                      <a:pPr algn="ctr"/>
                      <a:r>
                        <a:rPr lang="zh-CN" altLang="en-US" sz="1100" dirty="0">
                          <a:latin typeface="微软雅黑" panose="020B0503020204020204" charset="-122"/>
                          <a:ea typeface="微软雅黑" panose="020B0503020204020204" charset="-122"/>
                          <a:sym typeface="+mn-ea"/>
                        </a:rPr>
                        <a:t>加工单管理</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c>
                  <a:txBody>
                    <a:bodyPr/>
                    <a:lstStyle/>
                    <a:p>
                      <a:pPr algn="ctr"/>
                      <a:r>
                        <a:rPr lang="zh-CN" altLang="en-US" sz="1100" dirty="0">
                          <a:latin typeface="微软雅黑" panose="020B0503020204020204" charset="-122"/>
                          <a:ea typeface="微软雅黑" panose="020B0503020204020204" charset="-122"/>
                          <a:sym typeface="+mn-ea"/>
                        </a:rPr>
                        <a:t>任务分派</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c>
                  <a:txBody>
                    <a:bodyPr/>
                    <a:lstStyle/>
                    <a:p>
                      <a:pPr algn="ctr"/>
                      <a:r>
                        <a:rPr lang="zh-CN" altLang="en-US" sz="1100" dirty="0">
                          <a:latin typeface="微软雅黑" panose="020B0503020204020204" charset="-122"/>
                          <a:ea typeface="微软雅黑" panose="020B0503020204020204" charset="-122"/>
                          <a:sym typeface="+mn-ea"/>
                        </a:rPr>
                        <a:t>工时管理</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c>
                  <a:txBody>
                    <a:bodyPr/>
                    <a:lstStyle/>
                    <a:p>
                      <a:pPr algn="ctr"/>
                      <a:r>
                        <a:rPr lang="zh-CN" altLang="en-US" sz="1100" dirty="0">
                          <a:latin typeface="微软雅黑" panose="020B0503020204020204" charset="-122"/>
                          <a:ea typeface="微软雅黑" panose="020B0503020204020204" charset="-122"/>
                          <a:sym typeface="+mn-ea"/>
                        </a:rPr>
                        <a:t>加工跟踪</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r>
              <a:tr h="372745">
                <a:tc>
                  <a:txBody>
                    <a:bodyPr/>
                    <a:lstStyle/>
                    <a:p>
                      <a:pPr algn="ctr"/>
                      <a:r>
                        <a:rPr lang="zh-CN" altLang="en-US" sz="1100" dirty="0">
                          <a:latin typeface="微软雅黑" panose="020B0503020204020204" charset="-122"/>
                          <a:ea typeface="微软雅黑" panose="020B0503020204020204" charset="-122"/>
                          <a:sym typeface="+mn-ea"/>
                        </a:rPr>
                        <a:t>排程管理模块</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c>
                  <a:txBody>
                    <a:bodyPr/>
                    <a:lstStyle/>
                    <a:p>
                      <a:pPr algn="ctr"/>
                      <a:r>
                        <a:rPr lang="zh-CN" altLang="en-US" sz="1100" dirty="0">
                          <a:latin typeface="微软雅黑" panose="020B0503020204020204" charset="-122"/>
                          <a:ea typeface="微软雅黑" panose="020B0503020204020204" charset="-122"/>
                          <a:sym typeface="+mn-ea"/>
                        </a:rPr>
                        <a:t>任务模板管理</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c>
                  <a:txBody>
                    <a:bodyPr/>
                    <a:lstStyle/>
                    <a:p>
                      <a:pPr algn="ctr"/>
                      <a:r>
                        <a:rPr lang="zh-CN" altLang="en-US" sz="1100" dirty="0">
                          <a:latin typeface="微软雅黑" panose="020B0503020204020204" charset="-122"/>
                          <a:ea typeface="微软雅黑" panose="020B0503020204020204" charset="-122"/>
                          <a:sym typeface="+mn-ea"/>
                        </a:rPr>
                        <a:t>用工统计</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c>
                  <a:txBody>
                    <a:bodyPr/>
                    <a:lstStyle/>
                    <a:p>
                      <a:pPr algn="ctr"/>
                      <a:r>
                        <a:rPr lang="zh-CN" altLang="en-US" sz="1100" dirty="0">
                          <a:latin typeface="微软雅黑" panose="020B0503020204020204" charset="-122"/>
                          <a:ea typeface="微软雅黑" panose="020B0503020204020204" charset="-122"/>
                          <a:sym typeface="+mn-ea"/>
                        </a:rPr>
                        <a:t>绩效分析</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r>
              <a:tr h="372745">
                <a:tc>
                  <a:txBody>
                    <a:bodyPr/>
                    <a:lstStyle/>
                    <a:p>
                      <a:pPr algn="ctr"/>
                      <a:r>
                        <a:rPr lang="zh-CN" altLang="en-US" sz="1100" dirty="0">
                          <a:latin typeface="微软雅黑" panose="020B0503020204020204" charset="-122"/>
                          <a:ea typeface="微软雅黑" panose="020B0503020204020204" charset="-122"/>
                          <a:sym typeface="+mn-ea"/>
                        </a:rPr>
                        <a:t>计划跟踪</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c>
                  <a:txBody>
                    <a:bodyPr/>
                    <a:lstStyle/>
                    <a:p>
                      <a:pPr algn="ctr">
                        <a:buNone/>
                      </a:pPr>
                      <a:endParaRPr lang="zh-CN" altLang="en-US" sz="1100" dirty="0">
                        <a:latin typeface="微软雅黑" panose="020B0503020204020204" charset="-122"/>
                        <a:ea typeface="微软雅黑" panose="020B0503020204020204" charset="-122"/>
                      </a:endParaRP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c>
                  <a:txBody>
                    <a:bodyPr/>
                    <a:lstStyle/>
                    <a:p>
                      <a:pPr algn="ctr">
                        <a:buNone/>
                      </a:pPr>
                      <a:endParaRPr lang="zh-CN" altLang="en-US" sz="1100" dirty="0">
                        <a:latin typeface="微软雅黑" panose="020B0503020204020204" charset="-122"/>
                        <a:ea typeface="微软雅黑" panose="020B0503020204020204" charset="-122"/>
                        <a:sym typeface="+mn-ea"/>
                      </a:endParaRP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c>
                  <a:txBody>
                    <a:bodyPr/>
                    <a:lstStyle/>
                    <a:p>
                      <a:pPr algn="ctr">
                        <a:buNone/>
                      </a:pPr>
                      <a:r>
                        <a:rPr lang="zh-CN" altLang="en-US" sz="1100" dirty="0">
                          <a:latin typeface="微软雅黑" panose="020B0503020204020204" charset="-122"/>
                          <a:ea typeface="微软雅黑" panose="020B0503020204020204" charset="-122"/>
                          <a:sym typeface="+mn-ea"/>
                        </a:rPr>
                        <a:t>数据采集</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r>
            </a:tbl>
          </a:graphicData>
        </a:graphic>
      </p:graphicFrame>
      <p:graphicFrame>
        <p:nvGraphicFramePr>
          <p:cNvPr id="28" name="表格 27"/>
          <p:cNvGraphicFramePr/>
          <p:nvPr>
            <p:custDataLst>
              <p:tags r:id="rId3"/>
            </p:custDataLst>
          </p:nvPr>
        </p:nvGraphicFramePr>
        <p:xfrm>
          <a:off x="1734820" y="2383155"/>
          <a:ext cx="5674360" cy="2236470"/>
        </p:xfrm>
        <a:graphic>
          <a:graphicData uri="http://schemas.openxmlformats.org/drawingml/2006/table">
            <a:tbl>
              <a:tblPr firstRow="1" bandRow="1">
                <a:tableStyleId>{5C22544A-7EE6-4342-B048-85BDC9FD1C3A}</a:tableStyleId>
              </a:tblPr>
              <a:tblGrid>
                <a:gridCol w="1418590"/>
                <a:gridCol w="1418590"/>
                <a:gridCol w="1418590"/>
                <a:gridCol w="1418590"/>
              </a:tblGrid>
              <a:tr h="372745">
                <a:tc>
                  <a:txBody>
                    <a:bodyPr/>
                    <a:lstStyle/>
                    <a:p>
                      <a:pPr algn="ctr">
                        <a:buNone/>
                      </a:pPr>
                      <a:r>
                        <a:rPr lang="zh-CN" altLang="en-US" sz="1100" dirty="0">
                          <a:solidFill>
                            <a:schemeClr val="bg1"/>
                          </a:solidFill>
                          <a:latin typeface="微软雅黑" panose="020B0503020204020204" charset="-122"/>
                          <a:ea typeface="微软雅黑" panose="020B0503020204020204" charset="-122"/>
                          <a:sym typeface="+mn-ea"/>
                        </a:rPr>
                        <a:t>SCADA系统</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solidFill>
                      <a:srgbClr val="2F5EB0"/>
                    </a:solidFill>
                  </a:tcPr>
                </a:tc>
                <a:tc>
                  <a:txBody>
                    <a:bodyPr/>
                    <a:lstStyle/>
                    <a:p>
                      <a:pPr algn="ctr">
                        <a:buNone/>
                      </a:pPr>
                      <a:r>
                        <a:rPr lang="zh-CN" altLang="en-US" sz="1100" dirty="0">
                          <a:solidFill>
                            <a:schemeClr val="bg1"/>
                          </a:solidFill>
                          <a:latin typeface="微软雅黑" panose="020B0503020204020204" charset="-122"/>
                          <a:ea typeface="微软雅黑" panose="020B0503020204020204" charset="-122"/>
                          <a:sym typeface="+mn-ea"/>
                        </a:rPr>
                        <a:t>看板管理</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solidFill>
                      <a:srgbClr val="2F5EB0"/>
                    </a:solidFill>
                  </a:tcPr>
                </a:tc>
                <a:tc>
                  <a:txBody>
                    <a:bodyPr/>
                    <a:lstStyle/>
                    <a:p>
                      <a:pPr algn="ctr">
                        <a:buNone/>
                      </a:pPr>
                      <a:r>
                        <a:rPr lang="zh-CN" altLang="en-US" sz="1100" dirty="0">
                          <a:solidFill>
                            <a:schemeClr val="bg1"/>
                          </a:solidFill>
                          <a:latin typeface="微软雅黑" panose="020B0503020204020204" charset="-122"/>
                          <a:ea typeface="微软雅黑" panose="020B0503020204020204" charset="-122"/>
                          <a:sym typeface="+mn-ea"/>
                        </a:rPr>
                        <a:t>工艺管理</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solidFill>
                      <a:srgbClr val="2F5EB0"/>
                    </a:solidFill>
                  </a:tcPr>
                </a:tc>
                <a:tc>
                  <a:txBody>
                    <a:bodyPr/>
                    <a:lstStyle/>
                    <a:p>
                      <a:pPr algn="ctr">
                        <a:buNone/>
                      </a:pPr>
                      <a:r>
                        <a:rPr lang="zh-CN" altLang="en-US" sz="1100" dirty="0">
                          <a:solidFill>
                            <a:schemeClr val="bg1"/>
                          </a:solidFill>
                          <a:latin typeface="微软雅黑" panose="020B0503020204020204" charset="-122"/>
                          <a:ea typeface="微软雅黑" panose="020B0503020204020204" charset="-122"/>
                          <a:sym typeface="+mn-ea"/>
                        </a:rPr>
                        <a:t>数据接口</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solidFill>
                      <a:srgbClr val="2F5EB0"/>
                    </a:solidFill>
                  </a:tcPr>
                </a:tc>
              </a:tr>
              <a:tr h="372745">
                <a:tc>
                  <a:txBody>
                    <a:bodyPr/>
                    <a:lstStyle/>
                    <a:p>
                      <a:pPr algn="ctr"/>
                      <a:r>
                        <a:rPr lang="zh-CN" altLang="en-US" sz="1100" dirty="0">
                          <a:latin typeface="微软雅黑" panose="020B0503020204020204" charset="-122"/>
                          <a:ea typeface="微软雅黑" panose="020B0503020204020204" charset="-122"/>
                          <a:sym typeface="+mn-ea"/>
                        </a:rPr>
                        <a:t>加工单获取</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c>
                  <a:txBody>
                    <a:bodyPr/>
                    <a:lstStyle/>
                    <a:p>
                      <a:pPr algn="ctr"/>
                      <a:r>
                        <a:rPr lang="zh-CN" altLang="en-US" sz="1100" dirty="0">
                          <a:latin typeface="微软雅黑" panose="020B0503020204020204" charset="-122"/>
                          <a:ea typeface="微软雅黑" panose="020B0503020204020204" charset="-122"/>
                          <a:sym typeface="+mn-ea"/>
                        </a:rPr>
                        <a:t>看板库管理</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c>
                  <a:txBody>
                    <a:bodyPr/>
                    <a:lstStyle/>
                    <a:p>
                      <a:pPr algn="ctr"/>
                      <a:r>
                        <a:rPr lang="zh-CN" altLang="en-US" sz="1100" dirty="0">
                          <a:latin typeface="微软雅黑" panose="020B0503020204020204" charset="-122"/>
                          <a:ea typeface="微软雅黑" panose="020B0503020204020204" charset="-122"/>
                          <a:sym typeface="+mn-ea"/>
                        </a:rPr>
                        <a:t>工艺模板管理</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c>
                  <a:txBody>
                    <a:bodyPr/>
                    <a:lstStyle/>
                    <a:p>
                      <a:pPr algn="ctr"/>
                      <a:r>
                        <a:rPr lang="zh-CN" altLang="en-US" sz="1100" dirty="0">
                          <a:latin typeface="微软雅黑" panose="020B0503020204020204" charset="-122"/>
                          <a:ea typeface="微软雅黑" panose="020B0503020204020204" charset="-122"/>
                          <a:sym typeface="+mn-ea"/>
                        </a:rPr>
                        <a:t>Scada数据接口</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r>
              <a:tr h="372745">
                <a:tc>
                  <a:txBody>
                    <a:bodyPr/>
                    <a:lstStyle/>
                    <a:p>
                      <a:pPr algn="ctr"/>
                      <a:r>
                        <a:rPr lang="zh-CN" altLang="en-US" sz="1100" dirty="0">
                          <a:latin typeface="微软雅黑" panose="020B0503020204020204" charset="-122"/>
                          <a:ea typeface="微软雅黑" panose="020B0503020204020204" charset="-122"/>
                          <a:sym typeface="+mn-ea"/>
                        </a:rPr>
                        <a:t>设备监控</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c>
                  <a:txBody>
                    <a:bodyPr/>
                    <a:lstStyle/>
                    <a:p>
                      <a:pPr algn="ctr"/>
                      <a:r>
                        <a:rPr lang="zh-CN" altLang="en-US" sz="1100" dirty="0">
                          <a:latin typeface="微软雅黑" panose="020B0503020204020204" charset="-122"/>
                          <a:ea typeface="微软雅黑" panose="020B0503020204020204" charset="-122"/>
                          <a:sym typeface="+mn-ea"/>
                        </a:rPr>
                        <a:t>节目编播管理</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c>
                  <a:txBody>
                    <a:bodyPr/>
                    <a:lstStyle/>
                    <a:p>
                      <a:pPr algn="ctr"/>
                      <a:r>
                        <a:rPr lang="zh-CN" altLang="en-US" sz="1100" dirty="0">
                          <a:latin typeface="微软雅黑" panose="020B0503020204020204" charset="-122"/>
                          <a:ea typeface="微软雅黑" panose="020B0503020204020204" charset="-122"/>
                          <a:sym typeface="+mn-ea"/>
                        </a:rPr>
                        <a:t>工艺参数设置</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c>
                  <a:txBody>
                    <a:bodyPr/>
                    <a:lstStyle/>
                    <a:p>
                      <a:pPr algn="ctr"/>
                      <a:r>
                        <a:rPr lang="zh-CN" altLang="en-US" sz="1100" dirty="0">
                          <a:latin typeface="微软雅黑" panose="020B0503020204020204" charset="-122"/>
                          <a:ea typeface="微软雅黑" panose="020B0503020204020204" charset="-122"/>
                          <a:sym typeface="+mn-ea"/>
                        </a:rPr>
                        <a:t>ERP数据接口</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r>
              <a:tr h="372745">
                <a:tc>
                  <a:txBody>
                    <a:bodyPr/>
                    <a:lstStyle/>
                    <a:p>
                      <a:pPr algn="ctr"/>
                      <a:r>
                        <a:rPr lang="zh-CN" altLang="en-US" sz="1100" dirty="0">
                          <a:latin typeface="微软雅黑" panose="020B0503020204020204" charset="-122"/>
                          <a:ea typeface="微软雅黑" panose="020B0503020204020204" charset="-122"/>
                          <a:sym typeface="+mn-ea"/>
                        </a:rPr>
                        <a:t>参数设定</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c>
                  <a:txBody>
                    <a:bodyPr/>
                    <a:lstStyle/>
                    <a:p>
                      <a:pPr algn="ctr"/>
                      <a:endParaRPr lang="zh-CN" altLang="en-US" sz="1100" dirty="0">
                        <a:latin typeface="微软雅黑" panose="020B0503020204020204" charset="-122"/>
                        <a:ea typeface="微软雅黑" panose="020B0503020204020204" charset="-122"/>
                        <a:sym typeface="+mn-ea"/>
                      </a:endParaRP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c>
                  <a:txBody>
                    <a:bodyPr/>
                    <a:lstStyle/>
                    <a:p>
                      <a:pPr algn="ctr"/>
                      <a:r>
                        <a:rPr lang="zh-CN" altLang="en-US" sz="1100" dirty="0">
                          <a:latin typeface="微软雅黑" panose="020B0503020204020204" charset="-122"/>
                          <a:ea typeface="微软雅黑" panose="020B0503020204020204" charset="-122"/>
                          <a:sym typeface="+mn-ea"/>
                        </a:rPr>
                        <a:t>工艺数据分析</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c>
                  <a:txBody>
                    <a:bodyPr/>
                    <a:lstStyle/>
                    <a:p>
                      <a:pPr algn="ctr"/>
                      <a:r>
                        <a:rPr lang="zh-CN" altLang="en-US" sz="1100" dirty="0">
                          <a:latin typeface="微软雅黑" panose="020B0503020204020204" charset="-122"/>
                          <a:ea typeface="微软雅黑" panose="020B0503020204020204" charset="-122"/>
                          <a:sym typeface="+mn-ea"/>
                        </a:rPr>
                        <a:t>品质数据接口</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r>
              <a:tr h="372745">
                <a:tc>
                  <a:txBody>
                    <a:bodyPr/>
                    <a:lstStyle/>
                    <a:p>
                      <a:pPr algn="ctr"/>
                      <a:r>
                        <a:rPr lang="zh-CN" altLang="en-US" sz="1100" dirty="0">
                          <a:latin typeface="微软雅黑" panose="020B0503020204020204" charset="-122"/>
                          <a:ea typeface="微软雅黑" panose="020B0503020204020204" charset="-122"/>
                          <a:sym typeface="+mn-ea"/>
                        </a:rPr>
                        <a:t>配方管理</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c>
                  <a:txBody>
                    <a:bodyPr/>
                    <a:lstStyle/>
                    <a:p>
                      <a:pPr algn="ctr">
                        <a:buNone/>
                      </a:pPr>
                      <a:endParaRPr lang="zh-CN" altLang="en-US" sz="1100" dirty="0">
                        <a:latin typeface="微软雅黑" panose="020B0503020204020204" charset="-122"/>
                        <a:ea typeface="微软雅黑" panose="020B0503020204020204" charset="-122"/>
                      </a:endParaRP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c>
                  <a:txBody>
                    <a:bodyPr/>
                    <a:lstStyle/>
                    <a:p>
                      <a:pPr algn="ctr">
                        <a:buNone/>
                      </a:pPr>
                      <a:endParaRPr lang="zh-CN" altLang="en-US" sz="1100" dirty="0">
                        <a:latin typeface="微软雅黑" panose="020B0503020204020204" charset="-122"/>
                        <a:ea typeface="微软雅黑" panose="020B0503020204020204" charset="-122"/>
                        <a:sym typeface="+mn-ea"/>
                      </a:endParaRP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c>
                  <a:txBody>
                    <a:bodyPr/>
                    <a:lstStyle/>
                    <a:p>
                      <a:pPr algn="ctr"/>
                      <a:r>
                        <a:rPr lang="zh-CN" altLang="en-US" sz="1100" dirty="0">
                          <a:latin typeface="微软雅黑" panose="020B0503020204020204" charset="-122"/>
                          <a:ea typeface="微软雅黑" panose="020B0503020204020204" charset="-122"/>
                          <a:sym typeface="+mn-ea"/>
                        </a:rPr>
                        <a:t>库存数据接口</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r>
              <a:tr h="372745">
                <a:tc>
                  <a:txBody>
                    <a:bodyPr/>
                    <a:lstStyle/>
                    <a:p>
                      <a:pPr algn="ctr">
                        <a:buNone/>
                      </a:pPr>
                      <a:r>
                        <a:rPr lang="zh-CN" altLang="en-US" sz="1100" dirty="0">
                          <a:latin typeface="微软雅黑" panose="020B0503020204020204" charset="-122"/>
                          <a:ea typeface="微软雅黑" panose="020B0503020204020204" charset="-122"/>
                          <a:sym typeface="+mn-ea"/>
                        </a:rPr>
                        <a:t>故障报警</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c>
                  <a:txBody>
                    <a:bodyPr/>
                    <a:lstStyle/>
                    <a:p>
                      <a:pPr algn="ctr">
                        <a:buNone/>
                      </a:pPr>
                      <a:endParaRPr lang="zh-CN" altLang="en-US" sz="1100" dirty="0">
                        <a:latin typeface="微软雅黑" panose="020B0503020204020204" charset="-122"/>
                        <a:ea typeface="微软雅黑" panose="020B0503020204020204" charset="-122"/>
                      </a:endParaRP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c>
                  <a:txBody>
                    <a:bodyPr/>
                    <a:lstStyle/>
                    <a:p>
                      <a:pPr algn="ctr">
                        <a:buNone/>
                      </a:pPr>
                      <a:endParaRPr lang="zh-CN" altLang="en-US" sz="1100" dirty="0">
                        <a:latin typeface="微软雅黑" panose="020B0503020204020204" charset="-122"/>
                        <a:ea typeface="微软雅黑" panose="020B0503020204020204" charset="-122"/>
                        <a:sym typeface="+mn-ea"/>
                      </a:endParaRP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c>
                  <a:txBody>
                    <a:bodyPr/>
                    <a:lstStyle/>
                    <a:p>
                      <a:pPr algn="ctr">
                        <a:buNone/>
                      </a:pPr>
                      <a:endParaRPr lang="zh-CN" altLang="en-US" sz="1100" dirty="0">
                        <a:latin typeface="微软雅黑" panose="020B0503020204020204" charset="-122"/>
                        <a:ea typeface="微软雅黑" panose="020B0503020204020204" charset="-122"/>
                        <a:sym typeface="+mn-ea"/>
                      </a:endParaRP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r>
            </a:tbl>
          </a:graphicData>
        </a:graphic>
      </p:graphicFrame>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1" y="3158"/>
            <a:ext cx="738534" cy="437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nvGrpSpPr>
          <p:cNvPr id="2" name="组合 1"/>
          <p:cNvGrpSpPr/>
          <p:nvPr/>
        </p:nvGrpSpPr>
        <p:grpSpPr>
          <a:xfrm>
            <a:off x="145104" y="3158"/>
            <a:ext cx="431914" cy="627339"/>
            <a:chOff x="841003" y="360040"/>
            <a:chExt cx="504056" cy="836712"/>
          </a:xfrm>
          <a:solidFill>
            <a:srgbClr val="2F5EB0"/>
          </a:solidFill>
        </p:grpSpPr>
        <p:sp>
          <p:nvSpPr>
            <p:cNvPr id="6" name="矩形 5"/>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9" name="等腰三角形 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sp>
        <p:nvSpPr>
          <p:cNvPr id="8" name="文本框 9"/>
          <p:cNvSpPr txBox="1"/>
          <p:nvPr/>
        </p:nvSpPr>
        <p:spPr>
          <a:xfrm>
            <a:off x="630998" y="154881"/>
            <a:ext cx="2023005" cy="258445"/>
          </a:xfrm>
          <a:prstGeom prst="rect">
            <a:avLst/>
          </a:prstGeom>
          <a:noFill/>
        </p:spPr>
        <p:txBody>
          <a:bodyPr wrap="square" lIns="51418" tIns="25709" rIns="51418" bIns="25709" rtlCol="0">
            <a:spAutoFit/>
          </a:bodyPr>
          <a:lstStyle/>
          <a:p>
            <a:pPr marL="0" lvl="1"/>
            <a:r>
              <a:rPr lang="zh-CN" altLang="en-US" b="1" dirty="0">
                <a:solidFill>
                  <a:schemeClr val="tx1">
                    <a:lumMod val="50000"/>
                    <a:lumOff val="50000"/>
                  </a:schemeClr>
                </a:solidFill>
                <a:latin typeface="微软雅黑" panose="020B0503020204020204" charset="-122"/>
                <a:ea typeface="微软雅黑" panose="020B0503020204020204" charset="-122"/>
                <a:sym typeface="+mn-ea"/>
              </a:rPr>
              <a:t>SCADA功能框架</a:t>
            </a:r>
            <a:endParaRPr lang="zh-CN" altLang="en-US" b="1" dirty="0">
              <a:solidFill>
                <a:schemeClr val="tx1">
                  <a:lumMod val="50000"/>
                  <a:lumOff val="50000"/>
                </a:schemeClr>
              </a:solidFill>
              <a:latin typeface="微软雅黑" panose="020B0503020204020204" charset="-122"/>
              <a:ea typeface="微软雅黑" panose="020B0503020204020204" charset="-122"/>
            </a:endParaRPr>
          </a:p>
        </p:txBody>
      </p:sp>
      <p:graphicFrame>
        <p:nvGraphicFramePr>
          <p:cNvPr id="19" name="表格 18"/>
          <p:cNvGraphicFramePr/>
          <p:nvPr>
            <p:custDataLst>
              <p:tags r:id="rId1"/>
            </p:custDataLst>
          </p:nvPr>
        </p:nvGraphicFramePr>
        <p:xfrm>
          <a:off x="1490980" y="850900"/>
          <a:ext cx="5674360" cy="3774440"/>
        </p:xfrm>
        <a:graphic>
          <a:graphicData uri="http://schemas.openxmlformats.org/drawingml/2006/table">
            <a:tbl>
              <a:tblPr firstRow="1" bandRow="1">
                <a:tableStyleId>{5C22544A-7EE6-4342-B048-85BDC9FD1C3A}</a:tableStyleId>
              </a:tblPr>
              <a:tblGrid>
                <a:gridCol w="1418590"/>
                <a:gridCol w="1418590"/>
                <a:gridCol w="1418590"/>
                <a:gridCol w="1418590"/>
              </a:tblGrid>
              <a:tr h="471805">
                <a:tc>
                  <a:txBody>
                    <a:bodyPr/>
                    <a:lstStyle/>
                    <a:p>
                      <a:pPr algn="ctr">
                        <a:buNone/>
                      </a:pPr>
                      <a:r>
                        <a:rPr lang="zh-CN" altLang="en-US" sz="1100" dirty="0">
                          <a:solidFill>
                            <a:schemeClr val="bg1"/>
                          </a:solidFill>
                          <a:latin typeface="微软雅黑" panose="020B0503020204020204" charset="-122"/>
                          <a:ea typeface="微软雅黑" panose="020B0503020204020204" charset="-122"/>
                          <a:sym typeface="+mn-ea"/>
                        </a:rPr>
                        <a:t>上位机</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solidFill>
                      <a:srgbClr val="2F5EB0"/>
                    </a:solidFill>
                  </a:tcPr>
                </a:tc>
                <a:tc>
                  <a:txBody>
                    <a:bodyPr/>
                    <a:lstStyle/>
                    <a:p>
                      <a:pPr algn="ctr">
                        <a:buNone/>
                      </a:pPr>
                      <a:r>
                        <a:rPr lang="zh-CN" altLang="en-US" sz="1100" dirty="0">
                          <a:solidFill>
                            <a:schemeClr val="bg1"/>
                          </a:solidFill>
                          <a:latin typeface="微软雅黑" panose="020B0503020204020204" charset="-122"/>
                          <a:ea typeface="微软雅黑" panose="020B0503020204020204" charset="-122"/>
                          <a:sym typeface="+mn-ea"/>
                        </a:rPr>
                        <a:t>远程终端</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solidFill>
                      <a:srgbClr val="2F5EB0"/>
                    </a:solidFill>
                  </a:tcPr>
                </a:tc>
                <a:tc>
                  <a:txBody>
                    <a:bodyPr/>
                    <a:lstStyle/>
                    <a:p>
                      <a:pPr algn="ctr">
                        <a:buNone/>
                      </a:pPr>
                      <a:r>
                        <a:rPr lang="zh-CN" altLang="en-US" sz="1100" dirty="0">
                          <a:solidFill>
                            <a:schemeClr val="bg1"/>
                          </a:solidFill>
                          <a:latin typeface="微软雅黑" panose="020B0503020204020204" charset="-122"/>
                          <a:ea typeface="微软雅黑" panose="020B0503020204020204" charset="-122"/>
                          <a:sym typeface="+mn-ea"/>
                        </a:rPr>
                        <a:t>可编程控制器</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solidFill>
                      <a:srgbClr val="2F5EB0"/>
                    </a:solidFill>
                  </a:tcPr>
                </a:tc>
                <a:tc>
                  <a:txBody>
                    <a:bodyPr/>
                    <a:lstStyle/>
                    <a:p>
                      <a:pPr algn="ctr">
                        <a:buNone/>
                      </a:pPr>
                      <a:r>
                        <a:rPr lang="zh-CN" altLang="en-US" sz="1100" dirty="0">
                          <a:solidFill>
                            <a:schemeClr val="bg1"/>
                          </a:solidFill>
                          <a:latin typeface="微软雅黑" panose="020B0503020204020204" charset="-122"/>
                          <a:ea typeface="微软雅黑" panose="020B0503020204020204" charset="-122"/>
                          <a:sym typeface="+mn-ea"/>
                        </a:rPr>
                        <a:t>通讯设施</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solidFill>
                      <a:srgbClr val="2F5EB0"/>
                    </a:solidFill>
                  </a:tcPr>
                </a:tc>
              </a:tr>
              <a:tr h="471805">
                <a:tc>
                  <a:txBody>
                    <a:bodyPr/>
                    <a:lstStyle/>
                    <a:p>
                      <a:pPr algn="ctr">
                        <a:buNone/>
                      </a:pPr>
                      <a:r>
                        <a:rPr lang="zh-CN" altLang="en-US" sz="1100" dirty="0">
                          <a:latin typeface="微软雅黑" panose="020B0503020204020204" charset="-122"/>
                          <a:ea typeface="微软雅黑" panose="020B0503020204020204" charset="-122"/>
                          <a:sym typeface="+mn-ea"/>
                        </a:rPr>
                        <a:t>组态交互界面</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c>
                  <a:txBody>
                    <a:bodyPr/>
                    <a:lstStyle/>
                    <a:p>
                      <a:pPr algn="ctr">
                        <a:buNone/>
                      </a:pPr>
                      <a:r>
                        <a:rPr lang="zh-CN" altLang="en-US" sz="1100" dirty="0">
                          <a:latin typeface="微软雅黑" panose="020B0503020204020204" charset="-122"/>
                          <a:ea typeface="微软雅黑" panose="020B0503020204020204" charset="-122"/>
                          <a:sym typeface="+mn-ea"/>
                        </a:rPr>
                        <a:t>传感器</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c>
                  <a:txBody>
                    <a:bodyPr/>
                    <a:lstStyle/>
                    <a:p>
                      <a:pPr algn="ctr"/>
                      <a:r>
                        <a:rPr lang="zh-CN" altLang="en-US" sz="1100" dirty="0">
                          <a:latin typeface="微软雅黑" panose="020B0503020204020204" charset="-122"/>
                          <a:ea typeface="微软雅黑" panose="020B0503020204020204" charset="-122"/>
                          <a:sym typeface="+mn-ea"/>
                        </a:rPr>
                        <a:t>末端数据采集</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c>
                  <a:txBody>
                    <a:bodyPr/>
                    <a:lstStyle/>
                    <a:p>
                      <a:pPr algn="ctr">
                        <a:buNone/>
                      </a:pPr>
                      <a:r>
                        <a:rPr lang="zh-CN" altLang="en-US" sz="1100" dirty="0">
                          <a:latin typeface="微软雅黑" panose="020B0503020204020204" charset="-122"/>
                          <a:ea typeface="微软雅黑" panose="020B0503020204020204" charset="-122"/>
                          <a:sym typeface="+mn-ea"/>
                        </a:rPr>
                        <a:t>数据接口</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r>
              <a:tr h="471805">
                <a:tc>
                  <a:txBody>
                    <a:bodyPr/>
                    <a:lstStyle/>
                    <a:p>
                      <a:pPr algn="ctr">
                        <a:buNone/>
                      </a:pPr>
                      <a:r>
                        <a:rPr lang="zh-CN" altLang="en-US" sz="1100" dirty="0">
                          <a:latin typeface="微软雅黑" panose="020B0503020204020204" charset="-122"/>
                          <a:ea typeface="微软雅黑" panose="020B0503020204020204" charset="-122"/>
                          <a:sym typeface="+mn-ea"/>
                        </a:rPr>
                        <a:t>数据分析</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c>
                  <a:txBody>
                    <a:bodyPr/>
                    <a:lstStyle/>
                    <a:p>
                      <a:pPr algn="ctr"/>
                      <a:r>
                        <a:rPr lang="zh-CN" altLang="en-US" sz="1100" dirty="0">
                          <a:latin typeface="微软雅黑" panose="020B0503020204020204" charset="-122"/>
                          <a:ea typeface="微软雅黑" panose="020B0503020204020204" charset="-122"/>
                          <a:sym typeface="+mn-ea"/>
                        </a:rPr>
                        <a:t>执行器</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c>
                  <a:txBody>
                    <a:bodyPr/>
                    <a:lstStyle/>
                    <a:p>
                      <a:pPr algn="ctr">
                        <a:buNone/>
                      </a:pPr>
                      <a:r>
                        <a:rPr lang="zh-CN" altLang="en-US" sz="1100" dirty="0">
                          <a:latin typeface="微软雅黑" panose="020B0503020204020204" charset="-122"/>
                          <a:ea typeface="微软雅黑" panose="020B0503020204020204" charset="-122"/>
                          <a:sym typeface="+mn-ea"/>
                        </a:rPr>
                        <a:t>末端设备控制</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c>
                  <a:txBody>
                    <a:bodyPr/>
                    <a:lstStyle/>
                    <a:p>
                      <a:pPr algn="ctr"/>
                      <a:r>
                        <a:rPr lang="zh-CN" altLang="en-US" sz="1100" dirty="0">
                          <a:latin typeface="微软雅黑" panose="020B0503020204020204" charset="-122"/>
                          <a:ea typeface="微软雅黑" panose="020B0503020204020204" charset="-122"/>
                          <a:sym typeface="+mn-ea"/>
                        </a:rPr>
                        <a:t>通讯协议</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r>
              <a:tr h="471805">
                <a:tc>
                  <a:txBody>
                    <a:bodyPr/>
                    <a:lstStyle/>
                    <a:p>
                      <a:pPr algn="ctr"/>
                      <a:r>
                        <a:rPr lang="zh-CN" altLang="en-US" sz="1100" dirty="0">
                          <a:latin typeface="微软雅黑" panose="020B0503020204020204" charset="-122"/>
                          <a:ea typeface="微软雅黑" panose="020B0503020204020204" charset="-122"/>
                          <a:sym typeface="+mn-ea"/>
                        </a:rPr>
                        <a:t>发送控制命令</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c>
                  <a:txBody>
                    <a:bodyPr/>
                    <a:lstStyle/>
                    <a:p>
                      <a:pPr algn="ctr">
                        <a:buNone/>
                      </a:pPr>
                      <a:r>
                        <a:rPr lang="zh-CN" altLang="en-US" sz="1100" dirty="0">
                          <a:latin typeface="微软雅黑" panose="020B0503020204020204" charset="-122"/>
                          <a:ea typeface="微软雅黑" panose="020B0503020204020204" charset="-122"/>
                          <a:sym typeface="+mn-ea"/>
                        </a:rPr>
                        <a:t>智能设备</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c>
                  <a:txBody>
                    <a:bodyPr/>
                    <a:lstStyle/>
                    <a:p>
                      <a:pPr algn="ctr"/>
                      <a:r>
                        <a:rPr lang="zh-CN" altLang="en-US" sz="1100" dirty="0">
                          <a:latin typeface="微软雅黑" panose="020B0503020204020204" charset="-122"/>
                          <a:ea typeface="微软雅黑" panose="020B0503020204020204" charset="-122"/>
                          <a:sym typeface="+mn-ea"/>
                        </a:rPr>
                        <a:t>数据上传下载</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c>
                  <a:txBody>
                    <a:bodyPr/>
                    <a:lstStyle/>
                    <a:p>
                      <a:pPr algn="ctr"/>
                      <a:r>
                        <a:rPr lang="zh-CN" altLang="en-US" sz="1100" dirty="0">
                          <a:latin typeface="微软雅黑" panose="020B0503020204020204" charset="-122"/>
                          <a:ea typeface="微软雅黑" panose="020B0503020204020204" charset="-122"/>
                          <a:sym typeface="+mn-ea"/>
                        </a:rPr>
                        <a:t>数据介质</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r>
              <a:tr h="471805">
                <a:tc>
                  <a:txBody>
                    <a:bodyPr/>
                    <a:lstStyle/>
                    <a:p>
                      <a:pPr algn="ctr">
                        <a:buNone/>
                      </a:pPr>
                      <a:r>
                        <a:rPr lang="zh-CN" altLang="en-US" sz="1100" dirty="0">
                          <a:latin typeface="微软雅黑" panose="020B0503020204020204" charset="-122"/>
                          <a:ea typeface="微软雅黑" panose="020B0503020204020204" charset="-122"/>
                          <a:sym typeface="+mn-ea"/>
                        </a:rPr>
                        <a:t>监视与报警</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c>
                  <a:txBody>
                    <a:bodyPr/>
                    <a:lstStyle/>
                    <a:p>
                      <a:pPr algn="ctr">
                        <a:buNone/>
                      </a:pPr>
                      <a:endParaRPr lang="zh-CN" altLang="en-US" sz="1100" dirty="0">
                        <a:latin typeface="微软雅黑" panose="020B0503020204020204" charset="-122"/>
                        <a:ea typeface="微软雅黑" panose="020B0503020204020204" charset="-122"/>
                      </a:endParaRP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c>
                  <a:txBody>
                    <a:bodyPr/>
                    <a:lstStyle/>
                    <a:p>
                      <a:pPr algn="ctr">
                        <a:buNone/>
                      </a:pPr>
                      <a:r>
                        <a:rPr lang="zh-CN" altLang="en-US" sz="1100" dirty="0">
                          <a:latin typeface="微软雅黑" panose="020B0503020204020204" charset="-122"/>
                          <a:ea typeface="微软雅黑" panose="020B0503020204020204" charset="-122"/>
                          <a:sym typeface="+mn-ea"/>
                        </a:rPr>
                        <a:t>逻辑判断</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c>
                  <a:txBody>
                    <a:bodyPr/>
                    <a:lstStyle/>
                    <a:p>
                      <a:pPr algn="ctr">
                        <a:buNone/>
                      </a:pPr>
                      <a:endParaRPr lang="zh-CN" altLang="en-US" sz="1100" dirty="0">
                        <a:latin typeface="微软雅黑" panose="020B0503020204020204" charset="-122"/>
                        <a:ea typeface="微软雅黑" panose="020B0503020204020204" charset="-122"/>
                        <a:sym typeface="+mn-ea"/>
                      </a:endParaRP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r>
              <a:tr h="471805">
                <a:tc>
                  <a:txBody>
                    <a:bodyPr/>
                    <a:lstStyle/>
                    <a:p>
                      <a:pPr algn="ctr">
                        <a:buNone/>
                      </a:pPr>
                      <a:r>
                        <a:rPr lang="zh-CN" altLang="en-US" sz="1100" dirty="0">
                          <a:latin typeface="微软雅黑" panose="020B0503020204020204" charset="-122"/>
                          <a:ea typeface="微软雅黑" panose="020B0503020204020204" charset="-122"/>
                          <a:sym typeface="+mn-ea"/>
                        </a:rPr>
                        <a:t>数据上传下载</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c>
                  <a:txBody>
                    <a:bodyPr/>
                    <a:lstStyle/>
                    <a:p>
                      <a:pPr algn="ctr">
                        <a:buNone/>
                      </a:pPr>
                      <a:endParaRPr lang="zh-CN" altLang="en-US" sz="1100" dirty="0">
                        <a:latin typeface="微软雅黑" panose="020B0503020204020204" charset="-122"/>
                        <a:ea typeface="微软雅黑" panose="020B0503020204020204" charset="-122"/>
                      </a:endParaRP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c>
                  <a:txBody>
                    <a:bodyPr/>
                    <a:lstStyle/>
                    <a:p>
                      <a:pPr algn="ctr">
                        <a:buNone/>
                      </a:pPr>
                      <a:r>
                        <a:rPr lang="zh-CN" altLang="en-US" sz="1100" dirty="0">
                          <a:latin typeface="微软雅黑" panose="020B0503020204020204" charset="-122"/>
                          <a:ea typeface="微软雅黑" panose="020B0503020204020204" charset="-122"/>
                          <a:sym typeface="+mn-ea"/>
                        </a:rPr>
                        <a:t>数据分析</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c>
                  <a:txBody>
                    <a:bodyPr/>
                    <a:lstStyle/>
                    <a:p>
                      <a:pPr algn="ctr">
                        <a:buNone/>
                      </a:pPr>
                      <a:endParaRPr lang="zh-CN" altLang="en-US" sz="1100" dirty="0">
                        <a:latin typeface="微软雅黑" panose="020B0503020204020204" charset="-122"/>
                        <a:ea typeface="微软雅黑" panose="020B0503020204020204" charset="-122"/>
                        <a:sym typeface="+mn-ea"/>
                      </a:endParaRP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r>
              <a:tr h="471805">
                <a:tc>
                  <a:txBody>
                    <a:bodyPr/>
                    <a:lstStyle/>
                    <a:p>
                      <a:pPr algn="ctr">
                        <a:buNone/>
                      </a:pPr>
                      <a:r>
                        <a:rPr lang="zh-CN" altLang="en-US" sz="1100" dirty="0">
                          <a:latin typeface="微软雅黑" panose="020B0503020204020204" charset="-122"/>
                          <a:ea typeface="微软雅黑" panose="020B0503020204020204" charset="-122"/>
                          <a:sym typeface="+mn-ea"/>
                        </a:rPr>
                        <a:t>数据收集记录</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c>
                  <a:txBody>
                    <a:bodyPr/>
                    <a:lstStyle/>
                    <a:p>
                      <a:pPr algn="ctr">
                        <a:buNone/>
                      </a:pPr>
                      <a:endParaRPr lang="zh-CN" altLang="en-US" sz="1100" dirty="0">
                        <a:latin typeface="微软雅黑" panose="020B0503020204020204" charset="-122"/>
                        <a:ea typeface="微软雅黑" panose="020B0503020204020204" charset="-122"/>
                      </a:endParaRP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c>
                  <a:txBody>
                    <a:bodyPr/>
                    <a:lstStyle/>
                    <a:p>
                      <a:pPr algn="ctr"/>
                      <a:r>
                        <a:rPr lang="zh-CN" altLang="en-US" sz="1100" dirty="0">
                          <a:latin typeface="微软雅黑" panose="020B0503020204020204" charset="-122"/>
                          <a:ea typeface="微软雅黑" panose="020B0503020204020204" charset="-122"/>
                          <a:sym typeface="+mn-ea"/>
                        </a:rPr>
                        <a:t>设备通讯</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c>
                  <a:txBody>
                    <a:bodyPr/>
                    <a:lstStyle/>
                    <a:p>
                      <a:pPr algn="ctr">
                        <a:buNone/>
                      </a:pPr>
                      <a:endParaRPr lang="zh-CN" altLang="en-US" sz="1100" dirty="0">
                        <a:latin typeface="微软雅黑" panose="020B0503020204020204" charset="-122"/>
                        <a:ea typeface="微软雅黑" panose="020B0503020204020204" charset="-122"/>
                        <a:sym typeface="+mn-ea"/>
                      </a:endParaRP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r>
              <a:tr h="471805">
                <a:tc>
                  <a:txBody>
                    <a:bodyPr/>
                    <a:lstStyle/>
                    <a:p>
                      <a:pPr algn="ctr">
                        <a:buNone/>
                      </a:pPr>
                      <a:r>
                        <a:rPr lang="zh-CN" altLang="en-US" sz="1100" dirty="0">
                          <a:latin typeface="微软雅黑" panose="020B0503020204020204" charset="-122"/>
                          <a:ea typeface="微软雅黑" panose="020B0503020204020204" charset="-122"/>
                          <a:sym typeface="+mn-ea"/>
                        </a:rPr>
                        <a:t>命令语言</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c>
                  <a:txBody>
                    <a:bodyPr/>
                    <a:lstStyle/>
                    <a:p>
                      <a:pPr algn="ctr">
                        <a:buNone/>
                      </a:pPr>
                      <a:endParaRPr lang="zh-CN" altLang="en-US" sz="1100">
                        <a:latin typeface="微软雅黑" panose="020B0503020204020204" charset="-122"/>
                        <a:ea typeface="微软雅黑" panose="020B0503020204020204" charset="-122"/>
                      </a:endParaRP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c>
                  <a:txBody>
                    <a:bodyPr/>
                    <a:lstStyle/>
                    <a:p>
                      <a:pPr algn="ctr">
                        <a:buNone/>
                      </a:pPr>
                      <a:endParaRPr lang="zh-CN" altLang="en-US" sz="1100" dirty="0">
                        <a:latin typeface="微软雅黑" panose="020B0503020204020204" charset="-122"/>
                        <a:ea typeface="微软雅黑" panose="020B0503020204020204" charset="-122"/>
                        <a:sym typeface="+mn-ea"/>
                      </a:endParaRP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c>
                  <a:txBody>
                    <a:bodyPr/>
                    <a:lstStyle/>
                    <a:p>
                      <a:pPr algn="ctr">
                        <a:buNone/>
                      </a:pPr>
                      <a:endParaRPr lang="zh-CN" altLang="en-US" sz="1100" dirty="0">
                        <a:latin typeface="微软雅黑" panose="020B0503020204020204" charset="-122"/>
                        <a:ea typeface="微软雅黑" panose="020B0503020204020204" charset="-122"/>
                        <a:sym typeface="+mn-ea"/>
                      </a:endParaRP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r>
            </a:tbl>
          </a:graphicData>
        </a:graphic>
      </p:graphicFrame>
      <p:sp>
        <p:nvSpPr>
          <p:cNvPr id="4" name="千图PPT彼岸天：ID 8661124库_任意多边形 19"/>
          <p:cNvSpPr/>
          <p:nvPr>
            <p:custDataLst>
              <p:tags r:id="rId2"/>
            </p:custDataLst>
          </p:nvPr>
        </p:nvSpPr>
        <p:spPr bwMode="auto">
          <a:xfrm>
            <a:off x="218440" y="148590"/>
            <a:ext cx="281305" cy="260350"/>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ln>
        </p:spPr>
        <p:txBody>
          <a:bodyPr anchor="ctr"/>
          <a:lstStyle/>
          <a:p>
            <a:pPr algn="ctr"/>
            <a:endParaRPr sz="1010"/>
          </a:p>
        </p:txBody>
      </p:sp>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1" y="3158"/>
            <a:ext cx="738534" cy="437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nvGrpSpPr>
          <p:cNvPr id="2" name="组合 1"/>
          <p:cNvGrpSpPr/>
          <p:nvPr/>
        </p:nvGrpSpPr>
        <p:grpSpPr>
          <a:xfrm>
            <a:off x="145104" y="3158"/>
            <a:ext cx="431914" cy="627339"/>
            <a:chOff x="841003" y="360040"/>
            <a:chExt cx="504056" cy="836712"/>
          </a:xfrm>
          <a:solidFill>
            <a:srgbClr val="2F5EB0"/>
          </a:solidFill>
        </p:grpSpPr>
        <p:sp>
          <p:nvSpPr>
            <p:cNvPr id="6" name="矩形 5"/>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9" name="等腰三角形 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sp>
        <p:nvSpPr>
          <p:cNvPr id="8" name="文本框 9"/>
          <p:cNvSpPr txBox="1"/>
          <p:nvPr/>
        </p:nvSpPr>
        <p:spPr>
          <a:xfrm>
            <a:off x="630998" y="154881"/>
            <a:ext cx="2023005" cy="258445"/>
          </a:xfrm>
          <a:prstGeom prst="rect">
            <a:avLst/>
          </a:prstGeom>
          <a:noFill/>
        </p:spPr>
        <p:txBody>
          <a:bodyPr wrap="square" lIns="51418" tIns="25709" rIns="51418" bIns="25709" rtlCol="0">
            <a:spAutoFit/>
          </a:bodyPr>
          <a:lstStyle/>
          <a:p>
            <a:pPr marL="0" lvl="1"/>
            <a:r>
              <a:rPr lang="zh-CN" altLang="en-US" b="1" dirty="0">
                <a:solidFill>
                  <a:schemeClr val="tx1">
                    <a:lumMod val="50000"/>
                    <a:lumOff val="50000"/>
                  </a:schemeClr>
                </a:solidFill>
                <a:latin typeface="微软雅黑" panose="020B0503020204020204" charset="-122"/>
                <a:ea typeface="微软雅黑" panose="020B0503020204020204" charset="-122"/>
                <a:sym typeface="+mn-ea"/>
              </a:rPr>
              <a:t>Scada系统</a:t>
            </a:r>
            <a:endParaRPr lang="zh-CN" altLang="en-US" b="1" dirty="0">
              <a:solidFill>
                <a:schemeClr val="tx1">
                  <a:lumMod val="50000"/>
                  <a:lumOff val="50000"/>
                </a:schemeClr>
              </a:solidFill>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4" cstate="print"/>
          <a:stretch>
            <a:fillRect/>
          </a:stretch>
        </p:blipFill>
        <p:spPr>
          <a:xfrm>
            <a:off x="424180" y="600075"/>
            <a:ext cx="6746875" cy="1318895"/>
          </a:xfrm>
          <a:prstGeom prst="rect">
            <a:avLst/>
          </a:prstGeom>
        </p:spPr>
      </p:pic>
      <p:pic>
        <p:nvPicPr>
          <p:cNvPr id="12" name="Picture 5" descr="DSC03853"/>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30225" y="2096770"/>
            <a:ext cx="1283335" cy="7118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文本框 12"/>
          <p:cNvSpPr txBox="1"/>
          <p:nvPr/>
        </p:nvSpPr>
        <p:spPr>
          <a:xfrm>
            <a:off x="476885" y="2858135"/>
            <a:ext cx="1057275" cy="275590"/>
          </a:xfrm>
          <a:prstGeom prst="rect">
            <a:avLst/>
          </a:prstGeom>
          <a:noFill/>
        </p:spPr>
        <p:txBody>
          <a:bodyPr wrap="square" rtlCol="0">
            <a:spAutoFit/>
          </a:bodyPr>
          <a:lstStyle/>
          <a:p>
            <a:r>
              <a:rPr lang="zh-CN" altLang="en-US" sz="1200" dirty="0">
                <a:latin typeface="微软雅黑" panose="020B0503020204020204" charset="-122"/>
                <a:ea typeface="微软雅黑" panose="020B0503020204020204" charset="-122"/>
              </a:rPr>
              <a:t>集控系统</a:t>
            </a:r>
          </a:p>
        </p:txBody>
      </p:sp>
      <p:cxnSp>
        <p:nvCxnSpPr>
          <p:cNvPr id="14" name="连接符: 肘形 11"/>
          <p:cNvCxnSpPr/>
          <p:nvPr/>
        </p:nvCxnSpPr>
        <p:spPr>
          <a:xfrm flipV="1">
            <a:off x="1813560" y="1721485"/>
            <a:ext cx="370205" cy="803275"/>
          </a:xfrm>
          <a:prstGeom prst="bentConnector2">
            <a:avLst/>
          </a:prstGeom>
          <a:ln>
            <a:solidFill>
              <a:srgbClr val="2F5EB0"/>
            </a:solidFill>
            <a:tailEnd type="triangle"/>
          </a:ln>
          <a:effectLst/>
        </p:spPr>
        <p:style>
          <a:lnRef idx="3">
            <a:schemeClr val="accent1"/>
          </a:lnRef>
          <a:fillRef idx="0">
            <a:schemeClr val="accent1"/>
          </a:fillRef>
          <a:effectRef idx="2">
            <a:schemeClr val="accent1"/>
          </a:effectRef>
          <a:fontRef idx="minor">
            <a:schemeClr val="tx1"/>
          </a:fontRef>
        </p:style>
      </p:cxnSp>
      <p:cxnSp>
        <p:nvCxnSpPr>
          <p:cNvPr id="15" name="连接符: 肘形 15"/>
          <p:cNvCxnSpPr/>
          <p:nvPr/>
        </p:nvCxnSpPr>
        <p:spPr>
          <a:xfrm flipV="1">
            <a:off x="1813560" y="2524760"/>
            <a:ext cx="4712335" cy="0"/>
          </a:xfrm>
          <a:prstGeom prst="bentConnector3">
            <a:avLst/>
          </a:prstGeom>
          <a:ln>
            <a:solidFill>
              <a:srgbClr val="2F5EB0"/>
            </a:solidFill>
          </a:ln>
          <a:effectLst/>
        </p:spPr>
        <p:style>
          <a:lnRef idx="3">
            <a:schemeClr val="accent1"/>
          </a:lnRef>
          <a:fillRef idx="0">
            <a:schemeClr val="accent1"/>
          </a:fillRef>
          <a:effectRef idx="2">
            <a:schemeClr val="accent1"/>
          </a:effectRef>
          <a:fontRef idx="minor">
            <a:schemeClr val="tx1"/>
          </a:fontRef>
        </p:style>
      </p:cxnSp>
      <p:cxnSp>
        <p:nvCxnSpPr>
          <p:cNvPr id="18" name="直接箭头连接符 17"/>
          <p:cNvCxnSpPr/>
          <p:nvPr/>
        </p:nvCxnSpPr>
        <p:spPr>
          <a:xfrm flipV="1">
            <a:off x="6525895" y="1651000"/>
            <a:ext cx="0" cy="873760"/>
          </a:xfrm>
          <a:prstGeom prst="straightConnector1">
            <a:avLst/>
          </a:prstGeom>
          <a:ln>
            <a:solidFill>
              <a:srgbClr val="2F5EB0"/>
            </a:solidFill>
            <a:tailEnd type="triangle"/>
          </a:ln>
          <a:effectLst/>
        </p:spPr>
        <p:style>
          <a:lnRef idx="3">
            <a:schemeClr val="accent1"/>
          </a:lnRef>
          <a:fillRef idx="0">
            <a:schemeClr val="accent1"/>
          </a:fillRef>
          <a:effectRef idx="2">
            <a:schemeClr val="accent1"/>
          </a:effectRef>
          <a:fontRef idx="minor">
            <a:schemeClr val="tx1"/>
          </a:fontRef>
        </p:style>
      </p:cxnSp>
      <p:cxnSp>
        <p:nvCxnSpPr>
          <p:cNvPr id="19" name="直接箭头连接符 18"/>
          <p:cNvCxnSpPr/>
          <p:nvPr/>
        </p:nvCxnSpPr>
        <p:spPr>
          <a:xfrm flipV="1">
            <a:off x="5881370" y="1651000"/>
            <a:ext cx="0" cy="873760"/>
          </a:xfrm>
          <a:prstGeom prst="straightConnector1">
            <a:avLst/>
          </a:prstGeom>
          <a:ln>
            <a:solidFill>
              <a:srgbClr val="2F5EB0"/>
            </a:solidFill>
            <a:tailEnd type="triangle"/>
          </a:ln>
          <a:effectLst/>
        </p:spPr>
        <p:style>
          <a:lnRef idx="3">
            <a:schemeClr val="accent1"/>
          </a:lnRef>
          <a:fillRef idx="0">
            <a:schemeClr val="accent1"/>
          </a:fillRef>
          <a:effectRef idx="2">
            <a:schemeClr val="accent1"/>
          </a:effectRef>
          <a:fontRef idx="minor">
            <a:schemeClr val="tx1"/>
          </a:fontRef>
        </p:style>
      </p:cxnSp>
      <p:cxnSp>
        <p:nvCxnSpPr>
          <p:cNvPr id="20" name="直接箭头连接符 19"/>
          <p:cNvCxnSpPr/>
          <p:nvPr/>
        </p:nvCxnSpPr>
        <p:spPr>
          <a:xfrm flipV="1">
            <a:off x="5391150" y="1721485"/>
            <a:ext cx="0" cy="803275"/>
          </a:xfrm>
          <a:prstGeom prst="straightConnector1">
            <a:avLst/>
          </a:prstGeom>
          <a:ln>
            <a:solidFill>
              <a:srgbClr val="2F5EB0"/>
            </a:solidFill>
            <a:tailEnd type="triangle"/>
          </a:ln>
          <a:effectLst/>
        </p:spPr>
        <p:style>
          <a:lnRef idx="3">
            <a:schemeClr val="accent1"/>
          </a:lnRef>
          <a:fillRef idx="0">
            <a:schemeClr val="accent1"/>
          </a:fillRef>
          <a:effectRef idx="2">
            <a:schemeClr val="accent1"/>
          </a:effectRef>
          <a:fontRef idx="minor">
            <a:schemeClr val="tx1"/>
          </a:fontRef>
        </p:style>
      </p:cxnSp>
      <p:cxnSp>
        <p:nvCxnSpPr>
          <p:cNvPr id="22" name="直接箭头连接符 21"/>
          <p:cNvCxnSpPr/>
          <p:nvPr/>
        </p:nvCxnSpPr>
        <p:spPr>
          <a:xfrm flipV="1">
            <a:off x="4975225" y="1651000"/>
            <a:ext cx="0" cy="873760"/>
          </a:xfrm>
          <a:prstGeom prst="straightConnector1">
            <a:avLst/>
          </a:prstGeom>
          <a:ln>
            <a:solidFill>
              <a:srgbClr val="2F5EB0"/>
            </a:solidFill>
            <a:tailEnd type="triangle"/>
          </a:ln>
          <a:effectLst/>
        </p:spPr>
        <p:style>
          <a:lnRef idx="3">
            <a:schemeClr val="accent1"/>
          </a:lnRef>
          <a:fillRef idx="0">
            <a:schemeClr val="accent1"/>
          </a:fillRef>
          <a:effectRef idx="2">
            <a:schemeClr val="accent1"/>
          </a:effectRef>
          <a:fontRef idx="minor">
            <a:schemeClr val="tx1"/>
          </a:fontRef>
        </p:style>
      </p:cxnSp>
      <p:cxnSp>
        <p:nvCxnSpPr>
          <p:cNvPr id="17" name="直接箭头连接符 16"/>
          <p:cNvCxnSpPr/>
          <p:nvPr/>
        </p:nvCxnSpPr>
        <p:spPr>
          <a:xfrm flipV="1">
            <a:off x="4515485" y="1651000"/>
            <a:ext cx="0" cy="873760"/>
          </a:xfrm>
          <a:prstGeom prst="straightConnector1">
            <a:avLst/>
          </a:prstGeom>
          <a:ln>
            <a:solidFill>
              <a:srgbClr val="2F5EB0"/>
            </a:solidFill>
            <a:tailEnd type="triangle"/>
          </a:ln>
          <a:effectLst/>
        </p:spPr>
        <p:style>
          <a:lnRef idx="3">
            <a:schemeClr val="accent1"/>
          </a:lnRef>
          <a:fillRef idx="0">
            <a:schemeClr val="accent1"/>
          </a:fillRef>
          <a:effectRef idx="2">
            <a:schemeClr val="accent1"/>
          </a:effectRef>
          <a:fontRef idx="minor">
            <a:schemeClr val="tx1"/>
          </a:fontRef>
        </p:style>
      </p:cxnSp>
      <p:cxnSp>
        <p:nvCxnSpPr>
          <p:cNvPr id="25" name="直接箭头连接符 24"/>
          <p:cNvCxnSpPr/>
          <p:nvPr/>
        </p:nvCxnSpPr>
        <p:spPr>
          <a:xfrm flipV="1">
            <a:off x="4107180" y="1651000"/>
            <a:ext cx="0" cy="873760"/>
          </a:xfrm>
          <a:prstGeom prst="straightConnector1">
            <a:avLst/>
          </a:prstGeom>
          <a:ln>
            <a:solidFill>
              <a:srgbClr val="2F5EB0"/>
            </a:solidFill>
            <a:tailEnd type="triangle"/>
          </a:ln>
          <a:effectLst/>
        </p:spPr>
        <p:style>
          <a:lnRef idx="3">
            <a:schemeClr val="accent1"/>
          </a:lnRef>
          <a:fillRef idx="0">
            <a:schemeClr val="accent1"/>
          </a:fillRef>
          <a:effectRef idx="2">
            <a:schemeClr val="accent1"/>
          </a:effectRef>
          <a:fontRef idx="minor">
            <a:schemeClr val="tx1"/>
          </a:fontRef>
        </p:style>
      </p:cxnSp>
      <p:cxnSp>
        <p:nvCxnSpPr>
          <p:cNvPr id="26" name="直接箭头连接符 25"/>
          <p:cNvCxnSpPr/>
          <p:nvPr/>
        </p:nvCxnSpPr>
        <p:spPr>
          <a:xfrm flipV="1">
            <a:off x="3427095" y="1651000"/>
            <a:ext cx="0" cy="873760"/>
          </a:xfrm>
          <a:prstGeom prst="straightConnector1">
            <a:avLst/>
          </a:prstGeom>
          <a:ln>
            <a:solidFill>
              <a:srgbClr val="2F5EB0"/>
            </a:solidFill>
            <a:tailEnd type="triangle"/>
          </a:ln>
          <a:effectLst/>
        </p:spPr>
        <p:style>
          <a:lnRef idx="3">
            <a:schemeClr val="accent1"/>
          </a:lnRef>
          <a:fillRef idx="0">
            <a:schemeClr val="accent1"/>
          </a:fillRef>
          <a:effectRef idx="2">
            <a:schemeClr val="accent1"/>
          </a:effectRef>
          <a:fontRef idx="minor">
            <a:schemeClr val="tx1"/>
          </a:fontRef>
        </p:style>
      </p:cxnSp>
      <p:cxnSp>
        <p:nvCxnSpPr>
          <p:cNvPr id="27" name="直接箭头连接符 26"/>
          <p:cNvCxnSpPr/>
          <p:nvPr/>
        </p:nvCxnSpPr>
        <p:spPr>
          <a:xfrm flipV="1">
            <a:off x="2948305" y="1651000"/>
            <a:ext cx="0" cy="873760"/>
          </a:xfrm>
          <a:prstGeom prst="straightConnector1">
            <a:avLst/>
          </a:prstGeom>
          <a:ln>
            <a:solidFill>
              <a:srgbClr val="2F5EB0"/>
            </a:solidFill>
            <a:tailEnd type="triangle"/>
          </a:ln>
          <a:effectLst/>
        </p:spPr>
        <p:style>
          <a:lnRef idx="3">
            <a:schemeClr val="accent1"/>
          </a:lnRef>
          <a:fillRef idx="0">
            <a:schemeClr val="accent1"/>
          </a:fillRef>
          <a:effectRef idx="2">
            <a:schemeClr val="accent1"/>
          </a:effectRef>
          <a:fontRef idx="minor">
            <a:schemeClr val="tx1"/>
          </a:fontRef>
        </p:style>
      </p:cxnSp>
      <p:pic>
        <p:nvPicPr>
          <p:cNvPr id="30" name="图片 29"/>
          <p:cNvPicPr>
            <a:picLocks noChangeAspect="1"/>
          </p:cNvPicPr>
          <p:nvPr/>
        </p:nvPicPr>
        <p:blipFill>
          <a:blip r:embed="rId6" cstate="print">
            <a:clrChange>
              <a:clrFrom>
                <a:srgbClr val="FFFFFF">
                  <a:alpha val="100000"/>
                </a:srgbClr>
              </a:clrFrom>
              <a:clrTo>
                <a:srgbClr val="FFFFFF">
                  <a:alpha val="100000"/>
                  <a:alpha val="0"/>
                </a:srgbClr>
              </a:clrTo>
            </a:clrChange>
            <a:extLst>
              <a:ext uri="{28A0092B-C50C-407E-A947-70E740481C1C}">
                <a14:useLocalDpi xmlns:a14="http://schemas.microsoft.com/office/drawing/2010/main" xmlns="" val="0"/>
              </a:ext>
            </a:extLst>
          </a:blip>
          <a:stretch>
            <a:fillRect/>
          </a:stretch>
        </p:blipFill>
        <p:spPr>
          <a:xfrm>
            <a:off x="1349375" y="3155950"/>
            <a:ext cx="710565" cy="617220"/>
          </a:xfrm>
          <a:prstGeom prst="rect">
            <a:avLst/>
          </a:prstGeom>
        </p:spPr>
      </p:pic>
      <p:cxnSp>
        <p:nvCxnSpPr>
          <p:cNvPr id="32" name="连接符: 肘形 31"/>
          <p:cNvCxnSpPr/>
          <p:nvPr/>
        </p:nvCxnSpPr>
        <p:spPr>
          <a:xfrm>
            <a:off x="1534160" y="2804160"/>
            <a:ext cx="2597150" cy="327025"/>
          </a:xfrm>
          <a:prstGeom prst="bentConnector2">
            <a:avLst/>
          </a:prstGeom>
          <a:ln>
            <a:solidFill>
              <a:srgbClr val="2F5EB0"/>
            </a:solidFill>
            <a:tailEnd type="triangle"/>
          </a:ln>
          <a:effectLst/>
        </p:spPr>
        <p:style>
          <a:lnRef idx="3">
            <a:schemeClr val="accent1"/>
          </a:lnRef>
          <a:fillRef idx="0">
            <a:schemeClr val="accent1"/>
          </a:fillRef>
          <a:effectRef idx="2">
            <a:schemeClr val="accent1"/>
          </a:effectRef>
          <a:fontRef idx="minor">
            <a:schemeClr val="tx1"/>
          </a:fontRef>
        </p:style>
      </p:cxnSp>
      <p:pic>
        <p:nvPicPr>
          <p:cNvPr id="34" name="图片 33"/>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7362190" y="739140"/>
            <a:ext cx="1419860" cy="1040765"/>
          </a:xfrm>
          <a:prstGeom prst="rect">
            <a:avLst/>
          </a:prstGeom>
        </p:spPr>
      </p:pic>
      <p:pic>
        <p:nvPicPr>
          <p:cNvPr id="37" name="图片 36"/>
          <p:cNvPicPr>
            <a:picLocks noChangeAspect="1"/>
          </p:cNvPicPr>
          <p:nvPr/>
        </p:nvPicPr>
        <p:blipFill>
          <a:blip r:embed="rId8" cstate="print">
            <a:clrChange>
              <a:clrFrom>
                <a:srgbClr val="FFFFFF">
                  <a:alpha val="100000"/>
                </a:srgbClr>
              </a:clrFrom>
              <a:clrTo>
                <a:srgbClr val="FFFFFF">
                  <a:alpha val="100000"/>
                  <a:alpha val="0"/>
                </a:srgbClr>
              </a:clrTo>
            </a:clrChange>
            <a:extLst>
              <a:ext uri="{28A0092B-C50C-407E-A947-70E740481C1C}">
                <a14:useLocalDpi xmlns:a14="http://schemas.microsoft.com/office/drawing/2010/main" xmlns="" val="0"/>
              </a:ext>
            </a:extLst>
          </a:blip>
          <a:stretch>
            <a:fillRect/>
          </a:stretch>
        </p:blipFill>
        <p:spPr>
          <a:xfrm>
            <a:off x="2477770" y="3145790"/>
            <a:ext cx="710565" cy="523240"/>
          </a:xfrm>
          <a:prstGeom prst="rect">
            <a:avLst/>
          </a:prstGeom>
        </p:spPr>
      </p:pic>
      <p:pic>
        <p:nvPicPr>
          <p:cNvPr id="39" name="图片 38"/>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3816985" y="3131185"/>
            <a:ext cx="676275" cy="506730"/>
          </a:xfrm>
          <a:prstGeom prst="rect">
            <a:avLst/>
          </a:prstGeom>
        </p:spPr>
      </p:pic>
      <p:cxnSp>
        <p:nvCxnSpPr>
          <p:cNvPr id="45" name="直接箭头连接符 44"/>
          <p:cNvCxnSpPr>
            <a:endCxn id="30" idx="0"/>
          </p:cNvCxnSpPr>
          <p:nvPr/>
        </p:nvCxnSpPr>
        <p:spPr>
          <a:xfrm>
            <a:off x="1704975" y="2807335"/>
            <a:ext cx="0" cy="348615"/>
          </a:xfrm>
          <a:prstGeom prst="straightConnector1">
            <a:avLst/>
          </a:prstGeom>
          <a:ln>
            <a:solidFill>
              <a:srgbClr val="2F5EB0"/>
            </a:solidFill>
            <a:tailEnd type="triangle"/>
          </a:ln>
          <a:effectLst/>
        </p:spPr>
        <p:style>
          <a:lnRef idx="3">
            <a:schemeClr val="accent1"/>
          </a:lnRef>
          <a:fillRef idx="0">
            <a:schemeClr val="accent1"/>
          </a:fillRef>
          <a:effectRef idx="2">
            <a:schemeClr val="accent1"/>
          </a:effectRef>
          <a:fontRef idx="minor">
            <a:schemeClr val="tx1"/>
          </a:fontRef>
        </p:style>
      </p:cxnSp>
      <p:cxnSp>
        <p:nvCxnSpPr>
          <p:cNvPr id="46" name="直接箭头连接符 45"/>
          <p:cNvCxnSpPr>
            <a:endCxn id="37" idx="0"/>
          </p:cNvCxnSpPr>
          <p:nvPr/>
        </p:nvCxnSpPr>
        <p:spPr>
          <a:xfrm>
            <a:off x="2833370" y="2807335"/>
            <a:ext cx="0" cy="338455"/>
          </a:xfrm>
          <a:prstGeom prst="straightConnector1">
            <a:avLst/>
          </a:prstGeom>
          <a:ln>
            <a:solidFill>
              <a:srgbClr val="2F5EB0"/>
            </a:solidFill>
            <a:tailEnd type="triangle"/>
          </a:ln>
          <a:effectLst/>
        </p:spPr>
        <p:style>
          <a:lnRef idx="3">
            <a:schemeClr val="accent1"/>
          </a:lnRef>
          <a:fillRef idx="0">
            <a:schemeClr val="accent1"/>
          </a:fillRef>
          <a:effectRef idx="2">
            <a:schemeClr val="accent1"/>
          </a:effectRef>
          <a:fontRef idx="minor">
            <a:schemeClr val="tx1"/>
          </a:fontRef>
        </p:style>
      </p:cxnSp>
      <p:sp>
        <p:nvSpPr>
          <p:cNvPr id="47" name="文本框 46"/>
          <p:cNvSpPr txBox="1"/>
          <p:nvPr/>
        </p:nvSpPr>
        <p:spPr>
          <a:xfrm>
            <a:off x="1377315" y="3752215"/>
            <a:ext cx="734060" cy="275590"/>
          </a:xfrm>
          <a:prstGeom prst="rect">
            <a:avLst/>
          </a:prstGeom>
          <a:noFill/>
        </p:spPr>
        <p:txBody>
          <a:bodyPr wrap="square" rtlCol="0">
            <a:spAutoFit/>
          </a:bodyPr>
          <a:lstStyle/>
          <a:p>
            <a:r>
              <a:rPr lang="en-US" altLang="zh-CN" sz="1200" dirty="0">
                <a:latin typeface="微软雅黑" panose="020B0503020204020204" charset="-122"/>
                <a:ea typeface="微软雅黑" panose="020B0503020204020204" charset="-122"/>
                <a:cs typeface="微软雅黑" panose="020B0503020204020204" charset="-122"/>
              </a:rPr>
              <a:t>PC</a:t>
            </a:r>
            <a:r>
              <a:rPr lang="zh-CN" altLang="en-US" sz="1200" dirty="0">
                <a:latin typeface="微软雅黑" panose="020B0503020204020204" charset="-122"/>
                <a:ea typeface="微软雅黑" panose="020B0503020204020204" charset="-122"/>
                <a:cs typeface="微软雅黑" panose="020B0503020204020204" charset="-122"/>
              </a:rPr>
              <a:t>端</a:t>
            </a:r>
          </a:p>
        </p:txBody>
      </p:sp>
      <p:sp>
        <p:nvSpPr>
          <p:cNvPr id="48" name="文本框 47"/>
          <p:cNvSpPr txBox="1"/>
          <p:nvPr/>
        </p:nvSpPr>
        <p:spPr>
          <a:xfrm>
            <a:off x="2552700" y="3683635"/>
            <a:ext cx="989330" cy="275590"/>
          </a:xfrm>
          <a:prstGeom prst="rect">
            <a:avLst/>
          </a:prstGeom>
          <a:noFill/>
        </p:spPr>
        <p:txBody>
          <a:bodyPr wrap="square" rtlCol="0">
            <a:spAutoFit/>
          </a:bodyPr>
          <a:lstStyle/>
          <a:p>
            <a:r>
              <a:rPr lang="en-US" altLang="zh-CN" sz="1200" dirty="0">
                <a:latin typeface="微软雅黑" panose="020B0503020204020204" charset="-122"/>
                <a:ea typeface="微软雅黑" panose="020B0503020204020204" charset="-122"/>
                <a:cs typeface="微软雅黑" panose="020B0503020204020204" charset="-122"/>
              </a:rPr>
              <a:t>HMI</a:t>
            </a:r>
            <a:r>
              <a:rPr lang="zh-CN" altLang="en-US" sz="1200" dirty="0">
                <a:latin typeface="微软雅黑" panose="020B0503020204020204" charset="-122"/>
                <a:ea typeface="微软雅黑" panose="020B0503020204020204" charset="-122"/>
                <a:cs typeface="微软雅黑" panose="020B0503020204020204" charset="-122"/>
              </a:rPr>
              <a:t>端</a:t>
            </a:r>
          </a:p>
        </p:txBody>
      </p:sp>
      <p:sp>
        <p:nvSpPr>
          <p:cNvPr id="49" name="文本框 48"/>
          <p:cNvSpPr txBox="1"/>
          <p:nvPr/>
        </p:nvSpPr>
        <p:spPr>
          <a:xfrm>
            <a:off x="3816985" y="3637915"/>
            <a:ext cx="1003300" cy="275590"/>
          </a:xfrm>
          <a:prstGeom prst="rect">
            <a:avLst/>
          </a:prstGeom>
          <a:noFill/>
        </p:spPr>
        <p:txBody>
          <a:bodyPr wrap="square" rtlCol="0">
            <a:spAutoFit/>
          </a:bodyPr>
          <a:lstStyle/>
          <a:p>
            <a:r>
              <a:rPr lang="zh-CN" altLang="en-US" sz="1200" dirty="0">
                <a:latin typeface="微软雅黑" panose="020B0503020204020204" charset="-122"/>
                <a:ea typeface="微软雅黑" panose="020B0503020204020204" charset="-122"/>
              </a:rPr>
              <a:t>移动端</a:t>
            </a:r>
          </a:p>
        </p:txBody>
      </p:sp>
      <p:pic>
        <p:nvPicPr>
          <p:cNvPr id="21" name="图片 20"/>
          <p:cNvPicPr>
            <a:picLocks noChangeAspect="1"/>
          </p:cNvPicPr>
          <p:nvPr/>
        </p:nvPicPr>
        <p:blipFill>
          <a:blip r:embed="rId6" cstate="print">
            <a:clrChange>
              <a:clrFrom>
                <a:srgbClr val="FFFFFF">
                  <a:alpha val="100000"/>
                </a:srgbClr>
              </a:clrFrom>
              <a:clrTo>
                <a:srgbClr val="FFFFFF">
                  <a:alpha val="100000"/>
                  <a:alpha val="0"/>
                </a:srgbClr>
              </a:clrTo>
            </a:clrChange>
            <a:extLst>
              <a:ext uri="{28A0092B-C50C-407E-A947-70E740481C1C}">
                <a14:useLocalDpi xmlns:a14="http://schemas.microsoft.com/office/drawing/2010/main" xmlns="" val="0"/>
              </a:ext>
            </a:extLst>
          </a:blip>
          <a:stretch>
            <a:fillRect/>
          </a:stretch>
        </p:blipFill>
        <p:spPr>
          <a:xfrm>
            <a:off x="5170805" y="3125470"/>
            <a:ext cx="710565" cy="617220"/>
          </a:xfrm>
          <a:prstGeom prst="rect">
            <a:avLst/>
          </a:prstGeom>
        </p:spPr>
      </p:pic>
      <p:sp>
        <p:nvSpPr>
          <p:cNvPr id="23" name="文本框 22"/>
          <p:cNvSpPr txBox="1"/>
          <p:nvPr/>
        </p:nvSpPr>
        <p:spPr>
          <a:xfrm>
            <a:off x="4735195" y="3742690"/>
            <a:ext cx="1581785" cy="275590"/>
          </a:xfrm>
          <a:prstGeom prst="rect">
            <a:avLst/>
          </a:prstGeom>
          <a:noFill/>
        </p:spPr>
        <p:txBody>
          <a:bodyPr wrap="square" rtlCol="0">
            <a:spAutoFit/>
          </a:bodyPr>
          <a:lstStyle/>
          <a:p>
            <a:pPr algn="ctr"/>
            <a:r>
              <a:rPr lang="zh-CN" sz="1200" dirty="0">
                <a:latin typeface="微软雅黑" panose="020B0503020204020204" charset="-122"/>
                <a:ea typeface="微软雅黑" panose="020B0503020204020204" charset="-122"/>
              </a:rPr>
              <a:t>产线管理系统</a:t>
            </a:r>
          </a:p>
        </p:txBody>
      </p:sp>
      <p:cxnSp>
        <p:nvCxnSpPr>
          <p:cNvPr id="28" name="肘形连接符 27"/>
          <p:cNvCxnSpPr>
            <a:endCxn id="21" idx="0"/>
          </p:cNvCxnSpPr>
          <p:nvPr/>
        </p:nvCxnSpPr>
        <p:spPr>
          <a:xfrm>
            <a:off x="530225" y="2804160"/>
            <a:ext cx="4996180" cy="321310"/>
          </a:xfrm>
          <a:prstGeom prst="bentConnector2">
            <a:avLst/>
          </a:prstGeom>
          <a:ln>
            <a:solidFill>
              <a:srgbClr val="2F5EB0"/>
            </a:solidFill>
            <a:tailEnd type="triangle" w="med" len="med"/>
          </a:ln>
          <a:effectLst/>
        </p:spPr>
        <p:style>
          <a:lnRef idx="3">
            <a:schemeClr val="accent1"/>
          </a:lnRef>
          <a:fillRef idx="0">
            <a:schemeClr val="accent1"/>
          </a:fillRef>
          <a:effectRef idx="2">
            <a:schemeClr val="accent1"/>
          </a:effectRef>
          <a:fontRef idx="minor">
            <a:schemeClr val="tx1"/>
          </a:fontRef>
        </p:style>
      </p:cxnSp>
      <p:sp>
        <p:nvSpPr>
          <p:cNvPr id="29" name="文本框 28"/>
          <p:cNvSpPr txBox="1"/>
          <p:nvPr/>
        </p:nvSpPr>
        <p:spPr>
          <a:xfrm>
            <a:off x="6802120" y="2205990"/>
            <a:ext cx="1969770" cy="1753235"/>
          </a:xfrm>
          <a:prstGeom prst="rect">
            <a:avLst/>
          </a:prstGeom>
          <a:solidFill>
            <a:srgbClr val="C6D9F1"/>
          </a:solidFill>
          <a:effectLst/>
        </p:spPr>
        <p:txBody>
          <a:bodyPr wrap="square" rtlCol="0">
            <a:spAutoFit/>
          </a:bodyPr>
          <a:lstStyle/>
          <a:p>
            <a:pPr>
              <a:lnSpc>
                <a:spcPct val="150000"/>
              </a:lnSpc>
            </a:pPr>
            <a:r>
              <a:rPr lang="zh-CN" altLang="en-US" sz="1200">
                <a:latin typeface="微软雅黑" panose="020B0503020204020204" charset="-122"/>
                <a:ea typeface="微软雅黑" panose="020B0503020204020204" charset="-122"/>
                <a:cs typeface="微软雅黑" panose="020B0503020204020204" charset="-122"/>
              </a:rPr>
              <a:t>实现功能：</a:t>
            </a:r>
          </a:p>
          <a:p>
            <a:pPr>
              <a:lnSpc>
                <a:spcPct val="150000"/>
              </a:lnSpc>
            </a:pPr>
            <a:r>
              <a:rPr lang="en-US" altLang="zh-CN" sz="1200">
                <a:latin typeface="微软雅黑" panose="020B0503020204020204" charset="-122"/>
                <a:ea typeface="微软雅黑" panose="020B0503020204020204" charset="-122"/>
                <a:cs typeface="微软雅黑" panose="020B0503020204020204" charset="-122"/>
              </a:rPr>
              <a:t>1</a:t>
            </a:r>
            <a:r>
              <a:rPr lang="zh-CN" altLang="en-US" sz="1200">
                <a:latin typeface="微软雅黑" panose="020B0503020204020204" charset="-122"/>
                <a:ea typeface="微软雅黑" panose="020B0503020204020204" charset="-122"/>
                <a:cs typeface="微软雅黑" panose="020B0503020204020204" charset="-122"/>
              </a:rPr>
              <a:t>、设备集中控制。</a:t>
            </a:r>
          </a:p>
          <a:p>
            <a:pPr>
              <a:lnSpc>
                <a:spcPct val="150000"/>
              </a:lnSpc>
            </a:pPr>
            <a:r>
              <a:rPr lang="en-US" altLang="zh-CN" sz="1200">
                <a:latin typeface="微软雅黑" panose="020B0503020204020204" charset="-122"/>
                <a:ea typeface="微软雅黑" panose="020B0503020204020204" charset="-122"/>
                <a:cs typeface="微软雅黑" panose="020B0503020204020204" charset="-122"/>
              </a:rPr>
              <a:t>2</a:t>
            </a:r>
            <a:r>
              <a:rPr lang="zh-CN" altLang="en-US" sz="1200">
                <a:latin typeface="微软雅黑" panose="020B0503020204020204" charset="-122"/>
                <a:ea typeface="微软雅黑" panose="020B0503020204020204" charset="-122"/>
                <a:cs typeface="微软雅黑" panose="020B0503020204020204" charset="-122"/>
              </a:rPr>
              <a:t>、故障报警传送。</a:t>
            </a:r>
          </a:p>
          <a:p>
            <a:pPr>
              <a:lnSpc>
                <a:spcPct val="150000"/>
              </a:lnSpc>
            </a:pPr>
            <a:r>
              <a:rPr lang="en-US" altLang="zh-CN" sz="1200">
                <a:latin typeface="微软雅黑" panose="020B0503020204020204" charset="-122"/>
                <a:ea typeface="微软雅黑" panose="020B0503020204020204" charset="-122"/>
                <a:cs typeface="微软雅黑" panose="020B0503020204020204" charset="-122"/>
              </a:rPr>
              <a:t>3</a:t>
            </a:r>
            <a:r>
              <a:rPr lang="zh-CN" altLang="en-US" sz="1200">
                <a:latin typeface="微软雅黑" panose="020B0503020204020204" charset="-122"/>
                <a:ea typeface="微软雅黑" panose="020B0503020204020204" charset="-122"/>
                <a:cs typeface="微软雅黑" panose="020B0503020204020204" charset="-122"/>
              </a:rPr>
              <a:t>、订单工艺获取下发。</a:t>
            </a:r>
          </a:p>
          <a:p>
            <a:pPr>
              <a:lnSpc>
                <a:spcPct val="150000"/>
              </a:lnSpc>
            </a:pPr>
            <a:r>
              <a:rPr lang="en-US" altLang="zh-CN" sz="1200">
                <a:latin typeface="微软雅黑" panose="020B0503020204020204" charset="-122"/>
                <a:ea typeface="微软雅黑" panose="020B0503020204020204" charset="-122"/>
                <a:cs typeface="微软雅黑" panose="020B0503020204020204" charset="-122"/>
              </a:rPr>
              <a:t>4</a:t>
            </a:r>
            <a:r>
              <a:rPr lang="zh-CN" altLang="en-US" sz="1200">
                <a:latin typeface="微软雅黑" panose="020B0503020204020204" charset="-122"/>
                <a:ea typeface="微软雅黑" panose="020B0503020204020204" charset="-122"/>
                <a:cs typeface="微软雅黑" panose="020B0503020204020204" charset="-122"/>
              </a:rPr>
              <a:t>、关键参数采集上传。</a:t>
            </a:r>
          </a:p>
          <a:p>
            <a:pPr>
              <a:lnSpc>
                <a:spcPct val="150000"/>
              </a:lnSpc>
            </a:pPr>
            <a:r>
              <a:rPr lang="en-US" altLang="zh-CN" sz="1200">
                <a:latin typeface="微软雅黑" panose="020B0503020204020204" charset="-122"/>
                <a:ea typeface="微软雅黑" panose="020B0503020204020204" charset="-122"/>
                <a:cs typeface="微软雅黑" panose="020B0503020204020204" charset="-122"/>
              </a:rPr>
              <a:t>5</a:t>
            </a:r>
            <a:r>
              <a:rPr lang="zh-CN" altLang="en-US" sz="1200">
                <a:latin typeface="微软雅黑" panose="020B0503020204020204" charset="-122"/>
                <a:ea typeface="微软雅黑" panose="020B0503020204020204" charset="-122"/>
                <a:cs typeface="微软雅黑" panose="020B0503020204020204" charset="-122"/>
              </a:rPr>
              <a:t>、远程监控。</a:t>
            </a:r>
          </a:p>
        </p:txBody>
      </p:sp>
      <p:sp>
        <p:nvSpPr>
          <p:cNvPr id="31" name="千图PPT彼岸天：ID 8661124库_任意多边形 19"/>
          <p:cNvSpPr/>
          <p:nvPr>
            <p:custDataLst>
              <p:tags r:id="rId1"/>
            </p:custDataLst>
          </p:nvPr>
        </p:nvSpPr>
        <p:spPr bwMode="auto">
          <a:xfrm>
            <a:off x="218440" y="148590"/>
            <a:ext cx="281305" cy="260350"/>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ln>
        </p:spPr>
        <p:txBody>
          <a:bodyPr anchor="ctr"/>
          <a:lstStyle/>
          <a:p>
            <a:pPr algn="ctr"/>
            <a:endParaRPr sz="1010"/>
          </a:p>
        </p:txBody>
      </p:sp>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1" y="3158"/>
            <a:ext cx="738534" cy="437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nvGrpSpPr>
          <p:cNvPr id="2" name="组合 1"/>
          <p:cNvGrpSpPr/>
          <p:nvPr/>
        </p:nvGrpSpPr>
        <p:grpSpPr>
          <a:xfrm>
            <a:off x="145104" y="3158"/>
            <a:ext cx="431914" cy="627339"/>
            <a:chOff x="841003" y="360040"/>
            <a:chExt cx="504056" cy="836712"/>
          </a:xfrm>
          <a:solidFill>
            <a:srgbClr val="2F5EB0"/>
          </a:solidFill>
        </p:grpSpPr>
        <p:sp>
          <p:nvSpPr>
            <p:cNvPr id="6" name="矩形 5"/>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9" name="等腰三角形 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sp>
        <p:nvSpPr>
          <p:cNvPr id="8" name="文本框 9"/>
          <p:cNvSpPr txBox="1"/>
          <p:nvPr/>
        </p:nvSpPr>
        <p:spPr>
          <a:xfrm>
            <a:off x="630998" y="154881"/>
            <a:ext cx="2023005" cy="258445"/>
          </a:xfrm>
          <a:prstGeom prst="rect">
            <a:avLst/>
          </a:prstGeom>
          <a:noFill/>
        </p:spPr>
        <p:txBody>
          <a:bodyPr wrap="square" lIns="51418" tIns="25709" rIns="51418" bIns="25709" rtlCol="0">
            <a:spAutoFit/>
          </a:bodyPr>
          <a:lstStyle/>
          <a:p>
            <a:pPr marL="0" lvl="1"/>
            <a:r>
              <a:rPr lang="zh-CN" altLang="en-US" b="1" dirty="0">
                <a:solidFill>
                  <a:schemeClr val="tx1">
                    <a:lumMod val="50000"/>
                    <a:lumOff val="50000"/>
                  </a:schemeClr>
                </a:solidFill>
                <a:latin typeface="微软雅黑" panose="020B0503020204020204" charset="-122"/>
                <a:ea typeface="微软雅黑" panose="020B0503020204020204" charset="-122"/>
                <a:sym typeface="+mn-ea"/>
              </a:rPr>
              <a:t>产线过程管理</a:t>
            </a:r>
            <a:endParaRPr lang="zh-CN" altLang="en-US" b="1" dirty="0">
              <a:solidFill>
                <a:schemeClr val="tx1">
                  <a:lumMod val="50000"/>
                  <a:lumOff val="50000"/>
                </a:schemeClr>
              </a:solidFill>
              <a:latin typeface="微软雅黑" panose="020B0503020204020204" charset="-122"/>
              <a:ea typeface="微软雅黑" panose="020B0503020204020204" charset="-122"/>
            </a:endParaRPr>
          </a:p>
        </p:txBody>
      </p:sp>
      <p:sp>
        <p:nvSpPr>
          <p:cNvPr id="14" name="矩形 13"/>
          <p:cNvSpPr/>
          <p:nvPr/>
        </p:nvSpPr>
        <p:spPr>
          <a:xfrm>
            <a:off x="6694170" y="941070"/>
            <a:ext cx="2232660" cy="504190"/>
          </a:xfrm>
          <a:prstGeom prst="rect">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6781165" y="1043623"/>
            <a:ext cx="1040130" cy="299085"/>
          </a:xfrm>
          <a:prstGeom prst="rect">
            <a:avLst/>
          </a:prstGeom>
          <a:noFill/>
        </p:spPr>
        <p:txBody>
          <a:bodyPr wrap="none" rtlCol="0">
            <a:spAutoFit/>
          </a:bodyPr>
          <a:lstStyle/>
          <a:p>
            <a:r>
              <a:rPr lang="zh-CN" altLang="en-US">
                <a:solidFill>
                  <a:schemeClr val="bg1"/>
                </a:solidFill>
                <a:latin typeface="微软雅黑" panose="020B0503020204020204" charset="-122"/>
                <a:ea typeface="微软雅黑" panose="020B0503020204020204" charset="-122"/>
              </a:rPr>
              <a:t>产能饱和度</a:t>
            </a:r>
          </a:p>
        </p:txBody>
      </p:sp>
      <p:sp>
        <p:nvSpPr>
          <p:cNvPr id="19" name="矩形 18"/>
          <p:cNvSpPr/>
          <p:nvPr/>
        </p:nvSpPr>
        <p:spPr>
          <a:xfrm>
            <a:off x="6694170" y="1452880"/>
            <a:ext cx="2232660" cy="504190"/>
          </a:xfrm>
          <a:prstGeom prst="rect">
            <a:avLst/>
          </a:prstGeom>
          <a:solidFill>
            <a:srgbClr val="C6D9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781165" y="1505585"/>
            <a:ext cx="1979295" cy="398780"/>
          </a:xfrm>
          <a:prstGeom prst="rect">
            <a:avLst/>
          </a:prstGeom>
          <a:noFill/>
        </p:spPr>
        <p:txBody>
          <a:bodyPr wrap="square" rtlCol="0">
            <a:spAutoFit/>
          </a:bodyPr>
          <a:lstStyle/>
          <a:p>
            <a:pPr marL="0" lvl="1" indent="-114300" algn="l">
              <a:lnSpc>
                <a:spcPct val="100000"/>
              </a:lnSpc>
              <a:spcBef>
                <a:spcPct val="0"/>
              </a:spcBef>
              <a:spcAft>
                <a:spcPct val="20000"/>
              </a:spcAft>
            </a:pPr>
            <a:r>
              <a:rPr lang="zh-CN" altLang="en-US" sz="1000" dirty="0">
                <a:latin typeface="微软雅黑" panose="020B0503020204020204" charset="-122"/>
                <a:ea typeface="微软雅黑" panose="020B0503020204020204" charset="-122"/>
                <a:cs typeface="微软雅黑" panose="020B0503020204020204" charset="-122"/>
                <a:sym typeface="+mn-ea"/>
              </a:rPr>
              <a:t>计算公式：实际产能/设计产能*100%</a:t>
            </a:r>
            <a:endParaRPr lang="zh-CN" altLang="en-US" sz="100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2" name="矩形 11"/>
          <p:cNvSpPr/>
          <p:nvPr/>
        </p:nvSpPr>
        <p:spPr>
          <a:xfrm>
            <a:off x="6694170" y="2114550"/>
            <a:ext cx="2232660" cy="504190"/>
          </a:xfrm>
          <a:prstGeom prst="rect">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781165" y="2217103"/>
            <a:ext cx="1040130" cy="299085"/>
          </a:xfrm>
          <a:prstGeom prst="rect">
            <a:avLst/>
          </a:prstGeom>
          <a:noFill/>
        </p:spPr>
        <p:txBody>
          <a:bodyPr wrap="none" rtlCol="0">
            <a:spAutoFit/>
          </a:bodyPr>
          <a:lstStyle/>
          <a:p>
            <a:r>
              <a:rPr lang="zh-CN" altLang="en-US">
                <a:solidFill>
                  <a:schemeClr val="bg1"/>
                </a:solidFill>
                <a:latin typeface="微软雅黑" panose="020B0503020204020204" charset="-122"/>
                <a:ea typeface="微软雅黑" panose="020B0503020204020204" charset="-122"/>
              </a:rPr>
              <a:t>产线损耗率</a:t>
            </a:r>
          </a:p>
        </p:txBody>
      </p:sp>
      <p:sp>
        <p:nvSpPr>
          <p:cNvPr id="17" name="矩形 16"/>
          <p:cNvSpPr/>
          <p:nvPr/>
        </p:nvSpPr>
        <p:spPr>
          <a:xfrm>
            <a:off x="6694170" y="2626360"/>
            <a:ext cx="2232660" cy="657860"/>
          </a:xfrm>
          <a:prstGeom prst="rect">
            <a:avLst/>
          </a:prstGeom>
          <a:solidFill>
            <a:srgbClr val="C6D9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781165" y="2679065"/>
            <a:ext cx="2022475" cy="553085"/>
          </a:xfrm>
          <a:prstGeom prst="rect">
            <a:avLst/>
          </a:prstGeom>
          <a:noFill/>
        </p:spPr>
        <p:txBody>
          <a:bodyPr wrap="square" rtlCol="0">
            <a:spAutoFit/>
          </a:bodyPr>
          <a:lstStyle/>
          <a:p>
            <a:pPr marL="0" lvl="1" indent="0" fontAlgn="auto">
              <a:lnSpc>
                <a:spcPct val="100000"/>
              </a:lnSpc>
              <a:spcBef>
                <a:spcPct val="0"/>
              </a:spcBef>
              <a:spcAft>
                <a:spcPts val="0"/>
              </a:spcAft>
            </a:pPr>
            <a:r>
              <a:rPr lang="zh-CN" altLang="en-US" sz="1000" dirty="0">
                <a:latin typeface="微软雅黑" panose="020B0503020204020204" charset="-122"/>
                <a:ea typeface="微软雅黑" panose="020B0503020204020204" charset="-122"/>
                <a:cs typeface="微软雅黑" panose="020B0503020204020204" charset="-122"/>
                <a:sym typeface="+mn-ea"/>
              </a:rPr>
              <a:t>计算公式：（批次投料数量-批次加工完成数量）/批次投料数量*100%</a:t>
            </a: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26" name="矩形 25"/>
          <p:cNvSpPr/>
          <p:nvPr/>
        </p:nvSpPr>
        <p:spPr>
          <a:xfrm>
            <a:off x="6694170" y="3448050"/>
            <a:ext cx="2232660" cy="504190"/>
          </a:xfrm>
          <a:prstGeom prst="rect">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6781165" y="3550603"/>
            <a:ext cx="1040130" cy="299085"/>
          </a:xfrm>
          <a:prstGeom prst="rect">
            <a:avLst/>
          </a:prstGeom>
          <a:noFill/>
        </p:spPr>
        <p:txBody>
          <a:bodyPr wrap="none" rtlCol="0">
            <a:spAutoFit/>
          </a:bodyPr>
          <a:lstStyle/>
          <a:p>
            <a:r>
              <a:rPr lang="zh-CN" altLang="en-US">
                <a:solidFill>
                  <a:schemeClr val="bg1"/>
                </a:solidFill>
                <a:latin typeface="微软雅黑" panose="020B0503020204020204" charset="-122"/>
                <a:ea typeface="微软雅黑" panose="020B0503020204020204" charset="-122"/>
              </a:rPr>
              <a:t>准时开工率</a:t>
            </a:r>
          </a:p>
        </p:txBody>
      </p:sp>
      <p:sp>
        <p:nvSpPr>
          <p:cNvPr id="28" name="矩形 27"/>
          <p:cNvSpPr/>
          <p:nvPr/>
        </p:nvSpPr>
        <p:spPr>
          <a:xfrm>
            <a:off x="6694170" y="3959860"/>
            <a:ext cx="2232660" cy="504190"/>
          </a:xfrm>
          <a:prstGeom prst="rect">
            <a:avLst/>
          </a:prstGeom>
          <a:solidFill>
            <a:srgbClr val="C6D9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6781165" y="4012565"/>
            <a:ext cx="1979295" cy="398780"/>
          </a:xfrm>
          <a:prstGeom prst="rect">
            <a:avLst/>
          </a:prstGeom>
          <a:noFill/>
        </p:spPr>
        <p:txBody>
          <a:bodyPr wrap="square" rtlCol="0">
            <a:spAutoFit/>
          </a:bodyPr>
          <a:lstStyle/>
          <a:p>
            <a:pPr marL="0" lvl="1" indent="0" fontAlgn="auto">
              <a:lnSpc>
                <a:spcPct val="100000"/>
              </a:lnSpc>
              <a:spcBef>
                <a:spcPct val="0"/>
              </a:spcBef>
              <a:spcAft>
                <a:spcPts val="0"/>
              </a:spcAft>
            </a:pPr>
            <a:r>
              <a:rPr lang="zh-CN" altLang="en-US" sz="1000" dirty="0">
                <a:latin typeface="微软雅黑" panose="020B0503020204020204" charset="-122"/>
                <a:ea typeface="微软雅黑" panose="020B0503020204020204" charset="-122"/>
                <a:cs typeface="微软雅黑" panose="020B0503020204020204" charset="-122"/>
                <a:sym typeface="+mn-ea"/>
              </a:rPr>
              <a:t>计算公式：准时开工计划/总计划*100%</a:t>
            </a: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30" name="矩形 29"/>
          <p:cNvSpPr/>
          <p:nvPr/>
        </p:nvSpPr>
        <p:spPr>
          <a:xfrm>
            <a:off x="499110" y="1085215"/>
            <a:ext cx="738505" cy="257810"/>
          </a:xfrm>
          <a:prstGeom prst="rect">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00">
                <a:latin typeface="微软雅黑" panose="020B0503020204020204" charset="-122"/>
                <a:ea typeface="微软雅黑" panose="020B0503020204020204" charset="-122"/>
              </a:rPr>
              <a:t>看板管理</a:t>
            </a:r>
          </a:p>
        </p:txBody>
      </p:sp>
      <p:sp>
        <p:nvSpPr>
          <p:cNvPr id="31" name="矩形 30"/>
          <p:cNvSpPr/>
          <p:nvPr/>
        </p:nvSpPr>
        <p:spPr>
          <a:xfrm>
            <a:off x="499110" y="1348105"/>
            <a:ext cx="738505" cy="25781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00">
                <a:solidFill>
                  <a:schemeClr val="tx1"/>
                </a:solidFill>
                <a:latin typeface="微软雅黑" panose="020B0503020204020204" charset="-122"/>
                <a:ea typeface="微软雅黑" panose="020B0503020204020204" charset="-122"/>
              </a:rPr>
              <a:t>节目编播管理</a:t>
            </a:r>
          </a:p>
        </p:txBody>
      </p:sp>
      <p:sp>
        <p:nvSpPr>
          <p:cNvPr id="32" name="矩形 31"/>
          <p:cNvSpPr/>
          <p:nvPr/>
        </p:nvSpPr>
        <p:spPr>
          <a:xfrm>
            <a:off x="499110" y="1610995"/>
            <a:ext cx="738505" cy="25781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00">
                <a:solidFill>
                  <a:schemeClr val="tx1"/>
                </a:solidFill>
                <a:latin typeface="微软雅黑" panose="020B0503020204020204" charset="-122"/>
                <a:ea typeface="微软雅黑" panose="020B0503020204020204" charset="-122"/>
              </a:rPr>
              <a:t>看板管理</a:t>
            </a:r>
          </a:p>
        </p:txBody>
      </p:sp>
      <p:sp>
        <p:nvSpPr>
          <p:cNvPr id="33" name="矩形 32"/>
          <p:cNvSpPr/>
          <p:nvPr/>
        </p:nvSpPr>
        <p:spPr>
          <a:xfrm>
            <a:off x="499110" y="2516505"/>
            <a:ext cx="738505" cy="257810"/>
          </a:xfrm>
          <a:prstGeom prst="rect">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a:latin typeface="微软雅黑" panose="020B0503020204020204" charset="-122"/>
                <a:ea typeface="微软雅黑" panose="020B0503020204020204" charset="-122"/>
              </a:rPr>
              <a:t>Scada</a:t>
            </a:r>
            <a:r>
              <a:rPr lang="zh-CN" altLang="en-US" sz="700">
                <a:latin typeface="微软雅黑" panose="020B0503020204020204" charset="-122"/>
                <a:ea typeface="微软雅黑" panose="020B0503020204020204" charset="-122"/>
              </a:rPr>
              <a:t>系统</a:t>
            </a:r>
          </a:p>
        </p:txBody>
      </p:sp>
      <p:sp>
        <p:nvSpPr>
          <p:cNvPr id="34" name="矩形 33"/>
          <p:cNvSpPr/>
          <p:nvPr/>
        </p:nvSpPr>
        <p:spPr>
          <a:xfrm>
            <a:off x="499110" y="2779395"/>
            <a:ext cx="738505" cy="25781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00">
                <a:solidFill>
                  <a:schemeClr val="tx1"/>
                </a:solidFill>
                <a:latin typeface="微软雅黑" panose="020B0503020204020204" charset="-122"/>
                <a:ea typeface="微软雅黑" panose="020B0503020204020204" charset="-122"/>
              </a:rPr>
              <a:t>获取加工单</a:t>
            </a:r>
          </a:p>
        </p:txBody>
      </p:sp>
      <p:sp>
        <p:nvSpPr>
          <p:cNvPr id="35" name="矩形 34"/>
          <p:cNvSpPr/>
          <p:nvPr/>
        </p:nvSpPr>
        <p:spPr>
          <a:xfrm>
            <a:off x="499110" y="3042285"/>
            <a:ext cx="738505" cy="25781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00">
                <a:solidFill>
                  <a:schemeClr val="tx1"/>
                </a:solidFill>
                <a:latin typeface="微软雅黑" panose="020B0503020204020204" charset="-122"/>
                <a:ea typeface="微软雅黑" panose="020B0503020204020204" charset="-122"/>
              </a:rPr>
              <a:t>设备监控</a:t>
            </a:r>
          </a:p>
        </p:txBody>
      </p:sp>
      <p:sp>
        <p:nvSpPr>
          <p:cNvPr id="36" name="矩形 35"/>
          <p:cNvSpPr/>
          <p:nvPr/>
        </p:nvSpPr>
        <p:spPr>
          <a:xfrm>
            <a:off x="499110" y="3308985"/>
            <a:ext cx="738505" cy="25781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00">
                <a:solidFill>
                  <a:schemeClr val="tx1"/>
                </a:solidFill>
                <a:latin typeface="微软雅黑" panose="020B0503020204020204" charset="-122"/>
                <a:ea typeface="微软雅黑" panose="020B0503020204020204" charset="-122"/>
              </a:rPr>
              <a:t>参数设定</a:t>
            </a:r>
          </a:p>
        </p:txBody>
      </p:sp>
      <p:sp>
        <p:nvSpPr>
          <p:cNvPr id="37" name="矩形 36"/>
          <p:cNvSpPr/>
          <p:nvPr/>
        </p:nvSpPr>
        <p:spPr>
          <a:xfrm>
            <a:off x="499110" y="3578860"/>
            <a:ext cx="738505" cy="25781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00">
                <a:solidFill>
                  <a:schemeClr val="tx1"/>
                </a:solidFill>
                <a:latin typeface="微软雅黑" panose="020B0503020204020204" charset="-122"/>
                <a:ea typeface="微软雅黑" panose="020B0503020204020204" charset="-122"/>
              </a:rPr>
              <a:t>配方管理</a:t>
            </a:r>
          </a:p>
        </p:txBody>
      </p:sp>
      <p:sp>
        <p:nvSpPr>
          <p:cNvPr id="38" name="矩形 37"/>
          <p:cNvSpPr/>
          <p:nvPr/>
        </p:nvSpPr>
        <p:spPr>
          <a:xfrm>
            <a:off x="499110" y="3851275"/>
            <a:ext cx="738505" cy="25781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00">
                <a:solidFill>
                  <a:schemeClr val="tx1"/>
                </a:solidFill>
                <a:latin typeface="微软雅黑" panose="020B0503020204020204" charset="-122"/>
                <a:ea typeface="微软雅黑" panose="020B0503020204020204" charset="-122"/>
              </a:rPr>
              <a:t>故障报警</a:t>
            </a:r>
          </a:p>
        </p:txBody>
      </p:sp>
      <p:sp>
        <p:nvSpPr>
          <p:cNvPr id="39" name="矩形 38"/>
          <p:cNvSpPr/>
          <p:nvPr/>
        </p:nvSpPr>
        <p:spPr>
          <a:xfrm>
            <a:off x="499110" y="4116070"/>
            <a:ext cx="738505" cy="25781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a:solidFill>
                  <a:schemeClr val="tx1"/>
                </a:solidFill>
                <a:latin typeface="微软雅黑" panose="020B0503020204020204" charset="-122"/>
                <a:ea typeface="微软雅黑" panose="020B0503020204020204" charset="-122"/>
              </a:rPr>
              <a:t>Scada</a:t>
            </a:r>
            <a:r>
              <a:rPr lang="zh-CN" altLang="en-US" sz="700">
                <a:solidFill>
                  <a:schemeClr val="tx1"/>
                </a:solidFill>
                <a:latin typeface="微软雅黑" panose="020B0503020204020204" charset="-122"/>
                <a:ea typeface="微软雅黑" panose="020B0503020204020204" charset="-122"/>
              </a:rPr>
              <a:t>数据库</a:t>
            </a:r>
          </a:p>
        </p:txBody>
      </p:sp>
      <p:sp>
        <p:nvSpPr>
          <p:cNvPr id="40" name="矩形 39"/>
          <p:cNvSpPr/>
          <p:nvPr/>
        </p:nvSpPr>
        <p:spPr>
          <a:xfrm>
            <a:off x="1663065" y="1646555"/>
            <a:ext cx="738505" cy="257810"/>
          </a:xfrm>
          <a:prstGeom prst="rect">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00">
                <a:latin typeface="微软雅黑" panose="020B0503020204020204" charset="-122"/>
                <a:ea typeface="微软雅黑" panose="020B0503020204020204" charset="-122"/>
              </a:rPr>
              <a:t>数据接口管理</a:t>
            </a:r>
          </a:p>
        </p:txBody>
      </p:sp>
      <p:sp>
        <p:nvSpPr>
          <p:cNvPr id="41" name="矩形 40"/>
          <p:cNvSpPr/>
          <p:nvPr/>
        </p:nvSpPr>
        <p:spPr>
          <a:xfrm>
            <a:off x="1663065" y="1904365"/>
            <a:ext cx="738505" cy="25781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a:solidFill>
                  <a:schemeClr val="tx1"/>
                </a:solidFill>
                <a:latin typeface="微软雅黑" panose="020B0503020204020204" charset="-122"/>
                <a:ea typeface="微软雅黑" panose="020B0503020204020204" charset="-122"/>
              </a:rPr>
              <a:t>Scada</a:t>
            </a:r>
            <a:r>
              <a:rPr lang="zh-CN" altLang="en-US" sz="700">
                <a:solidFill>
                  <a:schemeClr val="tx1"/>
                </a:solidFill>
                <a:latin typeface="微软雅黑" panose="020B0503020204020204" charset="-122"/>
                <a:ea typeface="微软雅黑" panose="020B0503020204020204" charset="-122"/>
              </a:rPr>
              <a:t>接口</a:t>
            </a:r>
          </a:p>
        </p:txBody>
      </p:sp>
      <p:sp>
        <p:nvSpPr>
          <p:cNvPr id="42" name="矩形 41"/>
          <p:cNvSpPr/>
          <p:nvPr/>
        </p:nvSpPr>
        <p:spPr>
          <a:xfrm>
            <a:off x="1663700" y="2169160"/>
            <a:ext cx="738505" cy="25781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a:solidFill>
                  <a:schemeClr val="tx1"/>
                </a:solidFill>
                <a:latin typeface="微软雅黑" panose="020B0503020204020204" charset="-122"/>
                <a:ea typeface="微软雅黑" panose="020B0503020204020204" charset="-122"/>
              </a:rPr>
              <a:t>ERP</a:t>
            </a:r>
            <a:r>
              <a:rPr lang="zh-CN" altLang="en-US" sz="700">
                <a:solidFill>
                  <a:schemeClr val="tx1"/>
                </a:solidFill>
                <a:latin typeface="微软雅黑" panose="020B0503020204020204" charset="-122"/>
                <a:ea typeface="微软雅黑" panose="020B0503020204020204" charset="-122"/>
              </a:rPr>
              <a:t>接口</a:t>
            </a:r>
          </a:p>
        </p:txBody>
      </p:sp>
      <p:sp>
        <p:nvSpPr>
          <p:cNvPr id="43" name="矩形 42"/>
          <p:cNvSpPr/>
          <p:nvPr/>
        </p:nvSpPr>
        <p:spPr>
          <a:xfrm>
            <a:off x="1662430" y="2436495"/>
            <a:ext cx="738505" cy="25781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00">
                <a:solidFill>
                  <a:schemeClr val="tx1"/>
                </a:solidFill>
                <a:latin typeface="微软雅黑" panose="020B0503020204020204" charset="-122"/>
                <a:ea typeface="微软雅黑" panose="020B0503020204020204" charset="-122"/>
              </a:rPr>
              <a:t>品质数据接口</a:t>
            </a:r>
          </a:p>
        </p:txBody>
      </p:sp>
      <p:sp>
        <p:nvSpPr>
          <p:cNvPr id="44" name="矩形 43"/>
          <p:cNvSpPr/>
          <p:nvPr/>
        </p:nvSpPr>
        <p:spPr>
          <a:xfrm>
            <a:off x="1663065" y="2701290"/>
            <a:ext cx="738505" cy="25781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00">
                <a:solidFill>
                  <a:schemeClr val="tx1"/>
                </a:solidFill>
                <a:latin typeface="微软雅黑" panose="020B0503020204020204" charset="-122"/>
                <a:ea typeface="微软雅黑" panose="020B0503020204020204" charset="-122"/>
              </a:rPr>
              <a:t>库存数据接口</a:t>
            </a:r>
          </a:p>
        </p:txBody>
      </p:sp>
      <p:sp>
        <p:nvSpPr>
          <p:cNvPr id="47" name="矩形 46"/>
          <p:cNvSpPr/>
          <p:nvPr/>
        </p:nvSpPr>
        <p:spPr>
          <a:xfrm>
            <a:off x="2837815" y="1118235"/>
            <a:ext cx="738505" cy="257810"/>
          </a:xfrm>
          <a:prstGeom prst="rect">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00">
                <a:latin typeface="微软雅黑" panose="020B0503020204020204" charset="-122"/>
                <a:ea typeface="微软雅黑" panose="020B0503020204020204" charset="-122"/>
              </a:rPr>
              <a:t>任务调度模块</a:t>
            </a:r>
          </a:p>
        </p:txBody>
      </p:sp>
      <p:sp>
        <p:nvSpPr>
          <p:cNvPr id="48" name="矩形 47"/>
          <p:cNvSpPr/>
          <p:nvPr/>
        </p:nvSpPr>
        <p:spPr>
          <a:xfrm>
            <a:off x="2837815" y="1381125"/>
            <a:ext cx="738505" cy="25781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00">
                <a:solidFill>
                  <a:schemeClr val="tx1"/>
                </a:solidFill>
                <a:latin typeface="微软雅黑" panose="020B0503020204020204" charset="-122"/>
                <a:ea typeface="微软雅黑" panose="020B0503020204020204" charset="-122"/>
              </a:rPr>
              <a:t>任务模块管理</a:t>
            </a:r>
          </a:p>
        </p:txBody>
      </p:sp>
      <p:sp>
        <p:nvSpPr>
          <p:cNvPr id="49" name="矩形 48"/>
          <p:cNvSpPr/>
          <p:nvPr/>
        </p:nvSpPr>
        <p:spPr>
          <a:xfrm>
            <a:off x="2837815" y="1644015"/>
            <a:ext cx="738505" cy="25781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00">
                <a:solidFill>
                  <a:schemeClr val="tx1"/>
                </a:solidFill>
                <a:latin typeface="微软雅黑" panose="020B0503020204020204" charset="-122"/>
                <a:ea typeface="微软雅黑" panose="020B0503020204020204" charset="-122"/>
              </a:rPr>
              <a:t>任务调度</a:t>
            </a:r>
          </a:p>
        </p:txBody>
      </p:sp>
      <p:sp>
        <p:nvSpPr>
          <p:cNvPr id="50" name="矩形 49"/>
          <p:cNvSpPr/>
          <p:nvPr/>
        </p:nvSpPr>
        <p:spPr>
          <a:xfrm>
            <a:off x="2837815" y="1910715"/>
            <a:ext cx="738505" cy="25781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00">
                <a:solidFill>
                  <a:schemeClr val="tx1"/>
                </a:solidFill>
                <a:latin typeface="微软雅黑" panose="020B0503020204020204" charset="-122"/>
                <a:ea typeface="微软雅黑" panose="020B0503020204020204" charset="-122"/>
              </a:rPr>
              <a:t>任务分派</a:t>
            </a:r>
          </a:p>
        </p:txBody>
      </p:sp>
      <p:sp>
        <p:nvSpPr>
          <p:cNvPr id="52" name="矩形 51"/>
          <p:cNvSpPr/>
          <p:nvPr/>
        </p:nvSpPr>
        <p:spPr>
          <a:xfrm>
            <a:off x="2837815" y="3716020"/>
            <a:ext cx="738505" cy="257810"/>
          </a:xfrm>
          <a:prstGeom prst="rect">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00">
                <a:latin typeface="微软雅黑" panose="020B0503020204020204" charset="-122"/>
                <a:ea typeface="微软雅黑" panose="020B0503020204020204" charset="-122"/>
              </a:rPr>
              <a:t>加工统计</a:t>
            </a:r>
          </a:p>
        </p:txBody>
      </p:sp>
      <p:sp>
        <p:nvSpPr>
          <p:cNvPr id="53" name="矩形 52"/>
          <p:cNvSpPr/>
          <p:nvPr/>
        </p:nvSpPr>
        <p:spPr>
          <a:xfrm>
            <a:off x="2837815" y="3978910"/>
            <a:ext cx="738505" cy="25781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00">
                <a:solidFill>
                  <a:schemeClr val="tx1"/>
                </a:solidFill>
                <a:latin typeface="微软雅黑" panose="020B0503020204020204" charset="-122"/>
                <a:ea typeface="微软雅黑" panose="020B0503020204020204" charset="-122"/>
              </a:rPr>
              <a:t>产能统计</a:t>
            </a:r>
          </a:p>
        </p:txBody>
      </p:sp>
      <p:sp>
        <p:nvSpPr>
          <p:cNvPr id="54" name="矩形 53"/>
          <p:cNvSpPr/>
          <p:nvPr/>
        </p:nvSpPr>
        <p:spPr>
          <a:xfrm>
            <a:off x="2837815" y="4241800"/>
            <a:ext cx="738505" cy="25781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00">
                <a:solidFill>
                  <a:schemeClr val="tx1"/>
                </a:solidFill>
                <a:latin typeface="微软雅黑" panose="020B0503020204020204" charset="-122"/>
                <a:ea typeface="微软雅黑" panose="020B0503020204020204" charset="-122"/>
              </a:rPr>
              <a:t>损耗分析</a:t>
            </a:r>
          </a:p>
        </p:txBody>
      </p:sp>
      <p:sp>
        <p:nvSpPr>
          <p:cNvPr id="56" name="矩形 55"/>
          <p:cNvSpPr/>
          <p:nvPr/>
        </p:nvSpPr>
        <p:spPr>
          <a:xfrm>
            <a:off x="4124960" y="1386205"/>
            <a:ext cx="738505" cy="257810"/>
          </a:xfrm>
          <a:prstGeom prst="rect">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00">
                <a:latin typeface="微软雅黑" panose="020B0503020204020204" charset="-122"/>
                <a:ea typeface="微软雅黑" panose="020B0503020204020204" charset="-122"/>
              </a:rPr>
              <a:t>加工计划管理</a:t>
            </a:r>
          </a:p>
        </p:txBody>
      </p:sp>
      <p:sp>
        <p:nvSpPr>
          <p:cNvPr id="57" name="矩形 56"/>
          <p:cNvSpPr/>
          <p:nvPr/>
        </p:nvSpPr>
        <p:spPr>
          <a:xfrm>
            <a:off x="4124960" y="1649095"/>
            <a:ext cx="738505" cy="25781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00">
                <a:solidFill>
                  <a:schemeClr val="tx1"/>
                </a:solidFill>
                <a:latin typeface="微软雅黑" panose="020B0503020204020204" charset="-122"/>
                <a:ea typeface="微软雅黑" panose="020B0503020204020204" charset="-122"/>
              </a:rPr>
              <a:t>加工单管理</a:t>
            </a:r>
          </a:p>
        </p:txBody>
      </p:sp>
      <p:sp>
        <p:nvSpPr>
          <p:cNvPr id="58" name="矩形 57"/>
          <p:cNvSpPr/>
          <p:nvPr/>
        </p:nvSpPr>
        <p:spPr>
          <a:xfrm>
            <a:off x="4124960" y="1911985"/>
            <a:ext cx="738505" cy="25781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00">
                <a:solidFill>
                  <a:schemeClr val="tx1"/>
                </a:solidFill>
                <a:latin typeface="微软雅黑" panose="020B0503020204020204" charset="-122"/>
                <a:ea typeface="微软雅黑" panose="020B0503020204020204" charset="-122"/>
              </a:rPr>
              <a:t>计划跟踪</a:t>
            </a:r>
          </a:p>
        </p:txBody>
      </p:sp>
      <p:sp>
        <p:nvSpPr>
          <p:cNvPr id="59" name="矩形 58"/>
          <p:cNvSpPr/>
          <p:nvPr/>
        </p:nvSpPr>
        <p:spPr>
          <a:xfrm>
            <a:off x="4124960" y="2178685"/>
            <a:ext cx="738505" cy="25781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00">
                <a:solidFill>
                  <a:schemeClr val="tx1"/>
                </a:solidFill>
                <a:latin typeface="微软雅黑" panose="020B0503020204020204" charset="-122"/>
                <a:ea typeface="微软雅黑" panose="020B0503020204020204" charset="-122"/>
              </a:rPr>
              <a:t>滚动加工单</a:t>
            </a:r>
          </a:p>
          <a:p>
            <a:pPr algn="ctr"/>
            <a:r>
              <a:rPr lang="zh-CN" altLang="en-US" sz="700">
                <a:solidFill>
                  <a:schemeClr val="tx1"/>
                </a:solidFill>
                <a:latin typeface="微软雅黑" panose="020B0503020204020204" charset="-122"/>
                <a:ea typeface="微软雅黑" panose="020B0503020204020204" charset="-122"/>
              </a:rPr>
              <a:t>管理</a:t>
            </a:r>
          </a:p>
        </p:txBody>
      </p:sp>
      <p:sp>
        <p:nvSpPr>
          <p:cNvPr id="61" name="矩形 60"/>
          <p:cNvSpPr/>
          <p:nvPr/>
        </p:nvSpPr>
        <p:spPr>
          <a:xfrm>
            <a:off x="4124325" y="1016000"/>
            <a:ext cx="738505" cy="257810"/>
          </a:xfrm>
          <a:prstGeom prst="rect">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a:latin typeface="微软雅黑" panose="020B0503020204020204" charset="-122"/>
                <a:ea typeface="微软雅黑" panose="020B0503020204020204" charset="-122"/>
              </a:rPr>
              <a:t>App</a:t>
            </a:r>
            <a:r>
              <a:rPr lang="zh-CN" altLang="en-US" sz="700">
                <a:latin typeface="微软雅黑" panose="020B0503020204020204" charset="-122"/>
                <a:ea typeface="微软雅黑" panose="020B0503020204020204" charset="-122"/>
              </a:rPr>
              <a:t>推送</a:t>
            </a:r>
          </a:p>
        </p:txBody>
      </p:sp>
      <p:sp>
        <p:nvSpPr>
          <p:cNvPr id="62" name="矩形 61"/>
          <p:cNvSpPr/>
          <p:nvPr/>
        </p:nvSpPr>
        <p:spPr>
          <a:xfrm>
            <a:off x="5393055" y="786130"/>
            <a:ext cx="738505" cy="257810"/>
          </a:xfrm>
          <a:prstGeom prst="rect">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00">
                <a:latin typeface="微软雅黑" panose="020B0503020204020204" charset="-122"/>
                <a:ea typeface="微软雅黑" panose="020B0503020204020204" charset="-122"/>
              </a:rPr>
              <a:t>仓管员</a:t>
            </a:r>
          </a:p>
        </p:txBody>
      </p:sp>
      <p:sp>
        <p:nvSpPr>
          <p:cNvPr id="63" name="矩形 62"/>
          <p:cNvSpPr/>
          <p:nvPr/>
        </p:nvSpPr>
        <p:spPr>
          <a:xfrm>
            <a:off x="5393055" y="1247775"/>
            <a:ext cx="738505" cy="257810"/>
          </a:xfrm>
          <a:prstGeom prst="rect">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00">
                <a:latin typeface="微软雅黑" panose="020B0503020204020204" charset="-122"/>
                <a:ea typeface="微软雅黑" panose="020B0503020204020204" charset="-122"/>
              </a:rPr>
              <a:t>操作员</a:t>
            </a:r>
          </a:p>
        </p:txBody>
      </p:sp>
      <p:sp>
        <p:nvSpPr>
          <p:cNvPr id="64" name="矩形 63"/>
          <p:cNvSpPr/>
          <p:nvPr/>
        </p:nvSpPr>
        <p:spPr>
          <a:xfrm>
            <a:off x="5441315" y="3448050"/>
            <a:ext cx="738505" cy="25781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00">
                <a:latin typeface="微软雅黑" panose="020B0503020204020204" charset="-122"/>
                <a:ea typeface="微软雅黑" panose="020B0503020204020204" charset="-122"/>
              </a:rPr>
              <a:t>工艺管理模块</a:t>
            </a:r>
          </a:p>
        </p:txBody>
      </p:sp>
      <p:sp>
        <p:nvSpPr>
          <p:cNvPr id="65" name="矩形 64"/>
          <p:cNvSpPr/>
          <p:nvPr/>
        </p:nvSpPr>
        <p:spPr>
          <a:xfrm>
            <a:off x="5441315" y="3710940"/>
            <a:ext cx="738505" cy="2578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00">
                <a:solidFill>
                  <a:schemeClr val="tx1"/>
                </a:solidFill>
                <a:latin typeface="微软雅黑" panose="020B0503020204020204" charset="-122"/>
                <a:ea typeface="微软雅黑" panose="020B0503020204020204" charset="-122"/>
              </a:rPr>
              <a:t>工艺模版管理</a:t>
            </a:r>
          </a:p>
        </p:txBody>
      </p:sp>
      <p:sp>
        <p:nvSpPr>
          <p:cNvPr id="66" name="矩形 65"/>
          <p:cNvSpPr/>
          <p:nvPr/>
        </p:nvSpPr>
        <p:spPr>
          <a:xfrm>
            <a:off x="5441315" y="3973830"/>
            <a:ext cx="738505" cy="2578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00">
                <a:solidFill>
                  <a:schemeClr val="tx1"/>
                </a:solidFill>
                <a:latin typeface="微软雅黑" panose="020B0503020204020204" charset="-122"/>
                <a:ea typeface="微软雅黑" panose="020B0503020204020204" charset="-122"/>
              </a:rPr>
              <a:t>工艺参数设置</a:t>
            </a:r>
          </a:p>
        </p:txBody>
      </p:sp>
      <p:sp>
        <p:nvSpPr>
          <p:cNvPr id="67" name="矩形 66"/>
          <p:cNvSpPr/>
          <p:nvPr/>
        </p:nvSpPr>
        <p:spPr>
          <a:xfrm>
            <a:off x="5441315" y="4240530"/>
            <a:ext cx="738505" cy="2578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00">
                <a:solidFill>
                  <a:schemeClr val="tx1"/>
                </a:solidFill>
                <a:latin typeface="微软雅黑" panose="020B0503020204020204" charset="-122"/>
                <a:ea typeface="微软雅黑" panose="020B0503020204020204" charset="-122"/>
              </a:rPr>
              <a:t>工艺数据分析</a:t>
            </a:r>
          </a:p>
        </p:txBody>
      </p:sp>
      <p:sp>
        <p:nvSpPr>
          <p:cNvPr id="68" name="文本框 67"/>
          <p:cNvSpPr txBox="1"/>
          <p:nvPr/>
        </p:nvSpPr>
        <p:spPr>
          <a:xfrm>
            <a:off x="1182370" y="1043940"/>
            <a:ext cx="305435" cy="701040"/>
          </a:xfrm>
          <a:prstGeom prst="rect">
            <a:avLst/>
          </a:prstGeom>
          <a:noFill/>
        </p:spPr>
        <p:txBody>
          <a:bodyPr vert="eaVert" wrap="none" rtlCol="0">
            <a:spAutoFit/>
          </a:bodyPr>
          <a:lstStyle/>
          <a:p>
            <a:r>
              <a:rPr lang="zh-CN" altLang="en-US" sz="800">
                <a:latin typeface="微软雅黑" panose="020B0503020204020204" charset="-122"/>
                <a:ea typeface="微软雅黑" panose="020B0503020204020204" charset="-122"/>
              </a:rPr>
              <a:t>获取生产数据</a:t>
            </a:r>
          </a:p>
        </p:txBody>
      </p:sp>
      <p:sp>
        <p:nvSpPr>
          <p:cNvPr id="74" name="文本框 73"/>
          <p:cNvSpPr txBox="1"/>
          <p:nvPr/>
        </p:nvSpPr>
        <p:spPr>
          <a:xfrm>
            <a:off x="3001645" y="2901950"/>
            <a:ext cx="792480" cy="213995"/>
          </a:xfrm>
          <a:prstGeom prst="rect">
            <a:avLst/>
          </a:prstGeom>
          <a:noFill/>
        </p:spPr>
        <p:txBody>
          <a:bodyPr wrap="none" rtlCol="0" anchor="t">
            <a:spAutoFit/>
          </a:bodyPr>
          <a:lstStyle/>
          <a:p>
            <a:r>
              <a:rPr lang="zh-CN" altLang="en-US" sz="800">
                <a:latin typeface="微软雅黑" panose="020B0503020204020204" charset="-122"/>
                <a:ea typeface="微软雅黑" panose="020B0503020204020204" charset="-122"/>
                <a:sym typeface="+mn-ea"/>
              </a:rPr>
              <a:t>获取库存信息</a:t>
            </a:r>
          </a:p>
        </p:txBody>
      </p:sp>
      <p:sp>
        <p:nvSpPr>
          <p:cNvPr id="75" name="文本框 74"/>
          <p:cNvSpPr txBox="1"/>
          <p:nvPr/>
        </p:nvSpPr>
        <p:spPr>
          <a:xfrm>
            <a:off x="3001645" y="2565400"/>
            <a:ext cx="792480" cy="213995"/>
          </a:xfrm>
          <a:prstGeom prst="rect">
            <a:avLst/>
          </a:prstGeom>
          <a:noFill/>
        </p:spPr>
        <p:txBody>
          <a:bodyPr wrap="none" rtlCol="0" anchor="t">
            <a:spAutoFit/>
          </a:bodyPr>
          <a:lstStyle/>
          <a:p>
            <a:r>
              <a:rPr lang="zh-CN" altLang="en-US" sz="800">
                <a:latin typeface="微软雅黑" panose="020B0503020204020204" charset="-122"/>
                <a:ea typeface="微软雅黑" panose="020B0503020204020204" charset="-122"/>
                <a:sym typeface="+mn-ea"/>
              </a:rPr>
              <a:t>获取质量信息</a:t>
            </a:r>
          </a:p>
        </p:txBody>
      </p:sp>
      <p:sp>
        <p:nvSpPr>
          <p:cNvPr id="76" name="文本框 75"/>
          <p:cNvSpPr txBox="1"/>
          <p:nvPr/>
        </p:nvSpPr>
        <p:spPr>
          <a:xfrm>
            <a:off x="2576195" y="2274570"/>
            <a:ext cx="690880" cy="213995"/>
          </a:xfrm>
          <a:prstGeom prst="rect">
            <a:avLst/>
          </a:prstGeom>
          <a:noFill/>
        </p:spPr>
        <p:txBody>
          <a:bodyPr wrap="none" rtlCol="0" anchor="t">
            <a:spAutoFit/>
          </a:bodyPr>
          <a:lstStyle/>
          <a:p>
            <a:r>
              <a:rPr lang="zh-CN" altLang="en-US" sz="800">
                <a:latin typeface="微软雅黑" panose="020B0503020204020204" charset="-122"/>
                <a:ea typeface="微软雅黑" panose="020B0503020204020204" charset="-122"/>
                <a:sym typeface="+mn-ea"/>
              </a:rPr>
              <a:t>获取加工单</a:t>
            </a:r>
          </a:p>
        </p:txBody>
      </p:sp>
      <p:sp>
        <p:nvSpPr>
          <p:cNvPr id="78" name="文本框 77"/>
          <p:cNvSpPr txBox="1"/>
          <p:nvPr/>
        </p:nvSpPr>
        <p:spPr>
          <a:xfrm>
            <a:off x="4910455" y="2757170"/>
            <a:ext cx="305435" cy="396240"/>
          </a:xfrm>
          <a:prstGeom prst="rect">
            <a:avLst/>
          </a:prstGeom>
          <a:noFill/>
        </p:spPr>
        <p:txBody>
          <a:bodyPr vert="eaVert" wrap="none" rtlCol="0">
            <a:spAutoFit/>
          </a:bodyPr>
          <a:lstStyle/>
          <a:p>
            <a:r>
              <a:rPr lang="zh-CN" altLang="en-US" sz="800">
                <a:solidFill>
                  <a:srgbClr val="2F5EB0"/>
                </a:solidFill>
                <a:latin typeface="微软雅黑" panose="020B0503020204020204" charset="-122"/>
                <a:ea typeface="微软雅黑" panose="020B0503020204020204" charset="-122"/>
              </a:rPr>
              <a:t>加工单</a:t>
            </a:r>
          </a:p>
        </p:txBody>
      </p:sp>
      <p:sp>
        <p:nvSpPr>
          <p:cNvPr id="79" name="文本框 78"/>
          <p:cNvSpPr txBox="1"/>
          <p:nvPr/>
        </p:nvSpPr>
        <p:spPr>
          <a:xfrm>
            <a:off x="6131560" y="2589530"/>
            <a:ext cx="305435" cy="599440"/>
          </a:xfrm>
          <a:prstGeom prst="rect">
            <a:avLst/>
          </a:prstGeom>
          <a:noFill/>
        </p:spPr>
        <p:txBody>
          <a:bodyPr vert="eaVert" wrap="none" rtlCol="0">
            <a:spAutoFit/>
          </a:bodyPr>
          <a:lstStyle/>
          <a:p>
            <a:r>
              <a:rPr lang="zh-CN" altLang="en-US" sz="800">
                <a:solidFill>
                  <a:srgbClr val="2F5EB0"/>
                </a:solidFill>
                <a:latin typeface="微软雅黑" panose="020B0503020204020204" charset="-122"/>
                <a:ea typeface="微软雅黑" panose="020B0503020204020204" charset="-122"/>
              </a:rPr>
              <a:t>生成加工单</a:t>
            </a:r>
          </a:p>
        </p:txBody>
      </p:sp>
      <p:cxnSp>
        <p:nvCxnSpPr>
          <p:cNvPr id="82" name="直接箭头连接符 81"/>
          <p:cNvCxnSpPr/>
          <p:nvPr/>
        </p:nvCxnSpPr>
        <p:spPr>
          <a:xfrm flipV="1">
            <a:off x="1256665" y="1774825"/>
            <a:ext cx="354965" cy="1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肘形连接符 83"/>
          <p:cNvCxnSpPr>
            <a:stCxn id="41" idx="1"/>
            <a:endCxn id="36" idx="3"/>
          </p:cNvCxnSpPr>
          <p:nvPr/>
        </p:nvCxnSpPr>
        <p:spPr>
          <a:xfrm rot="10800000" flipV="1">
            <a:off x="1237615" y="2033270"/>
            <a:ext cx="425450" cy="140462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a:stCxn id="50" idx="1"/>
            <a:endCxn id="41" idx="3"/>
          </p:cNvCxnSpPr>
          <p:nvPr/>
        </p:nvCxnSpPr>
        <p:spPr>
          <a:xfrm flipH="1" flipV="1">
            <a:off x="2401570" y="2033270"/>
            <a:ext cx="436245" cy="6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stCxn id="42" idx="3"/>
            <a:endCxn id="59" idx="1"/>
          </p:cNvCxnSpPr>
          <p:nvPr/>
        </p:nvCxnSpPr>
        <p:spPr>
          <a:xfrm>
            <a:off x="2402205" y="2298065"/>
            <a:ext cx="1722755" cy="9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肘形连接符 87"/>
          <p:cNvCxnSpPr/>
          <p:nvPr/>
        </p:nvCxnSpPr>
        <p:spPr>
          <a:xfrm>
            <a:off x="2400935" y="2565400"/>
            <a:ext cx="3040380" cy="180403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肘形连接符 89"/>
          <p:cNvCxnSpPr>
            <a:stCxn id="59" idx="3"/>
            <a:endCxn id="64" idx="1"/>
          </p:cNvCxnSpPr>
          <p:nvPr/>
        </p:nvCxnSpPr>
        <p:spPr>
          <a:xfrm>
            <a:off x="4863465" y="2307590"/>
            <a:ext cx="577850" cy="126936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肘形连接符 90"/>
          <p:cNvCxnSpPr>
            <a:stCxn id="65" idx="3"/>
            <a:endCxn id="57" idx="3"/>
          </p:cNvCxnSpPr>
          <p:nvPr/>
        </p:nvCxnSpPr>
        <p:spPr>
          <a:xfrm flipH="1" flipV="1">
            <a:off x="4863465" y="1778000"/>
            <a:ext cx="1316355" cy="2061845"/>
          </a:xfrm>
          <a:prstGeom prst="bentConnector3">
            <a:avLst>
              <a:gd name="adj1" fmla="val -1809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肘形连接符 91"/>
          <p:cNvCxnSpPr>
            <a:stCxn id="39" idx="3"/>
            <a:endCxn id="52" idx="1"/>
          </p:cNvCxnSpPr>
          <p:nvPr/>
        </p:nvCxnSpPr>
        <p:spPr>
          <a:xfrm flipV="1">
            <a:off x="1237615" y="3844925"/>
            <a:ext cx="1600200" cy="40005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p:cNvCxnSpPr>
            <a:stCxn id="57" idx="1"/>
            <a:endCxn id="49" idx="3"/>
          </p:cNvCxnSpPr>
          <p:nvPr/>
        </p:nvCxnSpPr>
        <p:spPr>
          <a:xfrm flipH="1" flipV="1">
            <a:off x="3576320" y="1772920"/>
            <a:ext cx="548640" cy="5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nvCxnSpPr>
        <p:spPr>
          <a:xfrm>
            <a:off x="3576320" y="1142365"/>
            <a:ext cx="548005" cy="5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肘形连接符 94"/>
          <p:cNvCxnSpPr>
            <a:stCxn id="62" idx="1"/>
            <a:endCxn id="63" idx="1"/>
          </p:cNvCxnSpPr>
          <p:nvPr/>
        </p:nvCxnSpPr>
        <p:spPr>
          <a:xfrm rot="10800000" flipV="1">
            <a:off x="5393055" y="915035"/>
            <a:ext cx="3175" cy="461645"/>
          </a:xfrm>
          <a:prstGeom prst="bentConnector3">
            <a:avLst>
              <a:gd name="adj1" fmla="val 760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6" name="直接连接符 95"/>
          <p:cNvCxnSpPr>
            <a:stCxn id="61" idx="3"/>
          </p:cNvCxnSpPr>
          <p:nvPr/>
        </p:nvCxnSpPr>
        <p:spPr>
          <a:xfrm>
            <a:off x="4862830" y="1144905"/>
            <a:ext cx="279400" cy="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2401570" y="2901950"/>
            <a:ext cx="1505585" cy="0"/>
          </a:xfrm>
          <a:prstGeom prst="line">
            <a:avLst/>
          </a:prstGeom>
        </p:spPr>
        <p:style>
          <a:lnRef idx="1">
            <a:schemeClr val="accent1"/>
          </a:lnRef>
          <a:fillRef idx="0">
            <a:schemeClr val="accent1"/>
          </a:fillRef>
          <a:effectRef idx="0">
            <a:schemeClr val="accent1"/>
          </a:effectRef>
          <a:fontRef idx="minor">
            <a:schemeClr val="tx1"/>
          </a:fontRef>
        </p:style>
      </p:cxnSp>
      <p:sp>
        <p:nvSpPr>
          <p:cNvPr id="98" name="文本框 97"/>
          <p:cNvSpPr txBox="1"/>
          <p:nvPr/>
        </p:nvSpPr>
        <p:spPr>
          <a:xfrm>
            <a:off x="1182370" y="2078355"/>
            <a:ext cx="305435" cy="701040"/>
          </a:xfrm>
          <a:prstGeom prst="rect">
            <a:avLst/>
          </a:prstGeom>
          <a:noFill/>
        </p:spPr>
        <p:txBody>
          <a:bodyPr vert="eaVert" wrap="none" rtlCol="0">
            <a:spAutoFit/>
          </a:bodyPr>
          <a:lstStyle/>
          <a:p>
            <a:pPr algn="l"/>
            <a:r>
              <a:rPr lang="zh-CN" altLang="en-US" sz="800">
                <a:solidFill>
                  <a:srgbClr val="2F5EB0"/>
                </a:solidFill>
                <a:latin typeface="微软雅黑" panose="020B0503020204020204" charset="-122"/>
                <a:ea typeface="微软雅黑" panose="020B0503020204020204" charset="-122"/>
                <a:sym typeface="+mn-ea"/>
              </a:rPr>
              <a:t>加工参数配方</a:t>
            </a:r>
            <a:endParaRPr lang="zh-CN" altLang="en-US" sz="800">
              <a:solidFill>
                <a:srgbClr val="2F5EB0"/>
              </a:solidFill>
              <a:latin typeface="微软雅黑" panose="020B0503020204020204" charset="-122"/>
              <a:ea typeface="微软雅黑" panose="020B0503020204020204" charset="-122"/>
            </a:endParaRPr>
          </a:p>
        </p:txBody>
      </p:sp>
      <p:sp>
        <p:nvSpPr>
          <p:cNvPr id="99" name="六角星 98"/>
          <p:cNvSpPr/>
          <p:nvPr/>
        </p:nvSpPr>
        <p:spPr>
          <a:xfrm>
            <a:off x="2432050" y="2153920"/>
            <a:ext cx="144145" cy="144145"/>
          </a:xfrm>
          <a:prstGeom prst="star6">
            <a:avLst>
              <a:gd name="adj" fmla="val 23568"/>
              <a:gd name="hf" fmla="val 11547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0" name="图片 99"/>
          <p:cNvPicPr>
            <a:picLocks noChangeAspect="1"/>
          </p:cNvPicPr>
          <p:nvPr/>
        </p:nvPicPr>
        <p:blipFill>
          <a:blip r:embed="rId4" cstate="print"/>
          <a:stretch>
            <a:fillRect/>
          </a:stretch>
        </p:blipFill>
        <p:spPr>
          <a:xfrm>
            <a:off x="699135" y="2247265"/>
            <a:ext cx="339090" cy="269240"/>
          </a:xfrm>
          <a:prstGeom prst="rect">
            <a:avLst/>
          </a:prstGeom>
        </p:spPr>
      </p:pic>
      <p:pic>
        <p:nvPicPr>
          <p:cNvPr id="102" name="图片 101"/>
          <p:cNvPicPr>
            <a:picLocks noChangeAspect="1"/>
          </p:cNvPicPr>
          <p:nvPr/>
        </p:nvPicPr>
        <p:blipFill>
          <a:blip r:embed="rId5" cstate="print"/>
          <a:stretch>
            <a:fillRect/>
          </a:stretch>
        </p:blipFill>
        <p:spPr>
          <a:xfrm>
            <a:off x="6179820" y="798830"/>
            <a:ext cx="245110" cy="245110"/>
          </a:xfrm>
          <a:prstGeom prst="rect">
            <a:avLst/>
          </a:prstGeom>
        </p:spPr>
      </p:pic>
      <p:pic>
        <p:nvPicPr>
          <p:cNvPr id="103" name="图片 102"/>
          <p:cNvPicPr>
            <a:picLocks noChangeAspect="1"/>
          </p:cNvPicPr>
          <p:nvPr/>
        </p:nvPicPr>
        <p:blipFill>
          <a:blip r:embed="rId5" cstate="print"/>
          <a:stretch>
            <a:fillRect/>
          </a:stretch>
        </p:blipFill>
        <p:spPr>
          <a:xfrm>
            <a:off x="6179820" y="1260475"/>
            <a:ext cx="245110" cy="245110"/>
          </a:xfrm>
          <a:prstGeom prst="rect">
            <a:avLst/>
          </a:prstGeom>
        </p:spPr>
      </p:pic>
      <p:pic>
        <p:nvPicPr>
          <p:cNvPr id="107" name="图片 106"/>
          <p:cNvPicPr>
            <a:picLocks noChangeAspect="1"/>
          </p:cNvPicPr>
          <p:nvPr/>
        </p:nvPicPr>
        <p:blipFill>
          <a:blip r:embed="rId6" cstate="print"/>
          <a:stretch>
            <a:fillRect/>
          </a:stretch>
        </p:blipFill>
        <p:spPr>
          <a:xfrm>
            <a:off x="3084830" y="3437890"/>
            <a:ext cx="245110" cy="245110"/>
          </a:xfrm>
          <a:prstGeom prst="rect">
            <a:avLst/>
          </a:prstGeom>
        </p:spPr>
      </p:pic>
      <p:pic>
        <p:nvPicPr>
          <p:cNvPr id="108" name="图片 107"/>
          <p:cNvPicPr>
            <a:picLocks noChangeAspect="1"/>
          </p:cNvPicPr>
          <p:nvPr/>
        </p:nvPicPr>
        <p:blipFill>
          <a:blip r:embed="rId7" cstate="print"/>
          <a:stretch>
            <a:fillRect/>
          </a:stretch>
        </p:blipFill>
        <p:spPr>
          <a:xfrm>
            <a:off x="6085840" y="2177415"/>
            <a:ext cx="339090" cy="339090"/>
          </a:xfrm>
          <a:prstGeom prst="rect">
            <a:avLst/>
          </a:prstGeom>
        </p:spPr>
      </p:pic>
      <p:pic>
        <p:nvPicPr>
          <p:cNvPr id="111" name="图片 110"/>
          <p:cNvPicPr>
            <a:picLocks noChangeAspect="1"/>
          </p:cNvPicPr>
          <p:nvPr/>
        </p:nvPicPr>
        <p:blipFill>
          <a:blip r:embed="rId8" cstate="print"/>
          <a:stretch>
            <a:fillRect/>
          </a:stretch>
        </p:blipFill>
        <p:spPr>
          <a:xfrm>
            <a:off x="5592445" y="3153410"/>
            <a:ext cx="436245" cy="273050"/>
          </a:xfrm>
          <a:prstGeom prst="rect">
            <a:avLst/>
          </a:prstGeom>
        </p:spPr>
      </p:pic>
      <p:sp>
        <p:nvSpPr>
          <p:cNvPr id="113" name="文本框 112"/>
          <p:cNvSpPr txBox="1"/>
          <p:nvPr/>
        </p:nvSpPr>
        <p:spPr>
          <a:xfrm>
            <a:off x="1663700" y="3622675"/>
            <a:ext cx="1097280" cy="213995"/>
          </a:xfrm>
          <a:prstGeom prst="rect">
            <a:avLst/>
          </a:prstGeom>
          <a:noFill/>
        </p:spPr>
        <p:txBody>
          <a:bodyPr wrap="none" rtlCol="0" anchor="t">
            <a:spAutoFit/>
          </a:bodyPr>
          <a:lstStyle/>
          <a:p>
            <a:r>
              <a:rPr lang="zh-CN" altLang="en-US" sz="800">
                <a:latin typeface="微软雅黑" panose="020B0503020204020204" charset="-122"/>
                <a:ea typeface="微软雅黑" panose="020B0503020204020204" charset="-122"/>
                <a:sym typeface="+mn-ea"/>
              </a:rPr>
              <a:t>加工和资源历史数据</a:t>
            </a:r>
          </a:p>
        </p:txBody>
      </p:sp>
      <p:sp>
        <p:nvSpPr>
          <p:cNvPr id="4" name="千图PPT彼岸天：ID 8661124库_任意多边形 19"/>
          <p:cNvSpPr/>
          <p:nvPr>
            <p:custDataLst>
              <p:tags r:id="rId1"/>
            </p:custDataLst>
          </p:nvPr>
        </p:nvSpPr>
        <p:spPr bwMode="auto">
          <a:xfrm>
            <a:off x="218440" y="148590"/>
            <a:ext cx="281305" cy="260350"/>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ln>
        </p:spPr>
        <p:txBody>
          <a:bodyPr anchor="ctr"/>
          <a:lstStyle/>
          <a:p>
            <a:pPr algn="ctr"/>
            <a:endParaRPr sz="1010"/>
          </a:p>
        </p:txBody>
      </p:sp>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1" y="3158"/>
            <a:ext cx="738534" cy="437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nvGrpSpPr>
          <p:cNvPr id="2" name="组合 1"/>
          <p:cNvGrpSpPr/>
          <p:nvPr/>
        </p:nvGrpSpPr>
        <p:grpSpPr>
          <a:xfrm>
            <a:off x="145104" y="3158"/>
            <a:ext cx="431914" cy="627339"/>
            <a:chOff x="841003" y="360040"/>
            <a:chExt cx="504056" cy="836712"/>
          </a:xfrm>
          <a:solidFill>
            <a:srgbClr val="2F5EB0"/>
          </a:solidFill>
        </p:grpSpPr>
        <p:sp>
          <p:nvSpPr>
            <p:cNvPr id="6" name="矩形 5"/>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9" name="等腰三角形 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sp>
        <p:nvSpPr>
          <p:cNvPr id="8" name="文本框 9"/>
          <p:cNvSpPr txBox="1"/>
          <p:nvPr/>
        </p:nvSpPr>
        <p:spPr>
          <a:xfrm>
            <a:off x="630998" y="154881"/>
            <a:ext cx="2023005" cy="258445"/>
          </a:xfrm>
          <a:prstGeom prst="rect">
            <a:avLst/>
          </a:prstGeom>
          <a:noFill/>
        </p:spPr>
        <p:txBody>
          <a:bodyPr wrap="square" lIns="51418" tIns="25709" rIns="51418" bIns="25709" rtlCol="0">
            <a:spAutoFit/>
          </a:bodyPr>
          <a:lstStyle/>
          <a:p>
            <a:pPr marL="0" lvl="1"/>
            <a:r>
              <a:rPr lang="zh-CN" altLang="en-US" b="1" dirty="0">
                <a:solidFill>
                  <a:schemeClr val="tx1">
                    <a:lumMod val="50000"/>
                    <a:lumOff val="50000"/>
                  </a:schemeClr>
                </a:solidFill>
                <a:latin typeface="微软雅黑" panose="020B0503020204020204" charset="-122"/>
                <a:ea typeface="微软雅黑" panose="020B0503020204020204" charset="-122"/>
                <a:sym typeface="+mn-ea"/>
              </a:rPr>
              <a:t>产线信息化目标</a:t>
            </a:r>
            <a:endParaRPr lang="zh-CN" altLang="en-US" b="1" dirty="0">
              <a:solidFill>
                <a:schemeClr val="tx1">
                  <a:lumMod val="50000"/>
                  <a:lumOff val="50000"/>
                </a:schemeClr>
              </a:solidFill>
              <a:latin typeface="微软雅黑" panose="020B0503020204020204" charset="-122"/>
              <a:ea typeface="微软雅黑" panose="020B0503020204020204" charset="-122"/>
            </a:endParaRPr>
          </a:p>
        </p:txBody>
      </p:sp>
      <p:sp>
        <p:nvSpPr>
          <p:cNvPr id="14" name="右箭头 13"/>
          <p:cNvSpPr/>
          <p:nvPr/>
        </p:nvSpPr>
        <p:spPr>
          <a:xfrm>
            <a:off x="1240790" y="1963420"/>
            <a:ext cx="6363335" cy="864235"/>
          </a:xfrm>
          <a:prstGeom prst="rightArrow">
            <a:avLst>
              <a:gd name="adj1" fmla="val 50000"/>
              <a:gd name="adj2" fmla="val 49963"/>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025140" y="2248535"/>
            <a:ext cx="2411730" cy="299085"/>
          </a:xfrm>
          <a:prstGeom prst="rect">
            <a:avLst/>
          </a:prstGeom>
          <a:noFill/>
        </p:spPr>
        <p:txBody>
          <a:bodyPr wrap="none" rtlCol="0" anchor="t">
            <a:spAutoFit/>
          </a:bodyPr>
          <a:lstStyle/>
          <a:p>
            <a:pPr algn="ctr"/>
            <a:r>
              <a:rPr lang="zh-CN" altLang="en-US" dirty="0">
                <a:solidFill>
                  <a:srgbClr val="000000"/>
                </a:solidFill>
                <a:latin typeface="微软雅黑" panose="020B0503020204020204" charset="-122"/>
                <a:ea typeface="微软雅黑" panose="020B0503020204020204" charset="-122"/>
                <a:cs typeface="Times New Roman" panose="02020603050405020304" pitchFamily="18" charset="0"/>
                <a:sym typeface="+mn-ea"/>
              </a:rPr>
              <a:t>依托生产加工单的信息化平台</a:t>
            </a:r>
            <a:endParaRPr lang="zh-CN" altLang="en-US">
              <a:latin typeface="微软雅黑" panose="020B0503020204020204" charset="-122"/>
              <a:ea typeface="微软雅黑" panose="020B0503020204020204" charset="-122"/>
            </a:endParaRPr>
          </a:p>
        </p:txBody>
      </p:sp>
      <p:sp>
        <p:nvSpPr>
          <p:cNvPr id="17" name="矩形 16"/>
          <p:cNvSpPr/>
          <p:nvPr/>
        </p:nvSpPr>
        <p:spPr>
          <a:xfrm>
            <a:off x="1844040" y="698500"/>
            <a:ext cx="1296035" cy="388620"/>
          </a:xfrm>
          <a:prstGeom prst="rect">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latin typeface="微软雅黑" panose="020B0503020204020204" charset="-122"/>
                <a:ea typeface="微软雅黑" panose="020B0503020204020204" charset="-122"/>
              </a:rPr>
              <a:t>环</a:t>
            </a:r>
          </a:p>
        </p:txBody>
      </p:sp>
      <p:sp>
        <p:nvSpPr>
          <p:cNvPr id="18" name="矩形 17"/>
          <p:cNvSpPr/>
          <p:nvPr/>
        </p:nvSpPr>
        <p:spPr>
          <a:xfrm>
            <a:off x="1844040" y="1136650"/>
            <a:ext cx="1296035" cy="388620"/>
          </a:xfrm>
          <a:prstGeom prst="rect">
            <a:avLst/>
          </a:prstGeom>
          <a:solidFill>
            <a:srgbClr val="C6D9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charset="-122"/>
                <a:ea typeface="微软雅黑" panose="020B0503020204020204" charset="-122"/>
              </a:rPr>
              <a:t>生产环境</a:t>
            </a:r>
          </a:p>
        </p:txBody>
      </p:sp>
      <p:sp>
        <p:nvSpPr>
          <p:cNvPr id="19" name="矩形 18"/>
          <p:cNvSpPr/>
          <p:nvPr/>
        </p:nvSpPr>
        <p:spPr>
          <a:xfrm>
            <a:off x="1844040" y="1574800"/>
            <a:ext cx="1296035" cy="388620"/>
          </a:xfrm>
          <a:prstGeom prst="rect">
            <a:avLst/>
          </a:prstGeom>
          <a:solidFill>
            <a:srgbClr val="C6D9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charset="-122"/>
                <a:ea typeface="微软雅黑" panose="020B0503020204020204" charset="-122"/>
              </a:rPr>
              <a:t>仓储环境</a:t>
            </a:r>
          </a:p>
        </p:txBody>
      </p:sp>
      <p:sp>
        <p:nvSpPr>
          <p:cNvPr id="20" name="矩形 19"/>
          <p:cNvSpPr/>
          <p:nvPr/>
        </p:nvSpPr>
        <p:spPr>
          <a:xfrm>
            <a:off x="3705225" y="698500"/>
            <a:ext cx="1296035" cy="388620"/>
          </a:xfrm>
          <a:prstGeom prst="rect">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latin typeface="微软雅黑" panose="020B0503020204020204" charset="-122"/>
                <a:ea typeface="微软雅黑" panose="020B0503020204020204" charset="-122"/>
              </a:rPr>
              <a:t>料</a:t>
            </a:r>
          </a:p>
        </p:txBody>
      </p:sp>
      <p:sp>
        <p:nvSpPr>
          <p:cNvPr id="21" name="矩形 20"/>
          <p:cNvSpPr/>
          <p:nvPr/>
        </p:nvSpPr>
        <p:spPr>
          <a:xfrm>
            <a:off x="3705225" y="1136650"/>
            <a:ext cx="1296035" cy="388620"/>
          </a:xfrm>
          <a:prstGeom prst="rect">
            <a:avLst/>
          </a:prstGeom>
          <a:solidFill>
            <a:srgbClr val="C6D9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charset="-122"/>
                <a:ea typeface="微软雅黑" panose="020B0503020204020204" charset="-122"/>
              </a:rPr>
              <a:t>原料管理</a:t>
            </a:r>
          </a:p>
        </p:txBody>
      </p:sp>
      <p:sp>
        <p:nvSpPr>
          <p:cNvPr id="22" name="矩形 21"/>
          <p:cNvSpPr/>
          <p:nvPr/>
        </p:nvSpPr>
        <p:spPr>
          <a:xfrm>
            <a:off x="3705225" y="1574800"/>
            <a:ext cx="1296035" cy="388620"/>
          </a:xfrm>
          <a:prstGeom prst="rect">
            <a:avLst/>
          </a:prstGeom>
          <a:solidFill>
            <a:srgbClr val="C6D9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charset="-122"/>
                <a:ea typeface="微软雅黑" panose="020B0503020204020204" charset="-122"/>
              </a:rPr>
              <a:t>成品管理</a:t>
            </a:r>
          </a:p>
        </p:txBody>
      </p:sp>
      <p:sp>
        <p:nvSpPr>
          <p:cNvPr id="23" name="矩形 22"/>
          <p:cNvSpPr/>
          <p:nvPr/>
        </p:nvSpPr>
        <p:spPr>
          <a:xfrm>
            <a:off x="5566410" y="698500"/>
            <a:ext cx="1296035" cy="388620"/>
          </a:xfrm>
          <a:prstGeom prst="rect">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latin typeface="微软雅黑" panose="020B0503020204020204" charset="-122"/>
                <a:ea typeface="微软雅黑" panose="020B0503020204020204" charset="-122"/>
              </a:rPr>
              <a:t>人</a:t>
            </a:r>
          </a:p>
        </p:txBody>
      </p:sp>
      <p:sp>
        <p:nvSpPr>
          <p:cNvPr id="25" name="矩形 24"/>
          <p:cNvSpPr/>
          <p:nvPr/>
        </p:nvSpPr>
        <p:spPr>
          <a:xfrm>
            <a:off x="5566410" y="1136650"/>
            <a:ext cx="1296035" cy="388620"/>
          </a:xfrm>
          <a:prstGeom prst="rect">
            <a:avLst/>
          </a:prstGeom>
          <a:solidFill>
            <a:srgbClr val="C6D9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charset="-122"/>
                <a:ea typeface="微软雅黑" panose="020B0503020204020204" charset="-122"/>
              </a:rPr>
              <a:t>用工管理</a:t>
            </a:r>
          </a:p>
        </p:txBody>
      </p:sp>
      <p:sp>
        <p:nvSpPr>
          <p:cNvPr id="26" name="矩形 25"/>
          <p:cNvSpPr/>
          <p:nvPr/>
        </p:nvSpPr>
        <p:spPr>
          <a:xfrm>
            <a:off x="5566410" y="1574800"/>
            <a:ext cx="1296035" cy="388620"/>
          </a:xfrm>
          <a:prstGeom prst="rect">
            <a:avLst/>
          </a:prstGeom>
          <a:solidFill>
            <a:srgbClr val="C6D9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charset="-122"/>
                <a:ea typeface="微软雅黑" panose="020B0503020204020204" charset="-122"/>
              </a:rPr>
              <a:t>任务推送</a:t>
            </a:r>
          </a:p>
        </p:txBody>
      </p:sp>
      <p:sp>
        <p:nvSpPr>
          <p:cNvPr id="27" name="矩形 26"/>
          <p:cNvSpPr/>
          <p:nvPr/>
        </p:nvSpPr>
        <p:spPr>
          <a:xfrm>
            <a:off x="4675505" y="2807335"/>
            <a:ext cx="1296035" cy="388620"/>
          </a:xfrm>
          <a:prstGeom prst="rect">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latin typeface="微软雅黑" panose="020B0503020204020204" charset="-122"/>
                <a:ea typeface="微软雅黑" panose="020B0503020204020204" charset="-122"/>
              </a:rPr>
              <a:t>机</a:t>
            </a:r>
          </a:p>
        </p:txBody>
      </p:sp>
      <p:sp>
        <p:nvSpPr>
          <p:cNvPr id="28" name="矩形 27"/>
          <p:cNvSpPr/>
          <p:nvPr/>
        </p:nvSpPr>
        <p:spPr>
          <a:xfrm>
            <a:off x="4675505" y="3235325"/>
            <a:ext cx="1296035" cy="388620"/>
          </a:xfrm>
          <a:prstGeom prst="rect">
            <a:avLst/>
          </a:prstGeom>
          <a:solidFill>
            <a:srgbClr val="C6D9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charset="-122"/>
                <a:ea typeface="微软雅黑" panose="020B0503020204020204" charset="-122"/>
              </a:rPr>
              <a:t>加工指令</a:t>
            </a:r>
          </a:p>
        </p:txBody>
      </p:sp>
      <p:sp>
        <p:nvSpPr>
          <p:cNvPr id="29" name="矩形 28"/>
          <p:cNvSpPr/>
          <p:nvPr/>
        </p:nvSpPr>
        <p:spPr>
          <a:xfrm>
            <a:off x="4675505" y="3673475"/>
            <a:ext cx="1296035" cy="388620"/>
          </a:xfrm>
          <a:prstGeom prst="rect">
            <a:avLst/>
          </a:prstGeom>
          <a:solidFill>
            <a:srgbClr val="C6D9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charset="-122"/>
                <a:ea typeface="微软雅黑" panose="020B0503020204020204" charset="-122"/>
              </a:rPr>
              <a:t>参数下载</a:t>
            </a:r>
          </a:p>
        </p:txBody>
      </p:sp>
      <p:sp>
        <p:nvSpPr>
          <p:cNvPr id="30" name="矩形 29"/>
          <p:cNvSpPr/>
          <p:nvPr/>
        </p:nvSpPr>
        <p:spPr>
          <a:xfrm>
            <a:off x="2723515" y="2800985"/>
            <a:ext cx="1296035" cy="388620"/>
          </a:xfrm>
          <a:prstGeom prst="rect">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latin typeface="微软雅黑" panose="020B0503020204020204" charset="-122"/>
                <a:ea typeface="微软雅黑" panose="020B0503020204020204" charset="-122"/>
              </a:rPr>
              <a:t>法</a:t>
            </a:r>
          </a:p>
        </p:txBody>
      </p:sp>
      <p:sp>
        <p:nvSpPr>
          <p:cNvPr id="31" name="矩形 30"/>
          <p:cNvSpPr/>
          <p:nvPr/>
        </p:nvSpPr>
        <p:spPr>
          <a:xfrm>
            <a:off x="2723515" y="3239135"/>
            <a:ext cx="1296035" cy="388620"/>
          </a:xfrm>
          <a:prstGeom prst="rect">
            <a:avLst/>
          </a:prstGeom>
          <a:solidFill>
            <a:srgbClr val="C6D9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charset="-122"/>
                <a:ea typeface="微软雅黑" panose="020B0503020204020204" charset="-122"/>
              </a:rPr>
              <a:t>工艺编辑</a:t>
            </a:r>
          </a:p>
        </p:txBody>
      </p:sp>
      <p:sp>
        <p:nvSpPr>
          <p:cNvPr id="32" name="矩形 31"/>
          <p:cNvSpPr/>
          <p:nvPr/>
        </p:nvSpPr>
        <p:spPr>
          <a:xfrm>
            <a:off x="2723515" y="3677285"/>
            <a:ext cx="1296035" cy="388620"/>
          </a:xfrm>
          <a:prstGeom prst="rect">
            <a:avLst/>
          </a:prstGeom>
          <a:solidFill>
            <a:srgbClr val="C6D9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charset="-122"/>
                <a:ea typeface="微软雅黑" panose="020B0503020204020204" charset="-122"/>
              </a:rPr>
              <a:t>工艺下达</a:t>
            </a:r>
          </a:p>
        </p:txBody>
      </p:sp>
      <p:sp>
        <p:nvSpPr>
          <p:cNvPr id="33" name="文本框 32"/>
          <p:cNvSpPr txBox="1"/>
          <p:nvPr/>
        </p:nvSpPr>
        <p:spPr>
          <a:xfrm>
            <a:off x="2636520" y="4297045"/>
            <a:ext cx="3434080" cy="337185"/>
          </a:xfrm>
          <a:prstGeom prst="rect">
            <a:avLst/>
          </a:prstGeom>
          <a:noFill/>
        </p:spPr>
        <p:txBody>
          <a:bodyPr wrap="none" rtlCol="0" anchor="t">
            <a:spAutoFit/>
          </a:bodyPr>
          <a:lstStyle/>
          <a:p>
            <a:pPr algn="ctr"/>
            <a:r>
              <a:rPr lang="zh-CN" altLang="en-US" sz="1600">
                <a:solidFill>
                  <a:srgbClr val="2F5EB0"/>
                </a:solidFill>
                <a:latin typeface="微软雅黑" panose="020B0503020204020204" charset="-122"/>
                <a:ea typeface="微软雅黑" panose="020B0503020204020204" charset="-122"/>
                <a:sym typeface="+mn-ea"/>
              </a:rPr>
              <a:t>生产五要素：人机料法环协调和统一</a:t>
            </a:r>
          </a:p>
        </p:txBody>
      </p:sp>
      <p:sp>
        <p:nvSpPr>
          <p:cNvPr id="34" name="矩形 33"/>
          <p:cNvSpPr/>
          <p:nvPr/>
        </p:nvSpPr>
        <p:spPr>
          <a:xfrm>
            <a:off x="1941195" y="4213543"/>
            <a:ext cx="4824730" cy="504190"/>
          </a:xfrm>
          <a:prstGeom prst="rect">
            <a:avLst/>
          </a:prstGeom>
          <a:noFill/>
          <a:ln w="12700" cmpd="sng">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千图PPT彼岸天：ID 8661124库_任意多边形 19"/>
          <p:cNvSpPr/>
          <p:nvPr>
            <p:custDataLst>
              <p:tags r:id="rId1"/>
            </p:custDataLst>
          </p:nvPr>
        </p:nvSpPr>
        <p:spPr bwMode="auto">
          <a:xfrm>
            <a:off x="218440" y="148590"/>
            <a:ext cx="281305" cy="260350"/>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ln>
        </p:spPr>
        <p:txBody>
          <a:bodyPr anchor="ctr"/>
          <a:lstStyle/>
          <a:p>
            <a:pPr algn="ctr"/>
            <a:endParaRPr sz="1010"/>
          </a:p>
        </p:txBody>
      </p:sp>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1" y="3158"/>
            <a:ext cx="738534" cy="437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nvGrpSpPr>
          <p:cNvPr id="2" name="组合 1"/>
          <p:cNvGrpSpPr/>
          <p:nvPr/>
        </p:nvGrpSpPr>
        <p:grpSpPr>
          <a:xfrm>
            <a:off x="145104" y="3158"/>
            <a:ext cx="431914" cy="627339"/>
            <a:chOff x="841003" y="360040"/>
            <a:chExt cx="504056" cy="836712"/>
          </a:xfrm>
          <a:solidFill>
            <a:srgbClr val="2F5EB0"/>
          </a:solidFill>
        </p:grpSpPr>
        <p:sp>
          <p:nvSpPr>
            <p:cNvPr id="6" name="矩形 5"/>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9" name="等腰三角形 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sp>
        <p:nvSpPr>
          <p:cNvPr id="8" name="文本框 9"/>
          <p:cNvSpPr txBox="1"/>
          <p:nvPr/>
        </p:nvSpPr>
        <p:spPr>
          <a:xfrm>
            <a:off x="630998" y="154881"/>
            <a:ext cx="2023005" cy="258445"/>
          </a:xfrm>
          <a:prstGeom prst="rect">
            <a:avLst/>
          </a:prstGeom>
          <a:noFill/>
        </p:spPr>
        <p:txBody>
          <a:bodyPr wrap="square" lIns="51418" tIns="25709" rIns="51418" bIns="25709" rtlCol="0">
            <a:spAutoFit/>
          </a:bodyPr>
          <a:lstStyle/>
          <a:p>
            <a:pPr marL="0" lvl="1"/>
            <a:r>
              <a:rPr lang="zh-CN" altLang="en-US" b="1" dirty="0">
                <a:solidFill>
                  <a:schemeClr val="tx1">
                    <a:lumMod val="50000"/>
                    <a:lumOff val="50000"/>
                  </a:schemeClr>
                </a:solidFill>
                <a:latin typeface="微软雅黑" panose="020B0503020204020204" charset="-122"/>
                <a:ea typeface="微软雅黑" panose="020B0503020204020204" charset="-122"/>
                <a:sym typeface="+mn-ea"/>
              </a:rPr>
              <a:t>加工流程规划</a:t>
            </a:r>
            <a:endParaRPr lang="zh-CN" altLang="en-US" b="1" dirty="0">
              <a:solidFill>
                <a:schemeClr val="tx1">
                  <a:lumMod val="50000"/>
                  <a:lumOff val="50000"/>
                </a:schemeClr>
              </a:solidFill>
              <a:latin typeface="微软雅黑" panose="020B0503020204020204" charset="-122"/>
              <a:ea typeface="微软雅黑" panose="020B0503020204020204" charset="-122"/>
            </a:endParaRPr>
          </a:p>
        </p:txBody>
      </p:sp>
      <p:sp>
        <p:nvSpPr>
          <p:cNvPr id="4" name="波形 2"/>
          <p:cNvSpPr/>
          <p:nvPr/>
        </p:nvSpPr>
        <p:spPr>
          <a:xfrm flipH="1">
            <a:off x="1061720" y="630555"/>
            <a:ext cx="781050" cy="278765"/>
          </a:xfrm>
          <a:prstGeom prst="flowChartProcess">
            <a:avLst/>
          </a:prstGeom>
          <a:solidFill>
            <a:srgbClr val="2F5EB0"/>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000" dirty="0">
                <a:solidFill>
                  <a:schemeClr val="bg1"/>
                </a:solidFill>
                <a:latin typeface="微软雅黑" panose="020B0503020204020204" charset="-122"/>
                <a:ea typeface="微软雅黑" panose="020B0503020204020204" charset="-122"/>
              </a:rPr>
              <a:t>加工单</a:t>
            </a:r>
          </a:p>
        </p:txBody>
      </p:sp>
      <p:cxnSp>
        <p:nvCxnSpPr>
          <p:cNvPr id="12" name="直接箭头连接符 11"/>
          <p:cNvCxnSpPr/>
          <p:nvPr/>
        </p:nvCxnSpPr>
        <p:spPr>
          <a:xfrm>
            <a:off x="1364949" y="925323"/>
            <a:ext cx="0" cy="120654"/>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1127178" y="1045977"/>
            <a:ext cx="487680" cy="587521"/>
            <a:chOff x="4446154" y="2571750"/>
            <a:chExt cx="698118" cy="841041"/>
          </a:xfrm>
        </p:grpSpPr>
        <p:pic>
          <p:nvPicPr>
            <p:cNvPr id="14" name="图片 13"/>
            <p:cNvPicPr>
              <a:picLocks noChangeAspect="1"/>
            </p:cNvPicPr>
            <p:nvPr/>
          </p:nvPicPr>
          <p:blipFill>
            <a:blip r:embed="rId4" cstate="print">
              <a:extLst>
                <a:ext uri="{28A0092B-C50C-407E-A947-70E740481C1C}">
                  <a14:useLocalDpi xmlns:a14="http://schemas.microsoft.com/office/drawing/2010/main" xmlns="" val="0"/>
                </a:ext>
              </a:extLst>
            </a:blip>
            <a:srcRect/>
            <a:stretch>
              <a:fillRect/>
            </a:stretch>
          </p:blipFill>
          <p:spPr>
            <a:xfrm>
              <a:off x="4571999" y="2571750"/>
              <a:ext cx="429059" cy="621739"/>
            </a:xfrm>
            <a:prstGeom prst="rect">
              <a:avLst/>
            </a:prstGeom>
          </p:spPr>
        </p:pic>
        <p:sp>
          <p:nvSpPr>
            <p:cNvPr id="15" name="文本框 14"/>
            <p:cNvSpPr txBox="1"/>
            <p:nvPr/>
          </p:nvSpPr>
          <p:spPr>
            <a:xfrm>
              <a:off x="4446154" y="3106455"/>
              <a:ext cx="698118" cy="306336"/>
            </a:xfrm>
            <a:prstGeom prst="rect">
              <a:avLst/>
            </a:prstGeom>
            <a:noFill/>
          </p:spPr>
          <p:txBody>
            <a:bodyPr wrap="none" rtlCol="0">
              <a:spAutoFit/>
            </a:bodyPr>
            <a:lstStyle/>
            <a:p>
              <a:pPr algn="ctr"/>
              <a:r>
                <a:rPr lang="zh-CN" altLang="en-US" sz="800" dirty="0">
                  <a:solidFill>
                    <a:srgbClr val="000000"/>
                  </a:solidFill>
                  <a:latin typeface="微软雅黑" panose="020B0503020204020204" charset="-122"/>
                  <a:ea typeface="微软雅黑" panose="020B0503020204020204" charset="-122"/>
                </a:rPr>
                <a:t>仓管员</a:t>
              </a:r>
            </a:p>
          </p:txBody>
        </p:sp>
      </p:grpSp>
      <p:grpSp>
        <p:nvGrpSpPr>
          <p:cNvPr id="19" name="组合 18"/>
          <p:cNvGrpSpPr/>
          <p:nvPr/>
        </p:nvGrpSpPr>
        <p:grpSpPr>
          <a:xfrm>
            <a:off x="1072906" y="1604549"/>
            <a:ext cx="589280" cy="648229"/>
            <a:chOff x="5271343" y="3745823"/>
            <a:chExt cx="1074200" cy="1181657"/>
          </a:xfrm>
        </p:grpSpPr>
        <p:pic>
          <p:nvPicPr>
            <p:cNvPr id="17" name="图片 16"/>
            <p:cNvPicPr>
              <a:picLocks noChangeAspect="1"/>
            </p:cNvPicPr>
            <p:nvPr/>
          </p:nvPicPr>
          <p:blipFill>
            <a:blip r:embed="rId5" cstate="print">
              <a:extLst>
                <a:ext uri="{28A0092B-C50C-407E-A947-70E740481C1C}">
                  <a14:useLocalDpi xmlns:a14="http://schemas.microsoft.com/office/drawing/2010/main" xmlns="" val="0"/>
                </a:ext>
              </a:extLst>
            </a:blip>
            <a:srcRect/>
            <a:stretch>
              <a:fillRect/>
            </a:stretch>
          </p:blipFill>
          <p:spPr>
            <a:xfrm>
              <a:off x="5474684" y="3745823"/>
              <a:ext cx="651648" cy="656698"/>
            </a:xfrm>
            <a:prstGeom prst="rect">
              <a:avLst/>
            </a:prstGeom>
          </p:spPr>
        </p:pic>
        <p:sp>
          <p:nvSpPr>
            <p:cNvPr id="18" name="文本框 17"/>
            <p:cNvSpPr txBox="1"/>
            <p:nvPr/>
          </p:nvSpPr>
          <p:spPr>
            <a:xfrm>
              <a:off x="5271343" y="4312826"/>
              <a:ext cx="1074200" cy="614654"/>
            </a:xfrm>
            <a:prstGeom prst="rect">
              <a:avLst/>
            </a:prstGeom>
            <a:noFill/>
          </p:spPr>
          <p:txBody>
            <a:bodyPr wrap="none" rtlCol="0">
              <a:spAutoFit/>
            </a:bodyPr>
            <a:lstStyle/>
            <a:p>
              <a:pPr algn="ctr"/>
              <a:r>
                <a:rPr lang="zh-CN" altLang="en-US" sz="800" dirty="0">
                  <a:solidFill>
                    <a:srgbClr val="000000"/>
                  </a:solidFill>
                  <a:latin typeface="微软雅黑" panose="020B0503020204020204" charset="-122"/>
                  <a:ea typeface="微软雅黑" panose="020B0503020204020204" charset="-122"/>
                </a:rPr>
                <a:t>精选翻混</a:t>
              </a:r>
              <a:endParaRPr lang="en-US" altLang="zh-CN" sz="800" dirty="0">
                <a:solidFill>
                  <a:srgbClr val="000000"/>
                </a:solidFill>
                <a:latin typeface="微软雅黑" panose="020B0503020204020204" charset="-122"/>
                <a:ea typeface="微软雅黑" panose="020B0503020204020204" charset="-122"/>
              </a:endParaRPr>
            </a:p>
            <a:p>
              <a:pPr algn="ctr"/>
              <a:r>
                <a:rPr lang="zh-CN" altLang="en-US" sz="800" dirty="0">
                  <a:solidFill>
                    <a:srgbClr val="000000"/>
                  </a:solidFill>
                  <a:latin typeface="微软雅黑" panose="020B0503020204020204" charset="-122"/>
                  <a:ea typeface="微软雅黑" panose="020B0503020204020204" charset="-122"/>
                </a:rPr>
                <a:t>管理员</a:t>
              </a:r>
            </a:p>
          </p:txBody>
        </p:sp>
      </p:grpSp>
      <p:grpSp>
        <p:nvGrpSpPr>
          <p:cNvPr id="20" name="组合 19"/>
          <p:cNvGrpSpPr/>
          <p:nvPr/>
        </p:nvGrpSpPr>
        <p:grpSpPr>
          <a:xfrm>
            <a:off x="4153345" y="984420"/>
            <a:ext cx="652068" cy="721958"/>
            <a:chOff x="6772655" y="2856827"/>
            <a:chExt cx="788842" cy="947874"/>
          </a:xfrm>
        </p:grpSpPr>
        <p:pic>
          <p:nvPicPr>
            <p:cNvPr id="21" name="图片 20"/>
            <p:cNvPicPr>
              <a:picLocks noChangeAspect="1"/>
            </p:cNvPicPr>
            <p:nvPr/>
          </p:nvPicPr>
          <p:blipFill>
            <a:blip r:embed="rId6" cstate="print">
              <a:extLst>
                <a:ext uri="{28A0092B-C50C-407E-A947-70E740481C1C}">
                  <a14:useLocalDpi xmlns:a14="http://schemas.microsoft.com/office/drawing/2010/main" xmlns="" val="0"/>
                </a:ext>
              </a:extLst>
            </a:blip>
            <a:srcRect/>
            <a:stretch>
              <a:fillRect/>
            </a:stretch>
          </p:blipFill>
          <p:spPr>
            <a:xfrm>
              <a:off x="6772655" y="2856827"/>
              <a:ext cx="704388" cy="704388"/>
            </a:xfrm>
            <a:prstGeom prst="rect">
              <a:avLst/>
            </a:prstGeom>
          </p:spPr>
        </p:pic>
        <p:sp>
          <p:nvSpPr>
            <p:cNvPr id="22" name="文本框 21"/>
            <p:cNvSpPr txBox="1"/>
            <p:nvPr/>
          </p:nvSpPr>
          <p:spPr>
            <a:xfrm>
              <a:off x="6971524" y="3523742"/>
              <a:ext cx="589973" cy="280959"/>
            </a:xfrm>
            <a:prstGeom prst="rect">
              <a:avLst/>
            </a:prstGeom>
            <a:noFill/>
          </p:spPr>
          <p:txBody>
            <a:bodyPr wrap="none" rtlCol="0">
              <a:spAutoFit/>
            </a:bodyPr>
            <a:lstStyle/>
            <a:p>
              <a:r>
                <a:rPr lang="zh-CN" altLang="en-US" sz="800" dirty="0">
                  <a:solidFill>
                    <a:srgbClr val="000000"/>
                  </a:solidFill>
                  <a:latin typeface="微软雅黑" panose="020B0503020204020204" charset="-122"/>
                  <a:ea typeface="微软雅黑" panose="020B0503020204020204" charset="-122"/>
                </a:rPr>
                <a:t>搬运工</a:t>
              </a:r>
            </a:p>
          </p:txBody>
        </p:sp>
      </p:grpSp>
      <p:grpSp>
        <p:nvGrpSpPr>
          <p:cNvPr id="23" name="组合 22"/>
          <p:cNvGrpSpPr/>
          <p:nvPr/>
        </p:nvGrpSpPr>
        <p:grpSpPr>
          <a:xfrm>
            <a:off x="1101654" y="2225609"/>
            <a:ext cx="589280" cy="656752"/>
            <a:chOff x="5435585" y="3825563"/>
            <a:chExt cx="769834" cy="857980"/>
          </a:xfrm>
        </p:grpSpPr>
        <p:pic>
          <p:nvPicPr>
            <p:cNvPr id="25" name="图片 24"/>
            <p:cNvPicPr>
              <a:picLocks noChangeAspect="1"/>
            </p:cNvPicPr>
            <p:nvPr/>
          </p:nvPicPr>
          <p:blipFill>
            <a:blip r:embed="rId7" cstate="print">
              <a:extLst>
                <a:ext uri="{28A0092B-C50C-407E-A947-70E740481C1C}">
                  <a14:useLocalDpi xmlns:a14="http://schemas.microsoft.com/office/drawing/2010/main" xmlns="" val="0"/>
                </a:ext>
              </a:extLst>
            </a:blip>
            <a:srcRect/>
            <a:stretch>
              <a:fillRect/>
            </a:stretch>
          </p:blipFill>
          <p:spPr>
            <a:xfrm>
              <a:off x="5553810" y="3825563"/>
              <a:ext cx="493394" cy="497219"/>
            </a:xfrm>
            <a:prstGeom prst="rect">
              <a:avLst/>
            </a:prstGeom>
          </p:spPr>
        </p:pic>
        <p:sp>
          <p:nvSpPr>
            <p:cNvPr id="26" name="文本框 25"/>
            <p:cNvSpPr txBox="1"/>
            <p:nvPr/>
          </p:nvSpPr>
          <p:spPr>
            <a:xfrm>
              <a:off x="5435585" y="4243045"/>
              <a:ext cx="769834" cy="440498"/>
            </a:xfrm>
            <a:prstGeom prst="rect">
              <a:avLst/>
            </a:prstGeom>
            <a:noFill/>
          </p:spPr>
          <p:txBody>
            <a:bodyPr wrap="none" rtlCol="0">
              <a:spAutoFit/>
            </a:bodyPr>
            <a:lstStyle/>
            <a:p>
              <a:pPr algn="ctr"/>
              <a:r>
                <a:rPr lang="zh-CN" altLang="en-US" sz="800" dirty="0">
                  <a:solidFill>
                    <a:srgbClr val="000000"/>
                  </a:solidFill>
                  <a:latin typeface="微软雅黑" panose="020B0503020204020204" charset="-122"/>
                  <a:ea typeface="微软雅黑" panose="020B0503020204020204" charset="-122"/>
                </a:rPr>
                <a:t>包装产线</a:t>
              </a:r>
              <a:endParaRPr lang="en-US" altLang="zh-CN" sz="800" dirty="0">
                <a:solidFill>
                  <a:srgbClr val="000000"/>
                </a:solidFill>
                <a:latin typeface="微软雅黑" panose="020B0503020204020204" charset="-122"/>
                <a:ea typeface="微软雅黑" panose="020B0503020204020204" charset="-122"/>
              </a:endParaRPr>
            </a:p>
            <a:p>
              <a:pPr algn="ctr"/>
              <a:r>
                <a:rPr lang="zh-CN" altLang="en-US" sz="800" dirty="0">
                  <a:solidFill>
                    <a:srgbClr val="000000"/>
                  </a:solidFill>
                  <a:latin typeface="微软雅黑" panose="020B0503020204020204" charset="-122"/>
                  <a:ea typeface="微软雅黑" panose="020B0503020204020204" charset="-122"/>
                </a:rPr>
                <a:t>管理员</a:t>
              </a:r>
            </a:p>
          </p:txBody>
        </p:sp>
      </p:grpSp>
      <p:cxnSp>
        <p:nvCxnSpPr>
          <p:cNvPr id="27" name="直接箭头连接符 26"/>
          <p:cNvCxnSpPr/>
          <p:nvPr/>
        </p:nvCxnSpPr>
        <p:spPr>
          <a:xfrm flipV="1">
            <a:off x="1514814" y="1252979"/>
            <a:ext cx="2638425" cy="10160"/>
          </a:xfrm>
          <a:prstGeom prst="straightConnector1">
            <a:avLst/>
          </a:prstGeom>
          <a:ln w="19050">
            <a:solidFill>
              <a:srgbClr val="2C59A8"/>
            </a:solidFill>
            <a:tailEnd type="triangle"/>
          </a:ln>
        </p:spPr>
        <p:style>
          <a:lnRef idx="1">
            <a:schemeClr val="accent1"/>
          </a:lnRef>
          <a:fillRef idx="0">
            <a:schemeClr val="accent1"/>
          </a:fillRef>
          <a:effectRef idx="0">
            <a:schemeClr val="accent1"/>
          </a:effectRef>
          <a:fontRef idx="minor">
            <a:schemeClr val="tx1"/>
          </a:fontRef>
        </p:style>
      </p:cxnSp>
      <p:sp>
        <p:nvSpPr>
          <p:cNvPr id="28" name="波形 2"/>
          <p:cNvSpPr/>
          <p:nvPr/>
        </p:nvSpPr>
        <p:spPr>
          <a:xfrm flipH="1">
            <a:off x="3538199" y="1829612"/>
            <a:ext cx="779580" cy="380068"/>
          </a:xfrm>
          <a:prstGeom prst="flowChartProcess">
            <a:avLst/>
          </a:prstGeom>
          <a:solidFill>
            <a:srgbClr val="2F5EB0"/>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000" dirty="0">
                <a:solidFill>
                  <a:schemeClr val="bg1"/>
                </a:solidFill>
                <a:latin typeface="微软雅黑" panose="020B0503020204020204" charset="-122"/>
                <a:ea typeface="微软雅黑" panose="020B0503020204020204" charset="-122"/>
              </a:rPr>
              <a:t>搬运出库流水</a:t>
            </a:r>
          </a:p>
        </p:txBody>
      </p:sp>
      <p:grpSp>
        <p:nvGrpSpPr>
          <p:cNvPr id="31" name="组合 30"/>
          <p:cNvGrpSpPr/>
          <p:nvPr/>
        </p:nvGrpSpPr>
        <p:grpSpPr>
          <a:xfrm>
            <a:off x="1105824" y="3514718"/>
            <a:ext cx="589280" cy="571473"/>
            <a:chOff x="6403357" y="3701205"/>
            <a:chExt cx="887621" cy="860797"/>
          </a:xfrm>
        </p:grpSpPr>
        <p:pic>
          <p:nvPicPr>
            <p:cNvPr id="29" name="图片 28"/>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6546559" y="3701205"/>
              <a:ext cx="605523" cy="605523"/>
            </a:xfrm>
            <a:prstGeom prst="rect">
              <a:avLst/>
            </a:prstGeom>
          </p:spPr>
        </p:pic>
        <p:sp>
          <p:nvSpPr>
            <p:cNvPr id="30" name="文本框 29"/>
            <p:cNvSpPr txBox="1"/>
            <p:nvPr/>
          </p:nvSpPr>
          <p:spPr>
            <a:xfrm>
              <a:off x="6403357" y="4239666"/>
              <a:ext cx="887621" cy="322336"/>
            </a:xfrm>
            <a:prstGeom prst="rect">
              <a:avLst/>
            </a:prstGeom>
            <a:noFill/>
          </p:spPr>
          <p:txBody>
            <a:bodyPr wrap="none" rtlCol="0">
              <a:spAutoFit/>
            </a:bodyPr>
            <a:lstStyle/>
            <a:p>
              <a:r>
                <a:rPr lang="zh-CN" altLang="en-US" sz="800" dirty="0">
                  <a:solidFill>
                    <a:srgbClr val="000000"/>
                  </a:solidFill>
                  <a:latin typeface="微软雅黑" panose="020B0503020204020204" charset="-122"/>
                  <a:ea typeface="微软雅黑" panose="020B0503020204020204" charset="-122"/>
                </a:rPr>
                <a:t>生产看板</a:t>
              </a:r>
            </a:p>
          </p:txBody>
        </p:sp>
      </p:grpSp>
      <p:grpSp>
        <p:nvGrpSpPr>
          <p:cNvPr id="32" name="组合 31"/>
          <p:cNvGrpSpPr/>
          <p:nvPr/>
        </p:nvGrpSpPr>
        <p:grpSpPr>
          <a:xfrm>
            <a:off x="984608" y="2975997"/>
            <a:ext cx="875030" cy="509041"/>
            <a:chOff x="6234152" y="3819189"/>
            <a:chExt cx="1306414" cy="759996"/>
          </a:xfrm>
        </p:grpSpPr>
        <p:pic>
          <p:nvPicPr>
            <p:cNvPr id="33" name="图片 32"/>
            <p:cNvPicPr>
              <a:picLocks noChangeAspect="1"/>
            </p:cNvPicPr>
            <p:nvPr/>
          </p:nvPicPr>
          <p:blipFill>
            <a:blip r:embed="rId9" cstate="print">
              <a:extLst>
                <a:ext uri="{28A0092B-C50C-407E-A947-70E740481C1C}">
                  <a14:useLocalDpi xmlns:a14="http://schemas.microsoft.com/office/drawing/2010/main" xmlns="" val="0"/>
                </a:ext>
              </a:extLst>
            </a:blip>
            <a:srcRect/>
            <a:stretch>
              <a:fillRect/>
            </a:stretch>
          </p:blipFill>
          <p:spPr>
            <a:xfrm>
              <a:off x="6544012" y="3819189"/>
              <a:ext cx="616314" cy="471953"/>
            </a:xfrm>
            <a:prstGeom prst="rect">
              <a:avLst/>
            </a:prstGeom>
          </p:spPr>
        </p:pic>
        <p:sp>
          <p:nvSpPr>
            <p:cNvPr id="34" name="文本框 33"/>
            <p:cNvSpPr txBox="1"/>
            <p:nvPr/>
          </p:nvSpPr>
          <p:spPr>
            <a:xfrm>
              <a:off x="6234152" y="4259691"/>
              <a:ext cx="1306414" cy="319494"/>
            </a:xfrm>
            <a:prstGeom prst="rect">
              <a:avLst/>
            </a:prstGeom>
            <a:noFill/>
          </p:spPr>
          <p:txBody>
            <a:bodyPr wrap="none" rtlCol="0">
              <a:spAutoFit/>
            </a:bodyPr>
            <a:lstStyle/>
            <a:p>
              <a:r>
                <a:rPr lang="zh-CN" altLang="en-US" sz="800" dirty="0">
                  <a:solidFill>
                    <a:srgbClr val="000000"/>
                  </a:solidFill>
                  <a:latin typeface="微软雅黑" panose="020B0503020204020204" charset="-122"/>
                  <a:ea typeface="微软雅黑" panose="020B0503020204020204" charset="-122"/>
                  <a:cs typeface="微软雅黑" panose="020B0503020204020204" charset="-122"/>
                </a:rPr>
                <a:t>产线</a:t>
              </a:r>
              <a:r>
                <a:rPr lang="en-US" altLang="zh-CN" sz="800" dirty="0">
                  <a:solidFill>
                    <a:srgbClr val="000000"/>
                  </a:solidFill>
                  <a:latin typeface="微软雅黑" panose="020B0503020204020204" charset="-122"/>
                  <a:ea typeface="微软雅黑" panose="020B0503020204020204" charset="-122"/>
                  <a:cs typeface="微软雅黑" panose="020B0503020204020204" charset="-122"/>
                </a:rPr>
                <a:t>Scada</a:t>
              </a:r>
              <a:r>
                <a:rPr lang="zh-CN" altLang="en-US" sz="800" dirty="0">
                  <a:solidFill>
                    <a:srgbClr val="000000"/>
                  </a:solidFill>
                  <a:latin typeface="微软雅黑" panose="020B0503020204020204" charset="-122"/>
                  <a:ea typeface="微软雅黑" panose="020B0503020204020204" charset="-122"/>
                  <a:cs typeface="微软雅黑" panose="020B0503020204020204" charset="-122"/>
                </a:rPr>
                <a:t>系统</a:t>
              </a:r>
            </a:p>
          </p:txBody>
        </p:sp>
      </p:grpSp>
      <p:cxnSp>
        <p:nvCxnSpPr>
          <p:cNvPr id="42" name="直接箭头连接符 41"/>
          <p:cNvCxnSpPr/>
          <p:nvPr/>
        </p:nvCxnSpPr>
        <p:spPr>
          <a:xfrm rot="10800000" flipH="1" flipV="1">
            <a:off x="1061720" y="770255"/>
            <a:ext cx="122555" cy="1014730"/>
          </a:xfrm>
          <a:prstGeom prst="bentConnector3">
            <a:avLst>
              <a:gd name="adj1" fmla="val -194301"/>
            </a:avLst>
          </a:prstGeom>
          <a:ln w="19050">
            <a:solidFill>
              <a:srgbClr val="2C59A8"/>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1"/>
          <p:cNvCxnSpPr/>
          <p:nvPr/>
        </p:nvCxnSpPr>
        <p:spPr>
          <a:xfrm rot="10800000" flipH="1" flipV="1">
            <a:off x="1061720" y="770255"/>
            <a:ext cx="130175" cy="1645920"/>
          </a:xfrm>
          <a:prstGeom prst="bentConnector3">
            <a:avLst>
              <a:gd name="adj1" fmla="val -182927"/>
            </a:avLst>
          </a:prstGeom>
          <a:ln w="19050">
            <a:solidFill>
              <a:srgbClr val="2C59A8"/>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1"/>
          <p:cNvCxnSpPr/>
          <p:nvPr/>
        </p:nvCxnSpPr>
        <p:spPr>
          <a:xfrm rot="10800000" flipH="1" flipV="1">
            <a:off x="1061720" y="770255"/>
            <a:ext cx="130175" cy="2364105"/>
          </a:xfrm>
          <a:prstGeom prst="bentConnector3">
            <a:avLst>
              <a:gd name="adj1" fmla="val -182927"/>
            </a:avLst>
          </a:prstGeom>
          <a:ln w="19050">
            <a:solidFill>
              <a:srgbClr val="2C59A8"/>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41"/>
          <p:cNvCxnSpPr/>
          <p:nvPr/>
        </p:nvCxnSpPr>
        <p:spPr>
          <a:xfrm rot="10800000" flipH="1" flipV="1">
            <a:off x="1061720" y="770255"/>
            <a:ext cx="139065" cy="2945765"/>
          </a:xfrm>
          <a:prstGeom prst="bentConnector3">
            <a:avLst>
              <a:gd name="adj1" fmla="val -171233"/>
            </a:avLst>
          </a:prstGeom>
          <a:ln w="19050">
            <a:solidFill>
              <a:srgbClr val="2C59A8"/>
            </a:solidFill>
            <a:tailEnd type="triangle"/>
          </a:ln>
        </p:spPr>
        <p:style>
          <a:lnRef idx="1">
            <a:schemeClr val="accent1"/>
          </a:lnRef>
          <a:fillRef idx="0">
            <a:schemeClr val="accent1"/>
          </a:fillRef>
          <a:effectRef idx="0">
            <a:schemeClr val="accent1"/>
          </a:effectRef>
          <a:fontRef idx="minor">
            <a:schemeClr val="tx1"/>
          </a:fontRef>
        </p:style>
      </p:cxnSp>
      <p:grpSp>
        <p:nvGrpSpPr>
          <p:cNvPr id="54" name="组合 53"/>
          <p:cNvGrpSpPr/>
          <p:nvPr/>
        </p:nvGrpSpPr>
        <p:grpSpPr>
          <a:xfrm>
            <a:off x="1063231" y="4061685"/>
            <a:ext cx="690880" cy="523739"/>
            <a:chOff x="6108987" y="3513482"/>
            <a:chExt cx="1220082" cy="924915"/>
          </a:xfrm>
        </p:grpSpPr>
        <p:pic>
          <p:nvPicPr>
            <p:cNvPr id="55" name="图片 54"/>
            <p:cNvPicPr>
              <a:picLocks noChangeAspect="1"/>
            </p:cNvPicPr>
            <p:nvPr/>
          </p:nvPicPr>
          <p:blipFill>
            <a:blip r:embed="rId10" cstate="print">
              <a:extLst>
                <a:ext uri="{28A0092B-C50C-407E-A947-70E740481C1C}">
                  <a14:useLocalDpi xmlns:a14="http://schemas.microsoft.com/office/drawing/2010/main" xmlns="" val="0"/>
                </a:ext>
              </a:extLst>
            </a:blip>
            <a:srcRect/>
            <a:stretch>
              <a:fillRect/>
            </a:stretch>
          </p:blipFill>
          <p:spPr>
            <a:xfrm>
              <a:off x="6343149" y="3513482"/>
              <a:ext cx="726739" cy="578701"/>
            </a:xfrm>
            <a:prstGeom prst="rect">
              <a:avLst/>
            </a:prstGeom>
          </p:spPr>
        </p:pic>
        <p:sp>
          <p:nvSpPr>
            <p:cNvPr id="56" name="文本框 55"/>
            <p:cNvSpPr txBox="1"/>
            <p:nvPr/>
          </p:nvSpPr>
          <p:spPr>
            <a:xfrm>
              <a:off x="6108987" y="4060485"/>
              <a:ext cx="1220082" cy="377912"/>
            </a:xfrm>
            <a:prstGeom prst="rect">
              <a:avLst/>
            </a:prstGeom>
            <a:noFill/>
          </p:spPr>
          <p:txBody>
            <a:bodyPr wrap="none" rtlCol="0">
              <a:spAutoFit/>
            </a:bodyPr>
            <a:lstStyle/>
            <a:p>
              <a:r>
                <a:rPr lang="zh-CN" altLang="en-US" sz="800" dirty="0">
                  <a:solidFill>
                    <a:srgbClr val="000000"/>
                  </a:solidFill>
                  <a:latin typeface="微软雅黑" panose="020B0503020204020204" charset="-122"/>
                  <a:ea typeface="微软雅黑" panose="020B0503020204020204" charset="-122"/>
                </a:rPr>
                <a:t>现场操作柱</a:t>
              </a:r>
            </a:p>
          </p:txBody>
        </p:sp>
      </p:grpSp>
      <p:cxnSp>
        <p:nvCxnSpPr>
          <p:cNvPr id="57" name="直接箭头连接符 41"/>
          <p:cNvCxnSpPr>
            <a:stCxn id="4" idx="3"/>
            <a:endCxn id="55" idx="1"/>
          </p:cNvCxnSpPr>
          <p:nvPr/>
        </p:nvCxnSpPr>
        <p:spPr>
          <a:xfrm rot="10800000" flipH="1" flipV="1">
            <a:off x="1061720" y="772160"/>
            <a:ext cx="133985" cy="3455035"/>
          </a:xfrm>
          <a:prstGeom prst="bentConnector3">
            <a:avLst>
              <a:gd name="adj1" fmla="val -177725"/>
            </a:avLst>
          </a:prstGeom>
          <a:ln w="19050">
            <a:solidFill>
              <a:srgbClr val="2C59A8"/>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flipV="1">
            <a:off x="1723390" y="2560955"/>
            <a:ext cx="688340" cy="573405"/>
          </a:xfrm>
          <a:prstGeom prst="bentConnector3">
            <a:avLst>
              <a:gd name="adj1" fmla="val 50000"/>
            </a:avLst>
          </a:prstGeom>
          <a:ln w="19050">
            <a:solidFill>
              <a:srgbClr val="2C59A8"/>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41"/>
          <p:cNvCxnSpPr/>
          <p:nvPr/>
        </p:nvCxnSpPr>
        <p:spPr>
          <a:xfrm>
            <a:off x="1604955" y="3134053"/>
            <a:ext cx="792256" cy="92629"/>
          </a:xfrm>
          <a:prstGeom prst="bentConnector3">
            <a:avLst>
              <a:gd name="adj1" fmla="val 50000"/>
            </a:avLst>
          </a:prstGeom>
          <a:ln w="19050">
            <a:solidFill>
              <a:srgbClr val="2C59A8"/>
            </a:solidFill>
            <a:tailEnd type="triangle"/>
          </a:ln>
        </p:spPr>
        <p:style>
          <a:lnRef idx="1">
            <a:schemeClr val="accent1"/>
          </a:lnRef>
          <a:fillRef idx="0">
            <a:schemeClr val="accent1"/>
          </a:fillRef>
          <a:effectRef idx="0">
            <a:schemeClr val="accent1"/>
          </a:effectRef>
          <a:fontRef idx="minor">
            <a:schemeClr val="tx1"/>
          </a:fontRef>
        </p:style>
      </p:cxnSp>
      <p:grpSp>
        <p:nvGrpSpPr>
          <p:cNvPr id="60" name="组合 59"/>
          <p:cNvGrpSpPr/>
          <p:nvPr/>
        </p:nvGrpSpPr>
        <p:grpSpPr>
          <a:xfrm>
            <a:off x="2283130" y="2289034"/>
            <a:ext cx="792480" cy="698776"/>
            <a:chOff x="6353030" y="3701209"/>
            <a:chExt cx="1193695" cy="1052551"/>
          </a:xfrm>
        </p:grpSpPr>
        <p:pic>
          <p:nvPicPr>
            <p:cNvPr id="61" name="图片 60"/>
            <p:cNvPicPr>
              <a:picLocks noChangeAspect="1"/>
            </p:cNvPicPr>
            <p:nvPr/>
          </p:nvPicPr>
          <p:blipFill>
            <a:blip r:embed="rId11" cstate="print">
              <a:extLst>
                <a:ext uri="{28A0092B-C50C-407E-A947-70E740481C1C}">
                  <a14:useLocalDpi xmlns:a14="http://schemas.microsoft.com/office/drawing/2010/main" xmlns="" val="0"/>
                </a:ext>
              </a:extLst>
            </a:blip>
            <a:srcRect/>
            <a:stretch>
              <a:fillRect/>
            </a:stretch>
          </p:blipFill>
          <p:spPr>
            <a:xfrm>
              <a:off x="6546560" y="3701209"/>
              <a:ext cx="818294" cy="818293"/>
            </a:xfrm>
            <a:prstGeom prst="rect">
              <a:avLst/>
            </a:prstGeom>
          </p:spPr>
        </p:pic>
        <p:sp>
          <p:nvSpPr>
            <p:cNvPr id="62" name="文本框 61"/>
            <p:cNvSpPr txBox="1"/>
            <p:nvPr/>
          </p:nvSpPr>
          <p:spPr>
            <a:xfrm>
              <a:off x="6353030" y="4431424"/>
              <a:ext cx="1193695" cy="322336"/>
            </a:xfrm>
            <a:prstGeom prst="rect">
              <a:avLst/>
            </a:prstGeom>
            <a:noFill/>
          </p:spPr>
          <p:txBody>
            <a:bodyPr wrap="none" rtlCol="0">
              <a:spAutoFit/>
            </a:bodyPr>
            <a:lstStyle/>
            <a:p>
              <a:r>
                <a:rPr lang="zh-CN" altLang="en-US" sz="800" dirty="0">
                  <a:solidFill>
                    <a:srgbClr val="000000"/>
                  </a:solidFill>
                  <a:latin typeface="微软雅黑" panose="020B0503020204020204" charset="-122"/>
                  <a:ea typeface="微软雅黑" panose="020B0503020204020204" charset="-122"/>
                </a:rPr>
                <a:t>精选翻混产线</a:t>
              </a:r>
            </a:p>
          </p:txBody>
        </p:sp>
      </p:grpSp>
      <p:grpSp>
        <p:nvGrpSpPr>
          <p:cNvPr id="63" name="组合 62"/>
          <p:cNvGrpSpPr/>
          <p:nvPr/>
        </p:nvGrpSpPr>
        <p:grpSpPr>
          <a:xfrm>
            <a:off x="2371321" y="3092441"/>
            <a:ext cx="589280" cy="460061"/>
            <a:chOff x="6507562" y="3908152"/>
            <a:chExt cx="887619" cy="692980"/>
          </a:xfrm>
        </p:grpSpPr>
        <p:pic>
          <p:nvPicPr>
            <p:cNvPr id="64" name="图片 63"/>
            <p:cNvPicPr>
              <a:picLocks noChangeAspect="1"/>
            </p:cNvPicPr>
            <p:nvPr/>
          </p:nvPicPr>
          <p:blipFill>
            <a:blip r:embed="rId12" cstate="print">
              <a:extLst>
                <a:ext uri="{28A0092B-C50C-407E-A947-70E740481C1C}">
                  <a14:useLocalDpi xmlns:a14="http://schemas.microsoft.com/office/drawing/2010/main" xmlns="" val="0"/>
                </a:ext>
              </a:extLst>
            </a:blip>
            <a:srcRect/>
            <a:stretch>
              <a:fillRect/>
            </a:stretch>
          </p:blipFill>
          <p:spPr>
            <a:xfrm>
              <a:off x="6546560" y="3908152"/>
              <a:ext cx="818294" cy="404407"/>
            </a:xfrm>
            <a:prstGeom prst="rect">
              <a:avLst/>
            </a:prstGeom>
          </p:spPr>
        </p:pic>
        <p:sp>
          <p:nvSpPr>
            <p:cNvPr id="65" name="文本框 64"/>
            <p:cNvSpPr txBox="1"/>
            <p:nvPr/>
          </p:nvSpPr>
          <p:spPr>
            <a:xfrm>
              <a:off x="6507562" y="4278796"/>
              <a:ext cx="887619" cy="322336"/>
            </a:xfrm>
            <a:prstGeom prst="rect">
              <a:avLst/>
            </a:prstGeom>
            <a:noFill/>
          </p:spPr>
          <p:txBody>
            <a:bodyPr wrap="none" rtlCol="0">
              <a:spAutoFit/>
            </a:bodyPr>
            <a:lstStyle/>
            <a:p>
              <a:r>
                <a:rPr lang="zh-CN" altLang="en-US" sz="800" dirty="0">
                  <a:solidFill>
                    <a:srgbClr val="000000"/>
                  </a:solidFill>
                  <a:latin typeface="微软雅黑" panose="020B0503020204020204" charset="-122"/>
                  <a:ea typeface="微软雅黑" panose="020B0503020204020204" charset="-122"/>
                </a:rPr>
                <a:t>包装产线</a:t>
              </a:r>
            </a:p>
          </p:txBody>
        </p:sp>
      </p:grpSp>
      <p:sp>
        <p:nvSpPr>
          <p:cNvPr id="73" name="矩形 72"/>
          <p:cNvSpPr/>
          <p:nvPr/>
        </p:nvSpPr>
        <p:spPr>
          <a:xfrm>
            <a:off x="2166447" y="2132595"/>
            <a:ext cx="1038703" cy="1511724"/>
          </a:xfrm>
          <a:custGeom>
            <a:avLst/>
            <a:gdLst>
              <a:gd name="connsiteX0" fmla="*/ 0 w 1038703"/>
              <a:gd name="connsiteY0" fmla="*/ 0 h 1505063"/>
              <a:gd name="connsiteX1" fmla="*/ 1038703 w 1038703"/>
              <a:gd name="connsiteY1" fmla="*/ 0 h 1505063"/>
              <a:gd name="connsiteX2" fmla="*/ 1038703 w 1038703"/>
              <a:gd name="connsiteY2" fmla="*/ 1505063 h 1505063"/>
              <a:gd name="connsiteX3" fmla="*/ 0 w 1038703"/>
              <a:gd name="connsiteY3" fmla="*/ 1505063 h 1505063"/>
              <a:gd name="connsiteX4" fmla="*/ 0 w 1038703"/>
              <a:gd name="connsiteY4" fmla="*/ 0 h 1505063"/>
              <a:gd name="connsiteX0-1" fmla="*/ 0 w 1038703"/>
              <a:gd name="connsiteY0-2" fmla="*/ 6661 h 1511724"/>
              <a:gd name="connsiteX1-3" fmla="*/ 527304 w 1038703"/>
              <a:gd name="connsiteY1-4" fmla="*/ 0 h 1511724"/>
              <a:gd name="connsiteX2-5" fmla="*/ 1038703 w 1038703"/>
              <a:gd name="connsiteY2-6" fmla="*/ 6661 h 1511724"/>
              <a:gd name="connsiteX3-7" fmla="*/ 1038703 w 1038703"/>
              <a:gd name="connsiteY3-8" fmla="*/ 1511724 h 1511724"/>
              <a:gd name="connsiteX4-9" fmla="*/ 0 w 1038703"/>
              <a:gd name="connsiteY4-10" fmla="*/ 1511724 h 1511724"/>
              <a:gd name="connsiteX5" fmla="*/ 0 w 1038703"/>
              <a:gd name="connsiteY5" fmla="*/ 6661 h 1511724"/>
              <a:gd name="connsiteX0-11" fmla="*/ 0 w 1038703"/>
              <a:gd name="connsiteY0-12" fmla="*/ 6661 h 1511724"/>
              <a:gd name="connsiteX1-13" fmla="*/ 527304 w 1038703"/>
              <a:gd name="connsiteY1-14" fmla="*/ 0 h 1511724"/>
              <a:gd name="connsiteX2-15" fmla="*/ 1038703 w 1038703"/>
              <a:gd name="connsiteY2-16" fmla="*/ 6661 h 1511724"/>
              <a:gd name="connsiteX3-17" fmla="*/ 1038703 w 1038703"/>
              <a:gd name="connsiteY3-18" fmla="*/ 1511724 h 1511724"/>
              <a:gd name="connsiteX4-19" fmla="*/ 338311 w 1038703"/>
              <a:gd name="connsiteY4-20" fmla="*/ 1505479 h 1511724"/>
              <a:gd name="connsiteX5-21" fmla="*/ 0 w 1038703"/>
              <a:gd name="connsiteY5-22" fmla="*/ 1511724 h 1511724"/>
              <a:gd name="connsiteX6" fmla="*/ 0 w 1038703"/>
              <a:gd name="connsiteY6" fmla="*/ 6661 h 15117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1038703" h="1511724">
                <a:moveTo>
                  <a:pt x="0" y="6661"/>
                </a:moveTo>
                <a:cubicBezTo>
                  <a:pt x="173736" y="6473"/>
                  <a:pt x="353568" y="188"/>
                  <a:pt x="527304" y="0"/>
                </a:cubicBezTo>
                <a:lnTo>
                  <a:pt x="1038703" y="6661"/>
                </a:lnTo>
                <a:lnTo>
                  <a:pt x="1038703" y="1511724"/>
                </a:lnTo>
                <a:lnTo>
                  <a:pt x="338311" y="1505479"/>
                </a:lnTo>
                <a:lnTo>
                  <a:pt x="0" y="1511724"/>
                </a:lnTo>
                <a:lnTo>
                  <a:pt x="0" y="6661"/>
                </a:lnTo>
                <a:close/>
              </a:path>
            </a:pathLst>
          </a:custGeom>
          <a:noFill/>
          <a:ln w="12700" cmpd="sng">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微软雅黑" panose="020B0503020204020204" charset="-122"/>
              <a:ea typeface="微软雅黑" panose="020B0503020204020204" charset="-122"/>
            </a:endParaRPr>
          </a:p>
        </p:txBody>
      </p:sp>
      <p:cxnSp>
        <p:nvCxnSpPr>
          <p:cNvPr id="74" name="直接箭头连接符 73"/>
          <p:cNvCxnSpPr/>
          <p:nvPr/>
        </p:nvCxnSpPr>
        <p:spPr>
          <a:xfrm>
            <a:off x="1541780" y="1784985"/>
            <a:ext cx="1152525" cy="347345"/>
          </a:xfrm>
          <a:prstGeom prst="bentConnector3">
            <a:avLst>
              <a:gd name="adj1" fmla="val 164959"/>
            </a:avLst>
          </a:prstGeom>
          <a:ln w="19050">
            <a:solidFill>
              <a:srgbClr val="2C59A8"/>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3"/>
          <p:cNvCxnSpPr/>
          <p:nvPr/>
        </p:nvCxnSpPr>
        <p:spPr>
          <a:xfrm flipV="1">
            <a:off x="1569827" y="2411428"/>
            <a:ext cx="593944" cy="4483"/>
          </a:xfrm>
          <a:prstGeom prst="straightConnector1">
            <a:avLst/>
          </a:prstGeom>
          <a:ln w="19050">
            <a:solidFill>
              <a:srgbClr val="2C59A8"/>
            </a:solidFill>
            <a:tailEnd type="triangle"/>
          </a:ln>
        </p:spPr>
        <p:style>
          <a:lnRef idx="1">
            <a:schemeClr val="accent1"/>
          </a:lnRef>
          <a:fillRef idx="0">
            <a:schemeClr val="accent1"/>
          </a:fillRef>
          <a:effectRef idx="0">
            <a:schemeClr val="accent1"/>
          </a:effectRef>
          <a:fontRef idx="minor">
            <a:schemeClr val="tx1"/>
          </a:fontRef>
        </p:style>
      </p:cxnSp>
      <p:sp>
        <p:nvSpPr>
          <p:cNvPr id="92" name="文本框 91"/>
          <p:cNvSpPr txBox="1"/>
          <p:nvPr/>
        </p:nvSpPr>
        <p:spPr>
          <a:xfrm>
            <a:off x="2073234" y="1612073"/>
            <a:ext cx="386080" cy="213995"/>
          </a:xfrm>
          <a:prstGeom prst="rect">
            <a:avLst/>
          </a:prstGeom>
          <a:noFill/>
        </p:spPr>
        <p:txBody>
          <a:bodyPr wrap="none" rtlCol="0">
            <a:spAutoFit/>
          </a:bodyPr>
          <a:lstStyle/>
          <a:p>
            <a:r>
              <a:rPr lang="zh-CN" altLang="en-US" sz="800" dirty="0">
                <a:solidFill>
                  <a:srgbClr val="000000"/>
                </a:solidFill>
                <a:latin typeface="微软雅黑" panose="020B0503020204020204" charset="-122"/>
                <a:ea typeface="微软雅黑" panose="020B0503020204020204" charset="-122"/>
              </a:rPr>
              <a:t>核对</a:t>
            </a:r>
          </a:p>
        </p:txBody>
      </p:sp>
      <p:sp>
        <p:nvSpPr>
          <p:cNvPr id="93" name="文本框 92"/>
          <p:cNvSpPr txBox="1"/>
          <p:nvPr/>
        </p:nvSpPr>
        <p:spPr>
          <a:xfrm>
            <a:off x="1751935" y="2247335"/>
            <a:ext cx="386080" cy="213995"/>
          </a:xfrm>
          <a:prstGeom prst="rect">
            <a:avLst/>
          </a:prstGeom>
          <a:noFill/>
        </p:spPr>
        <p:txBody>
          <a:bodyPr wrap="none" rtlCol="0">
            <a:spAutoFit/>
          </a:bodyPr>
          <a:lstStyle/>
          <a:p>
            <a:r>
              <a:rPr lang="zh-CN" altLang="en-US" sz="800" dirty="0">
                <a:solidFill>
                  <a:srgbClr val="000000"/>
                </a:solidFill>
                <a:latin typeface="微软雅黑" panose="020B0503020204020204" charset="-122"/>
                <a:ea typeface="微软雅黑" panose="020B0503020204020204" charset="-122"/>
              </a:rPr>
              <a:t>核对</a:t>
            </a:r>
          </a:p>
        </p:txBody>
      </p:sp>
      <p:cxnSp>
        <p:nvCxnSpPr>
          <p:cNvPr id="94" name="直接箭头连接符 41"/>
          <p:cNvCxnSpPr/>
          <p:nvPr/>
        </p:nvCxnSpPr>
        <p:spPr>
          <a:xfrm flipH="1">
            <a:off x="1602893" y="3638074"/>
            <a:ext cx="901865" cy="77644"/>
          </a:xfrm>
          <a:prstGeom prst="bentConnector3">
            <a:avLst>
              <a:gd name="adj1" fmla="val -826"/>
            </a:avLst>
          </a:prstGeom>
          <a:ln w="19050">
            <a:solidFill>
              <a:srgbClr val="2C59A8"/>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41"/>
          <p:cNvCxnSpPr/>
          <p:nvPr/>
        </p:nvCxnSpPr>
        <p:spPr>
          <a:xfrm flipH="1">
            <a:off x="1607348" y="3638074"/>
            <a:ext cx="897410" cy="587458"/>
          </a:xfrm>
          <a:prstGeom prst="bentConnector3">
            <a:avLst>
              <a:gd name="adj1" fmla="val -777"/>
            </a:avLst>
          </a:prstGeom>
          <a:ln w="19050">
            <a:solidFill>
              <a:srgbClr val="2C59A8"/>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41"/>
          <p:cNvCxnSpPr/>
          <p:nvPr/>
        </p:nvCxnSpPr>
        <p:spPr>
          <a:xfrm rot="5400000">
            <a:off x="3154913" y="1450175"/>
            <a:ext cx="1239422" cy="1138948"/>
          </a:xfrm>
          <a:prstGeom prst="bentConnector3">
            <a:avLst>
              <a:gd name="adj1" fmla="val 99978"/>
            </a:avLst>
          </a:prstGeom>
          <a:ln w="19050">
            <a:solidFill>
              <a:srgbClr val="2C59A8"/>
            </a:solidFill>
            <a:tailEnd type="triangle"/>
          </a:ln>
        </p:spPr>
        <p:style>
          <a:lnRef idx="1">
            <a:schemeClr val="accent1"/>
          </a:lnRef>
          <a:fillRef idx="0">
            <a:schemeClr val="accent1"/>
          </a:fillRef>
          <a:effectRef idx="0">
            <a:schemeClr val="accent1"/>
          </a:effectRef>
          <a:fontRef idx="minor">
            <a:schemeClr val="tx1"/>
          </a:fontRef>
        </p:style>
      </p:cxnSp>
      <p:sp>
        <p:nvSpPr>
          <p:cNvPr id="110" name="波形 2"/>
          <p:cNvSpPr/>
          <p:nvPr/>
        </p:nvSpPr>
        <p:spPr>
          <a:xfrm flipH="1">
            <a:off x="2463165" y="925830"/>
            <a:ext cx="1112520" cy="310515"/>
          </a:xfrm>
          <a:prstGeom prst="flowChartProcess">
            <a:avLst/>
          </a:prstGeom>
          <a:solidFill>
            <a:srgbClr val="2F5EB0"/>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000" dirty="0">
                <a:solidFill>
                  <a:schemeClr val="bg1"/>
                </a:solidFill>
                <a:latin typeface="微软雅黑" panose="020B0503020204020204" charset="-122"/>
                <a:ea typeface="微软雅黑" panose="020B0503020204020204" charset="-122"/>
              </a:rPr>
              <a:t>原材料出库单</a:t>
            </a:r>
          </a:p>
        </p:txBody>
      </p:sp>
      <p:sp>
        <p:nvSpPr>
          <p:cNvPr id="111" name="文本框 110"/>
          <p:cNvSpPr txBox="1"/>
          <p:nvPr/>
        </p:nvSpPr>
        <p:spPr>
          <a:xfrm>
            <a:off x="4317930" y="1656867"/>
            <a:ext cx="470535" cy="213995"/>
          </a:xfrm>
          <a:prstGeom prst="rect">
            <a:avLst/>
          </a:prstGeom>
          <a:noFill/>
        </p:spPr>
        <p:txBody>
          <a:bodyPr wrap="none" rtlCol="0">
            <a:spAutoFit/>
          </a:bodyPr>
          <a:lstStyle/>
          <a:p>
            <a:r>
              <a:rPr lang="en-US" altLang="zh-CN" sz="800" dirty="0">
                <a:solidFill>
                  <a:srgbClr val="000000"/>
                </a:solidFill>
                <a:latin typeface="微软雅黑" panose="020B0503020204020204" charset="-122"/>
                <a:ea typeface="微软雅黑" panose="020B0503020204020204" charset="-122"/>
                <a:cs typeface="微软雅黑" panose="020B0503020204020204" charset="-122"/>
              </a:rPr>
              <a:t>1.</a:t>
            </a:r>
            <a:r>
              <a:rPr lang="zh-CN" altLang="en-US" sz="800" dirty="0">
                <a:solidFill>
                  <a:srgbClr val="000000"/>
                </a:solidFill>
                <a:latin typeface="微软雅黑" panose="020B0503020204020204" charset="-122"/>
                <a:ea typeface="微软雅黑" panose="020B0503020204020204" charset="-122"/>
                <a:cs typeface="微软雅黑" panose="020B0503020204020204" charset="-122"/>
              </a:rPr>
              <a:t>扫码</a:t>
            </a:r>
          </a:p>
        </p:txBody>
      </p:sp>
      <p:sp>
        <p:nvSpPr>
          <p:cNvPr id="112" name="文本框 111"/>
          <p:cNvSpPr txBox="1"/>
          <p:nvPr/>
        </p:nvSpPr>
        <p:spPr>
          <a:xfrm>
            <a:off x="3205150" y="2345526"/>
            <a:ext cx="470535" cy="213995"/>
          </a:xfrm>
          <a:prstGeom prst="rect">
            <a:avLst/>
          </a:prstGeom>
          <a:noFill/>
        </p:spPr>
        <p:txBody>
          <a:bodyPr wrap="none" rtlCol="0">
            <a:spAutoFit/>
          </a:bodyPr>
          <a:lstStyle/>
          <a:p>
            <a:r>
              <a:rPr lang="en-US" altLang="zh-CN" sz="800" dirty="0">
                <a:solidFill>
                  <a:srgbClr val="000000"/>
                </a:solidFill>
                <a:latin typeface="微软雅黑" panose="020B0503020204020204" charset="-122"/>
                <a:ea typeface="微软雅黑" panose="020B0503020204020204" charset="-122"/>
                <a:cs typeface="微软雅黑" panose="020B0503020204020204" charset="-122"/>
              </a:rPr>
              <a:t>2.</a:t>
            </a:r>
            <a:r>
              <a:rPr lang="zh-CN" altLang="en-US" sz="800" dirty="0">
                <a:solidFill>
                  <a:srgbClr val="000000"/>
                </a:solidFill>
                <a:latin typeface="微软雅黑" panose="020B0503020204020204" charset="-122"/>
                <a:ea typeface="微软雅黑" panose="020B0503020204020204" charset="-122"/>
                <a:cs typeface="微软雅黑" panose="020B0503020204020204" charset="-122"/>
              </a:rPr>
              <a:t>扫码</a:t>
            </a:r>
          </a:p>
        </p:txBody>
      </p:sp>
      <p:grpSp>
        <p:nvGrpSpPr>
          <p:cNvPr id="116" name="组合 115"/>
          <p:cNvGrpSpPr/>
          <p:nvPr/>
        </p:nvGrpSpPr>
        <p:grpSpPr>
          <a:xfrm>
            <a:off x="4040251" y="3630529"/>
            <a:ext cx="602318" cy="740858"/>
            <a:chOff x="6694905" y="2779077"/>
            <a:chExt cx="859890" cy="1057675"/>
          </a:xfrm>
        </p:grpSpPr>
        <p:pic>
          <p:nvPicPr>
            <p:cNvPr id="117" name="图片 116"/>
            <p:cNvPicPr>
              <a:picLocks noChangeAspect="1"/>
            </p:cNvPicPr>
            <p:nvPr/>
          </p:nvPicPr>
          <p:blipFill>
            <a:blip r:embed="rId13" cstate="print">
              <a:extLst>
                <a:ext uri="{28A0092B-C50C-407E-A947-70E740481C1C}">
                  <a14:useLocalDpi xmlns:a14="http://schemas.microsoft.com/office/drawing/2010/main" xmlns="" val="0"/>
                </a:ext>
              </a:extLst>
            </a:blip>
            <a:srcRect/>
            <a:stretch>
              <a:fillRect/>
            </a:stretch>
          </p:blipFill>
          <p:spPr>
            <a:xfrm>
              <a:off x="6694905" y="2779077"/>
              <a:ext cx="859890" cy="859890"/>
            </a:xfrm>
            <a:prstGeom prst="rect">
              <a:avLst/>
            </a:prstGeom>
          </p:spPr>
        </p:pic>
        <p:sp>
          <p:nvSpPr>
            <p:cNvPr id="118" name="文本框 117"/>
            <p:cNvSpPr txBox="1"/>
            <p:nvPr/>
          </p:nvSpPr>
          <p:spPr>
            <a:xfrm>
              <a:off x="6757198" y="3531245"/>
              <a:ext cx="696229" cy="305507"/>
            </a:xfrm>
            <a:prstGeom prst="rect">
              <a:avLst/>
            </a:prstGeom>
            <a:noFill/>
          </p:spPr>
          <p:txBody>
            <a:bodyPr wrap="none" rtlCol="0">
              <a:spAutoFit/>
            </a:bodyPr>
            <a:lstStyle/>
            <a:p>
              <a:r>
                <a:rPr lang="zh-CN" altLang="en-US" sz="800" dirty="0">
                  <a:solidFill>
                    <a:srgbClr val="000000"/>
                  </a:solidFill>
                  <a:latin typeface="微软雅黑" panose="020B0503020204020204" charset="-122"/>
                  <a:ea typeface="微软雅黑" panose="020B0503020204020204" charset="-122"/>
                </a:rPr>
                <a:t>搬运工</a:t>
              </a:r>
            </a:p>
          </p:txBody>
        </p:sp>
      </p:grpSp>
      <p:cxnSp>
        <p:nvCxnSpPr>
          <p:cNvPr id="119" name="直接箭头连接符 41"/>
          <p:cNvCxnSpPr/>
          <p:nvPr/>
        </p:nvCxnSpPr>
        <p:spPr>
          <a:xfrm>
            <a:off x="3208402" y="3134066"/>
            <a:ext cx="1131738" cy="537738"/>
          </a:xfrm>
          <a:prstGeom prst="bentConnector2">
            <a:avLst/>
          </a:prstGeom>
          <a:ln w="19050">
            <a:solidFill>
              <a:srgbClr val="2C59A8"/>
            </a:solidFill>
            <a:tailEnd type="triangle"/>
          </a:ln>
        </p:spPr>
        <p:style>
          <a:lnRef idx="1">
            <a:schemeClr val="accent1"/>
          </a:lnRef>
          <a:fillRef idx="0">
            <a:schemeClr val="accent1"/>
          </a:fillRef>
          <a:effectRef idx="0">
            <a:schemeClr val="accent1"/>
          </a:effectRef>
          <a:fontRef idx="minor">
            <a:schemeClr val="tx1"/>
          </a:fontRef>
        </p:style>
      </p:cxnSp>
      <p:sp>
        <p:nvSpPr>
          <p:cNvPr id="122" name="波形 2"/>
          <p:cNvSpPr/>
          <p:nvPr/>
        </p:nvSpPr>
        <p:spPr>
          <a:xfrm flipH="1">
            <a:off x="3303270" y="2806065"/>
            <a:ext cx="1014730" cy="328295"/>
          </a:xfrm>
          <a:prstGeom prst="flowChartProcess">
            <a:avLst/>
          </a:prstGeom>
          <a:solidFill>
            <a:srgbClr val="2F5EB0"/>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000" dirty="0">
                <a:solidFill>
                  <a:schemeClr val="bg1"/>
                </a:solidFill>
                <a:latin typeface="微软雅黑" panose="020B0503020204020204" charset="-122"/>
                <a:ea typeface="微软雅黑" panose="020B0503020204020204" charset="-122"/>
              </a:rPr>
              <a:t>原材料入库单</a:t>
            </a:r>
          </a:p>
        </p:txBody>
      </p:sp>
      <p:sp>
        <p:nvSpPr>
          <p:cNvPr id="129" name="波形 2"/>
          <p:cNvSpPr/>
          <p:nvPr/>
        </p:nvSpPr>
        <p:spPr>
          <a:xfrm flipH="1">
            <a:off x="3001645" y="3716020"/>
            <a:ext cx="883285" cy="315595"/>
          </a:xfrm>
          <a:prstGeom prst="flowChartProcess">
            <a:avLst/>
          </a:prstGeom>
          <a:solidFill>
            <a:srgbClr val="2F5EB0"/>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000" dirty="0">
                <a:solidFill>
                  <a:schemeClr val="bg1"/>
                </a:solidFill>
                <a:latin typeface="微软雅黑" panose="020B0503020204020204" charset="-122"/>
                <a:ea typeface="微软雅黑" panose="020B0503020204020204" charset="-122"/>
              </a:rPr>
              <a:t>成品入库单</a:t>
            </a:r>
          </a:p>
        </p:txBody>
      </p:sp>
      <p:sp>
        <p:nvSpPr>
          <p:cNvPr id="163" name="波形 2"/>
          <p:cNvSpPr/>
          <p:nvPr/>
        </p:nvSpPr>
        <p:spPr>
          <a:xfrm flipH="1">
            <a:off x="2914015" y="4291330"/>
            <a:ext cx="1058545" cy="259080"/>
          </a:xfrm>
          <a:prstGeom prst="flowChartProcess">
            <a:avLst/>
          </a:prstGeom>
          <a:solidFill>
            <a:srgbClr val="2F5EB0"/>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000" dirty="0">
                <a:solidFill>
                  <a:schemeClr val="bg1"/>
                </a:solidFill>
                <a:latin typeface="微软雅黑" panose="020B0503020204020204" charset="-122"/>
                <a:ea typeface="微软雅黑" panose="020B0503020204020204" charset="-122"/>
              </a:rPr>
              <a:t>搬运入库流水</a:t>
            </a:r>
          </a:p>
        </p:txBody>
      </p:sp>
      <p:cxnSp>
        <p:nvCxnSpPr>
          <p:cNvPr id="164" name="直接箭头连接符 41"/>
          <p:cNvCxnSpPr>
            <a:stCxn id="118" idx="0"/>
            <a:endCxn id="163" idx="1"/>
          </p:cNvCxnSpPr>
          <p:nvPr/>
        </p:nvCxnSpPr>
        <p:spPr>
          <a:xfrm flipH="1">
            <a:off x="3972560" y="4159250"/>
            <a:ext cx="354965" cy="261620"/>
          </a:xfrm>
          <a:prstGeom prst="straightConnector1">
            <a:avLst/>
          </a:prstGeom>
          <a:ln w="19050">
            <a:solidFill>
              <a:srgbClr val="2C59A8"/>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接箭头连接符 41"/>
          <p:cNvCxnSpPr/>
          <p:nvPr/>
        </p:nvCxnSpPr>
        <p:spPr>
          <a:xfrm>
            <a:off x="2944563" y="3424010"/>
            <a:ext cx="1095688" cy="607373"/>
          </a:xfrm>
          <a:prstGeom prst="bentConnector3">
            <a:avLst>
              <a:gd name="adj1" fmla="val -1290"/>
            </a:avLst>
          </a:prstGeom>
          <a:ln w="19050">
            <a:solidFill>
              <a:srgbClr val="2C59A8"/>
            </a:solidFill>
            <a:tailEnd type="triangle"/>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2550723" y="3649268"/>
            <a:ext cx="386080" cy="213995"/>
          </a:xfrm>
          <a:prstGeom prst="rect">
            <a:avLst/>
          </a:prstGeom>
          <a:noFill/>
        </p:spPr>
        <p:txBody>
          <a:bodyPr wrap="none" rtlCol="0">
            <a:spAutoFit/>
          </a:bodyPr>
          <a:lstStyle/>
          <a:p>
            <a:r>
              <a:rPr lang="zh-CN" altLang="en-US" sz="800" dirty="0">
                <a:solidFill>
                  <a:srgbClr val="000000"/>
                </a:solidFill>
                <a:latin typeface="微软雅黑" panose="020B0503020204020204" charset="-122"/>
                <a:ea typeface="微软雅黑" panose="020B0503020204020204" charset="-122"/>
              </a:rPr>
              <a:t>扫码</a:t>
            </a:r>
          </a:p>
        </p:txBody>
      </p:sp>
      <p:sp>
        <p:nvSpPr>
          <p:cNvPr id="35" name="波形 2"/>
          <p:cNvSpPr/>
          <p:nvPr/>
        </p:nvSpPr>
        <p:spPr>
          <a:xfrm flipH="1">
            <a:off x="6472555" y="705485"/>
            <a:ext cx="781050" cy="278765"/>
          </a:xfrm>
          <a:prstGeom prst="flowChartProcess">
            <a:avLst/>
          </a:prstGeom>
          <a:solidFill>
            <a:srgbClr val="2F5EB0"/>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000" dirty="0">
                <a:solidFill>
                  <a:schemeClr val="bg1"/>
                </a:solidFill>
                <a:latin typeface="微软雅黑" panose="020B0503020204020204" charset="-122"/>
                <a:ea typeface="微软雅黑" panose="020B0503020204020204" charset="-122"/>
              </a:rPr>
              <a:t>加工单</a:t>
            </a:r>
          </a:p>
        </p:txBody>
      </p:sp>
      <p:sp>
        <p:nvSpPr>
          <p:cNvPr id="36" name="波形 2"/>
          <p:cNvSpPr/>
          <p:nvPr/>
        </p:nvSpPr>
        <p:spPr>
          <a:xfrm flipH="1">
            <a:off x="5152390" y="1299845"/>
            <a:ext cx="889000" cy="393065"/>
          </a:xfrm>
          <a:prstGeom prst="flowChartProcess">
            <a:avLst/>
          </a:prstGeom>
          <a:solidFill>
            <a:schemeClr val="tx2">
              <a:lumMod val="20000"/>
              <a:lumOff val="80000"/>
            </a:scheme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900" dirty="0">
                <a:solidFill>
                  <a:schemeClr val="tx1"/>
                </a:solidFill>
                <a:latin typeface="微软雅黑" panose="020B0503020204020204" charset="-122"/>
                <a:ea typeface="微软雅黑" panose="020B0503020204020204" charset="-122"/>
              </a:rPr>
              <a:t>仓库管理员</a:t>
            </a:r>
          </a:p>
          <a:p>
            <a:pPr algn="ctr"/>
            <a:r>
              <a:rPr lang="zh-CN" altLang="en-US" sz="900" dirty="0">
                <a:solidFill>
                  <a:schemeClr val="tx1"/>
                </a:solidFill>
                <a:latin typeface="微软雅黑" panose="020B0503020204020204" charset="-122"/>
                <a:ea typeface="微软雅黑" panose="020B0503020204020204" charset="-122"/>
              </a:rPr>
              <a:t>核对实物</a:t>
            </a:r>
          </a:p>
        </p:txBody>
      </p:sp>
      <p:sp>
        <p:nvSpPr>
          <p:cNvPr id="37" name="波形 2"/>
          <p:cNvSpPr/>
          <p:nvPr/>
        </p:nvSpPr>
        <p:spPr>
          <a:xfrm flipH="1">
            <a:off x="6418580" y="1299845"/>
            <a:ext cx="889000" cy="393065"/>
          </a:xfrm>
          <a:prstGeom prst="flowChartProcess">
            <a:avLst/>
          </a:prstGeom>
          <a:solidFill>
            <a:schemeClr val="tx2">
              <a:lumMod val="20000"/>
              <a:lumOff val="80000"/>
            </a:scheme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900" dirty="0">
                <a:solidFill>
                  <a:schemeClr val="tx1"/>
                </a:solidFill>
                <a:latin typeface="微软雅黑" panose="020B0503020204020204" charset="-122"/>
                <a:ea typeface="微软雅黑" panose="020B0503020204020204" charset="-122"/>
              </a:rPr>
              <a:t>获取加工单</a:t>
            </a:r>
          </a:p>
        </p:txBody>
      </p:sp>
      <p:sp>
        <p:nvSpPr>
          <p:cNvPr id="38" name="波形 2"/>
          <p:cNvSpPr/>
          <p:nvPr/>
        </p:nvSpPr>
        <p:spPr>
          <a:xfrm flipH="1">
            <a:off x="7693660" y="1299845"/>
            <a:ext cx="889000" cy="393065"/>
          </a:xfrm>
          <a:prstGeom prst="flowChartProcess">
            <a:avLst/>
          </a:prstGeom>
          <a:solidFill>
            <a:schemeClr val="tx2">
              <a:lumMod val="20000"/>
              <a:lumOff val="80000"/>
            </a:scheme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900" dirty="0">
                <a:solidFill>
                  <a:schemeClr val="tx1"/>
                </a:solidFill>
                <a:latin typeface="微软雅黑" panose="020B0503020204020204" charset="-122"/>
                <a:ea typeface="微软雅黑" panose="020B0503020204020204" charset="-122"/>
              </a:rPr>
              <a:t>获取加工单</a:t>
            </a:r>
          </a:p>
        </p:txBody>
      </p:sp>
      <p:sp>
        <p:nvSpPr>
          <p:cNvPr id="39" name="波形 2"/>
          <p:cNvSpPr/>
          <p:nvPr/>
        </p:nvSpPr>
        <p:spPr>
          <a:xfrm flipH="1">
            <a:off x="5152390" y="1887855"/>
            <a:ext cx="889000" cy="393065"/>
          </a:xfrm>
          <a:prstGeom prst="flowChartProcess">
            <a:avLst/>
          </a:prstGeom>
          <a:solidFill>
            <a:schemeClr val="tx2">
              <a:lumMod val="20000"/>
              <a:lumOff val="80000"/>
            </a:scheme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900" dirty="0">
                <a:solidFill>
                  <a:schemeClr val="tx1"/>
                </a:solidFill>
                <a:latin typeface="微软雅黑" panose="020B0503020204020204" charset="-122"/>
                <a:ea typeface="微软雅黑" panose="020B0503020204020204" charset="-122"/>
              </a:rPr>
              <a:t>生成出库单</a:t>
            </a:r>
          </a:p>
        </p:txBody>
      </p:sp>
      <p:sp>
        <p:nvSpPr>
          <p:cNvPr id="40" name="波形 2"/>
          <p:cNvSpPr/>
          <p:nvPr/>
        </p:nvSpPr>
        <p:spPr>
          <a:xfrm flipH="1">
            <a:off x="6418580" y="1887855"/>
            <a:ext cx="889000" cy="393065"/>
          </a:xfrm>
          <a:prstGeom prst="flowChartProcess">
            <a:avLst/>
          </a:prstGeom>
          <a:solidFill>
            <a:schemeClr val="tx2">
              <a:lumMod val="20000"/>
              <a:lumOff val="80000"/>
            </a:scheme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900" dirty="0">
                <a:solidFill>
                  <a:schemeClr val="tx1"/>
                </a:solidFill>
                <a:latin typeface="微软雅黑" panose="020B0503020204020204" charset="-122"/>
                <a:ea typeface="微软雅黑" panose="020B0503020204020204" charset="-122"/>
              </a:rPr>
              <a:t>精选设备</a:t>
            </a:r>
          </a:p>
          <a:p>
            <a:pPr algn="ctr"/>
            <a:r>
              <a:rPr lang="zh-CN" altLang="en-US" sz="900" dirty="0">
                <a:solidFill>
                  <a:schemeClr val="tx1"/>
                </a:solidFill>
                <a:latin typeface="微软雅黑" panose="020B0503020204020204" charset="-122"/>
                <a:ea typeface="微软雅黑" panose="020B0503020204020204" charset="-122"/>
              </a:rPr>
              <a:t>参数设定</a:t>
            </a:r>
          </a:p>
        </p:txBody>
      </p:sp>
      <p:sp>
        <p:nvSpPr>
          <p:cNvPr id="41" name="波形 2"/>
          <p:cNvSpPr/>
          <p:nvPr/>
        </p:nvSpPr>
        <p:spPr>
          <a:xfrm flipH="1">
            <a:off x="7693660" y="1887855"/>
            <a:ext cx="889000" cy="393065"/>
          </a:xfrm>
          <a:prstGeom prst="flowChartProcess">
            <a:avLst/>
          </a:prstGeom>
          <a:solidFill>
            <a:schemeClr val="tx2">
              <a:lumMod val="20000"/>
              <a:lumOff val="80000"/>
            </a:scheme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900" dirty="0">
                <a:solidFill>
                  <a:schemeClr val="tx1"/>
                </a:solidFill>
                <a:latin typeface="微软雅黑" panose="020B0503020204020204" charset="-122"/>
                <a:ea typeface="微软雅黑" panose="020B0503020204020204" charset="-122"/>
              </a:rPr>
              <a:t>包装设备</a:t>
            </a:r>
          </a:p>
          <a:p>
            <a:pPr algn="ctr"/>
            <a:r>
              <a:rPr lang="zh-CN" altLang="en-US" sz="900" dirty="0">
                <a:solidFill>
                  <a:schemeClr val="tx1"/>
                </a:solidFill>
                <a:latin typeface="微软雅黑" panose="020B0503020204020204" charset="-122"/>
                <a:ea typeface="微软雅黑" panose="020B0503020204020204" charset="-122"/>
              </a:rPr>
              <a:t>参数设定</a:t>
            </a:r>
          </a:p>
        </p:txBody>
      </p:sp>
      <p:sp>
        <p:nvSpPr>
          <p:cNvPr id="43" name="波形 2"/>
          <p:cNvSpPr/>
          <p:nvPr/>
        </p:nvSpPr>
        <p:spPr>
          <a:xfrm flipH="1">
            <a:off x="5152390" y="2475865"/>
            <a:ext cx="889000" cy="393065"/>
          </a:xfrm>
          <a:prstGeom prst="flowChartProcess">
            <a:avLst/>
          </a:prstGeom>
          <a:solidFill>
            <a:schemeClr val="tx2">
              <a:lumMod val="20000"/>
              <a:lumOff val="80000"/>
            </a:scheme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900" dirty="0">
                <a:solidFill>
                  <a:schemeClr val="tx1"/>
                </a:solidFill>
                <a:latin typeface="微软雅黑" panose="020B0503020204020204" charset="-122"/>
                <a:ea typeface="微软雅黑" panose="020B0503020204020204" charset="-122"/>
              </a:rPr>
              <a:t>搬运种子</a:t>
            </a:r>
          </a:p>
        </p:txBody>
      </p:sp>
      <p:sp>
        <p:nvSpPr>
          <p:cNvPr id="44" name="波形 2"/>
          <p:cNvSpPr/>
          <p:nvPr/>
        </p:nvSpPr>
        <p:spPr>
          <a:xfrm flipH="1">
            <a:off x="6418580" y="2475865"/>
            <a:ext cx="889000" cy="393065"/>
          </a:xfrm>
          <a:prstGeom prst="flowChartProcess">
            <a:avLst/>
          </a:prstGeom>
          <a:solidFill>
            <a:schemeClr val="tx2">
              <a:lumMod val="20000"/>
              <a:lumOff val="80000"/>
            </a:scheme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900" dirty="0">
                <a:solidFill>
                  <a:schemeClr val="tx1"/>
                </a:solidFill>
                <a:latin typeface="微软雅黑" panose="020B0503020204020204" charset="-122"/>
                <a:ea typeface="微软雅黑" panose="020B0503020204020204" charset="-122"/>
              </a:rPr>
              <a:t>核对产线</a:t>
            </a:r>
          </a:p>
          <a:p>
            <a:pPr algn="ctr"/>
            <a:r>
              <a:rPr lang="zh-CN" altLang="en-US" sz="900" dirty="0">
                <a:solidFill>
                  <a:schemeClr val="tx1"/>
                </a:solidFill>
                <a:latin typeface="微软雅黑" panose="020B0503020204020204" charset="-122"/>
                <a:ea typeface="微软雅黑" panose="020B0503020204020204" charset="-122"/>
              </a:rPr>
              <a:t>加工信心</a:t>
            </a:r>
          </a:p>
        </p:txBody>
      </p:sp>
      <p:sp>
        <p:nvSpPr>
          <p:cNvPr id="46" name="波形 2"/>
          <p:cNvSpPr/>
          <p:nvPr/>
        </p:nvSpPr>
        <p:spPr>
          <a:xfrm flipH="1">
            <a:off x="7693660" y="2475865"/>
            <a:ext cx="889000" cy="393065"/>
          </a:xfrm>
          <a:prstGeom prst="flowChartProcess">
            <a:avLst/>
          </a:prstGeom>
          <a:solidFill>
            <a:schemeClr val="tx2">
              <a:lumMod val="20000"/>
              <a:lumOff val="80000"/>
            </a:scheme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900" dirty="0">
                <a:solidFill>
                  <a:schemeClr val="tx1"/>
                </a:solidFill>
                <a:latin typeface="微软雅黑" panose="020B0503020204020204" charset="-122"/>
                <a:ea typeface="微软雅黑" panose="020B0503020204020204" charset="-122"/>
              </a:rPr>
              <a:t>核对产线</a:t>
            </a:r>
          </a:p>
          <a:p>
            <a:pPr algn="ctr"/>
            <a:r>
              <a:rPr lang="zh-CN" altLang="en-US" sz="900" dirty="0">
                <a:solidFill>
                  <a:schemeClr val="tx1"/>
                </a:solidFill>
                <a:latin typeface="微软雅黑" panose="020B0503020204020204" charset="-122"/>
                <a:ea typeface="微软雅黑" panose="020B0503020204020204" charset="-122"/>
              </a:rPr>
              <a:t>加工信心</a:t>
            </a:r>
          </a:p>
        </p:txBody>
      </p:sp>
      <p:sp>
        <p:nvSpPr>
          <p:cNvPr id="47" name="波形 2"/>
          <p:cNvSpPr/>
          <p:nvPr/>
        </p:nvSpPr>
        <p:spPr>
          <a:xfrm flipH="1">
            <a:off x="5152390" y="3063875"/>
            <a:ext cx="889000" cy="393065"/>
          </a:xfrm>
          <a:prstGeom prst="flowChartProcess">
            <a:avLst/>
          </a:prstGeom>
          <a:solidFill>
            <a:schemeClr val="tx2">
              <a:lumMod val="20000"/>
              <a:lumOff val="80000"/>
            </a:scheme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900" dirty="0">
                <a:solidFill>
                  <a:schemeClr val="tx1"/>
                </a:solidFill>
                <a:latin typeface="微软雅黑" panose="020B0503020204020204" charset="-122"/>
                <a:ea typeface="微软雅黑" panose="020B0503020204020204" charset="-122"/>
              </a:rPr>
              <a:t>领料扫码</a:t>
            </a:r>
          </a:p>
        </p:txBody>
      </p:sp>
      <p:sp>
        <p:nvSpPr>
          <p:cNvPr id="49" name="波形 2"/>
          <p:cNvSpPr/>
          <p:nvPr/>
        </p:nvSpPr>
        <p:spPr>
          <a:xfrm flipH="1">
            <a:off x="6418580" y="3063875"/>
            <a:ext cx="889000" cy="393065"/>
          </a:xfrm>
          <a:prstGeom prst="flowChartProcess">
            <a:avLst/>
          </a:prstGeom>
          <a:solidFill>
            <a:schemeClr val="tx2">
              <a:lumMod val="20000"/>
              <a:lumOff val="80000"/>
            </a:scheme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900" dirty="0">
                <a:solidFill>
                  <a:schemeClr val="tx1"/>
                </a:solidFill>
                <a:latin typeface="微软雅黑" panose="020B0503020204020204" charset="-122"/>
                <a:ea typeface="微软雅黑" panose="020B0503020204020204" charset="-122"/>
              </a:rPr>
              <a:t>产线加工</a:t>
            </a:r>
          </a:p>
        </p:txBody>
      </p:sp>
      <p:sp>
        <p:nvSpPr>
          <p:cNvPr id="50" name="波形 2"/>
          <p:cNvSpPr/>
          <p:nvPr/>
        </p:nvSpPr>
        <p:spPr>
          <a:xfrm flipH="1">
            <a:off x="7693660" y="3063875"/>
            <a:ext cx="889000" cy="393065"/>
          </a:xfrm>
          <a:prstGeom prst="flowChartProcess">
            <a:avLst/>
          </a:prstGeom>
          <a:solidFill>
            <a:schemeClr val="tx2">
              <a:lumMod val="20000"/>
              <a:lumOff val="80000"/>
            </a:scheme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900" dirty="0">
                <a:solidFill>
                  <a:schemeClr val="tx1"/>
                </a:solidFill>
                <a:latin typeface="微软雅黑" panose="020B0503020204020204" charset="-122"/>
                <a:ea typeface="微软雅黑" panose="020B0503020204020204" charset="-122"/>
              </a:rPr>
              <a:t>包装加工</a:t>
            </a:r>
          </a:p>
        </p:txBody>
      </p:sp>
      <p:sp>
        <p:nvSpPr>
          <p:cNvPr id="52" name="波形 2"/>
          <p:cNvSpPr/>
          <p:nvPr/>
        </p:nvSpPr>
        <p:spPr>
          <a:xfrm flipH="1">
            <a:off x="5152390" y="3651885"/>
            <a:ext cx="889000" cy="393065"/>
          </a:xfrm>
          <a:prstGeom prst="flowChartProcess">
            <a:avLst/>
          </a:prstGeom>
          <a:solidFill>
            <a:schemeClr val="tx2">
              <a:lumMod val="20000"/>
              <a:lumOff val="80000"/>
            </a:scheme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900" dirty="0">
                <a:solidFill>
                  <a:schemeClr val="tx1"/>
                </a:solidFill>
                <a:latin typeface="微软雅黑" panose="020B0503020204020204" charset="-122"/>
                <a:ea typeface="微软雅黑" panose="020B0503020204020204" charset="-122"/>
              </a:rPr>
              <a:t>喂料扫码</a:t>
            </a:r>
          </a:p>
        </p:txBody>
      </p:sp>
      <p:sp>
        <p:nvSpPr>
          <p:cNvPr id="53" name="波形 2"/>
          <p:cNvSpPr/>
          <p:nvPr/>
        </p:nvSpPr>
        <p:spPr>
          <a:xfrm flipH="1">
            <a:off x="6418580" y="3651885"/>
            <a:ext cx="889000" cy="393065"/>
          </a:xfrm>
          <a:prstGeom prst="flowChartProcess">
            <a:avLst/>
          </a:prstGeom>
          <a:solidFill>
            <a:schemeClr val="tx2">
              <a:lumMod val="20000"/>
              <a:lumOff val="80000"/>
            </a:scheme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900" dirty="0">
                <a:solidFill>
                  <a:schemeClr val="tx1"/>
                </a:solidFill>
                <a:latin typeface="微软雅黑" panose="020B0503020204020204" charset="-122"/>
                <a:ea typeface="微软雅黑" panose="020B0503020204020204" charset="-122"/>
              </a:rPr>
              <a:t>生成入库单</a:t>
            </a:r>
          </a:p>
        </p:txBody>
      </p:sp>
      <p:sp>
        <p:nvSpPr>
          <p:cNvPr id="58" name="波形 2"/>
          <p:cNvSpPr/>
          <p:nvPr/>
        </p:nvSpPr>
        <p:spPr>
          <a:xfrm flipH="1">
            <a:off x="7693660" y="3651885"/>
            <a:ext cx="889000" cy="393065"/>
          </a:xfrm>
          <a:prstGeom prst="flowChartProcess">
            <a:avLst/>
          </a:prstGeom>
          <a:solidFill>
            <a:schemeClr val="tx2">
              <a:lumMod val="20000"/>
              <a:lumOff val="80000"/>
            </a:scheme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900" dirty="0">
                <a:solidFill>
                  <a:schemeClr val="tx1"/>
                </a:solidFill>
                <a:latin typeface="微软雅黑" panose="020B0503020204020204" charset="-122"/>
                <a:ea typeface="微软雅黑" panose="020B0503020204020204" charset="-122"/>
              </a:rPr>
              <a:t>出货</a:t>
            </a:r>
          </a:p>
        </p:txBody>
      </p:sp>
      <p:sp>
        <p:nvSpPr>
          <p:cNvPr id="59" name="波形 2"/>
          <p:cNvSpPr/>
          <p:nvPr/>
        </p:nvSpPr>
        <p:spPr>
          <a:xfrm flipH="1">
            <a:off x="6472555" y="4293870"/>
            <a:ext cx="781050" cy="278765"/>
          </a:xfrm>
          <a:prstGeom prst="flowChartProcess">
            <a:avLst/>
          </a:prstGeom>
          <a:solidFill>
            <a:srgbClr val="2F5EB0"/>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000" dirty="0">
                <a:solidFill>
                  <a:schemeClr val="bg1"/>
                </a:solidFill>
                <a:latin typeface="微软雅黑" panose="020B0503020204020204" charset="-122"/>
                <a:ea typeface="微软雅黑" panose="020B0503020204020204" charset="-122"/>
              </a:rPr>
              <a:t>入库</a:t>
            </a:r>
          </a:p>
        </p:txBody>
      </p:sp>
      <p:cxnSp>
        <p:nvCxnSpPr>
          <p:cNvPr id="72" name="肘形连接符 71"/>
          <p:cNvCxnSpPr>
            <a:stCxn id="36" idx="0"/>
            <a:endCxn id="38" idx="0"/>
          </p:cNvCxnSpPr>
          <p:nvPr/>
        </p:nvCxnSpPr>
        <p:spPr>
          <a:xfrm rot="16200000">
            <a:off x="6867525" y="29210"/>
            <a:ext cx="3175" cy="2541270"/>
          </a:xfrm>
          <a:prstGeom prst="bentConnector3">
            <a:avLst>
              <a:gd name="adj1" fmla="val 7550000"/>
            </a:avLst>
          </a:prstGeom>
          <a:ln>
            <a:solidFill>
              <a:srgbClr val="2C59A8"/>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stCxn id="35" idx="2"/>
            <a:endCxn id="37" idx="0"/>
          </p:cNvCxnSpPr>
          <p:nvPr/>
        </p:nvCxnSpPr>
        <p:spPr>
          <a:xfrm>
            <a:off x="6863080" y="984250"/>
            <a:ext cx="0" cy="315595"/>
          </a:xfrm>
          <a:prstGeom prst="straightConnector1">
            <a:avLst/>
          </a:prstGeom>
          <a:ln>
            <a:solidFill>
              <a:srgbClr val="2C59A8"/>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a:off x="5598795" y="1706880"/>
            <a:ext cx="0" cy="181610"/>
          </a:xfrm>
          <a:prstGeom prst="straightConnector1">
            <a:avLst/>
          </a:prstGeom>
          <a:ln>
            <a:solidFill>
              <a:srgbClr val="2C59A8"/>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p:nvPr/>
        </p:nvCxnSpPr>
        <p:spPr>
          <a:xfrm>
            <a:off x="6869430" y="1706245"/>
            <a:ext cx="0" cy="181610"/>
          </a:xfrm>
          <a:prstGeom prst="straightConnector1">
            <a:avLst/>
          </a:prstGeom>
          <a:ln>
            <a:solidFill>
              <a:srgbClr val="2C59A8"/>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p:nvPr/>
        </p:nvCxnSpPr>
        <p:spPr>
          <a:xfrm>
            <a:off x="8140065" y="1706245"/>
            <a:ext cx="0" cy="181610"/>
          </a:xfrm>
          <a:prstGeom prst="straightConnector1">
            <a:avLst/>
          </a:prstGeom>
          <a:ln>
            <a:solidFill>
              <a:srgbClr val="2C59A8"/>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p:nvPr/>
        </p:nvCxnSpPr>
        <p:spPr>
          <a:xfrm>
            <a:off x="5598795" y="2294255"/>
            <a:ext cx="0" cy="181610"/>
          </a:xfrm>
          <a:prstGeom prst="straightConnector1">
            <a:avLst/>
          </a:prstGeom>
          <a:ln>
            <a:solidFill>
              <a:srgbClr val="2C59A8"/>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a:off x="6869430" y="2293620"/>
            <a:ext cx="0" cy="181610"/>
          </a:xfrm>
          <a:prstGeom prst="straightConnector1">
            <a:avLst/>
          </a:prstGeom>
          <a:ln>
            <a:solidFill>
              <a:srgbClr val="2C59A8"/>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a:off x="8140065" y="2293620"/>
            <a:ext cx="0" cy="181610"/>
          </a:xfrm>
          <a:prstGeom prst="straightConnector1">
            <a:avLst/>
          </a:prstGeom>
          <a:ln>
            <a:solidFill>
              <a:srgbClr val="2C59A8"/>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p:nvPr/>
        </p:nvCxnSpPr>
        <p:spPr>
          <a:xfrm>
            <a:off x="5598795" y="2885440"/>
            <a:ext cx="0" cy="181610"/>
          </a:xfrm>
          <a:prstGeom prst="straightConnector1">
            <a:avLst/>
          </a:prstGeom>
          <a:ln>
            <a:solidFill>
              <a:srgbClr val="2C59A8"/>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p:nvPr/>
        </p:nvCxnSpPr>
        <p:spPr>
          <a:xfrm>
            <a:off x="6869430" y="2884805"/>
            <a:ext cx="0" cy="181610"/>
          </a:xfrm>
          <a:prstGeom prst="straightConnector1">
            <a:avLst/>
          </a:prstGeom>
          <a:ln>
            <a:solidFill>
              <a:srgbClr val="2C59A8"/>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p:nvPr/>
        </p:nvCxnSpPr>
        <p:spPr>
          <a:xfrm>
            <a:off x="8140065" y="2884805"/>
            <a:ext cx="0" cy="181610"/>
          </a:xfrm>
          <a:prstGeom prst="straightConnector1">
            <a:avLst/>
          </a:prstGeom>
          <a:ln>
            <a:solidFill>
              <a:srgbClr val="2C59A8"/>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p:nvPr/>
        </p:nvCxnSpPr>
        <p:spPr>
          <a:xfrm>
            <a:off x="5598795" y="3470275"/>
            <a:ext cx="0" cy="181610"/>
          </a:xfrm>
          <a:prstGeom prst="straightConnector1">
            <a:avLst/>
          </a:prstGeom>
          <a:ln>
            <a:solidFill>
              <a:srgbClr val="2C59A8"/>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p:nvPr/>
        </p:nvCxnSpPr>
        <p:spPr>
          <a:xfrm>
            <a:off x="6869430" y="3469640"/>
            <a:ext cx="0" cy="181610"/>
          </a:xfrm>
          <a:prstGeom prst="straightConnector1">
            <a:avLst/>
          </a:prstGeom>
          <a:ln>
            <a:solidFill>
              <a:srgbClr val="2C59A8"/>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a:off x="8140065" y="3469640"/>
            <a:ext cx="0" cy="181610"/>
          </a:xfrm>
          <a:prstGeom prst="straightConnector1">
            <a:avLst/>
          </a:prstGeom>
          <a:ln>
            <a:solidFill>
              <a:srgbClr val="2C59A8"/>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p:cNvCxnSpPr/>
          <p:nvPr/>
        </p:nvCxnSpPr>
        <p:spPr>
          <a:xfrm>
            <a:off x="6863080" y="4044950"/>
            <a:ext cx="0" cy="254000"/>
          </a:xfrm>
          <a:prstGeom prst="straightConnector1">
            <a:avLst/>
          </a:prstGeom>
          <a:ln>
            <a:solidFill>
              <a:srgbClr val="2C59A8"/>
            </a:solidFill>
            <a:tailEnd type="triangle"/>
          </a:ln>
        </p:spPr>
        <p:style>
          <a:lnRef idx="1">
            <a:schemeClr val="accent1"/>
          </a:lnRef>
          <a:fillRef idx="0">
            <a:schemeClr val="accent1"/>
          </a:fillRef>
          <a:effectRef idx="0">
            <a:schemeClr val="accent1"/>
          </a:effectRef>
          <a:fontRef idx="minor">
            <a:schemeClr val="tx1"/>
          </a:fontRef>
        </p:style>
      </p:cxnSp>
      <p:sp>
        <p:nvSpPr>
          <p:cNvPr id="68" name="千图PPT彼岸天：ID 8661124库_任意多边形 19"/>
          <p:cNvSpPr/>
          <p:nvPr>
            <p:custDataLst>
              <p:tags r:id="rId1"/>
            </p:custDataLst>
          </p:nvPr>
        </p:nvSpPr>
        <p:spPr bwMode="auto">
          <a:xfrm>
            <a:off x="218440" y="148590"/>
            <a:ext cx="281305" cy="260350"/>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ln>
        </p:spPr>
        <p:txBody>
          <a:bodyPr anchor="ctr"/>
          <a:lstStyle/>
          <a:p>
            <a:pPr algn="ctr"/>
            <a:endParaRPr sz="1010"/>
          </a:p>
        </p:txBody>
      </p:sp>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flipH="1">
            <a:off x="238" y="3393635"/>
            <a:ext cx="3023392" cy="1648339"/>
            <a:chOff x="5917425" y="3435846"/>
            <a:chExt cx="3226575" cy="1707654"/>
          </a:xfrm>
        </p:grpSpPr>
        <p:pic>
          <p:nvPicPr>
            <p:cNvPr id="43" name="Picture 2"/>
            <p:cNvPicPr>
              <a:picLocks noChangeAspect="1" noChangeArrowheads="1"/>
            </p:cNvPicPr>
            <p:nvPr/>
          </p:nvPicPr>
          <p:blipFill rotWithShape="1">
            <a:blip r:embed="rId3" cstate="print">
              <a:extLst>
                <a:ext uri="{BEBA8EAE-BF5A-486C-A8C5-ECC9F3942E4B}">
                  <a14:imgProps xmlns:a14="http://schemas.microsoft.com/office/drawing/2010/main" xmlns="">
                    <a14:imgLayer r:embed="rId4">
                      <a14:imgEffect>
                        <a14:brightnessContrast bright="-40000" contrast="-40000"/>
                      </a14:imgEffect>
                    </a14:imgLayer>
                  </a14:imgProps>
                </a:ext>
                <a:ext uri="{28A0092B-C50C-407E-A947-70E740481C1C}">
                  <a14:useLocalDpi xmlns:a14="http://schemas.microsoft.com/office/drawing/2010/main" xmlns=""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4" name="Picture 2"/>
            <p:cNvPicPr>
              <a:picLocks noChangeAspect="1" noChangeArrowheads="1"/>
            </p:cNvPicPr>
            <p:nvPr/>
          </p:nvPicPr>
          <p:blipFill rotWithShape="1">
            <a:blip r:embed="rId3" cstate="print">
              <a:extLst>
                <a:ext uri="{BEBA8EAE-BF5A-486C-A8C5-ECC9F3942E4B}">
                  <a14:imgProps xmlns:a14="http://schemas.microsoft.com/office/drawing/2010/main" xmlns="">
                    <a14:imgLayer r:embed="rId4">
                      <a14:imgEffect>
                        <a14:brightnessContrast bright="-40000" contrast="-40000"/>
                      </a14:imgEffect>
                    </a14:imgLayer>
                  </a14:imgProps>
                </a:ext>
                <a:ext uri="{28A0092B-C50C-407E-A947-70E740481C1C}">
                  <a14:useLocalDpi xmlns:a14="http://schemas.microsoft.com/office/drawing/2010/main" xmlns=""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grpSp>
        <p:nvGrpSpPr>
          <p:cNvPr id="45" name="组合 44"/>
          <p:cNvGrpSpPr/>
          <p:nvPr/>
        </p:nvGrpSpPr>
        <p:grpSpPr>
          <a:xfrm>
            <a:off x="5936005" y="3364375"/>
            <a:ext cx="3225072" cy="1706858"/>
            <a:chOff x="5917425" y="3435846"/>
            <a:chExt cx="3226575" cy="1707654"/>
          </a:xfrm>
        </p:grpSpPr>
        <p:pic>
          <p:nvPicPr>
            <p:cNvPr id="46" name="Picture 2"/>
            <p:cNvPicPr>
              <a:picLocks noChangeAspect="1" noChangeArrowheads="1"/>
            </p:cNvPicPr>
            <p:nvPr/>
          </p:nvPicPr>
          <p:blipFill rotWithShape="1">
            <a:blip r:embed="rId3" cstate="print">
              <a:extLst>
                <a:ext uri="{BEBA8EAE-BF5A-486C-A8C5-ECC9F3942E4B}">
                  <a14:imgProps xmlns:a14="http://schemas.microsoft.com/office/drawing/2010/main" xmlns="">
                    <a14:imgLayer r:embed="rId4">
                      <a14:imgEffect>
                        <a14:brightnessContrast bright="-40000" contrast="-40000"/>
                      </a14:imgEffect>
                    </a14:imgLayer>
                  </a14:imgProps>
                </a:ext>
                <a:ext uri="{28A0092B-C50C-407E-A947-70E740481C1C}">
                  <a14:useLocalDpi xmlns:a14="http://schemas.microsoft.com/office/drawing/2010/main" xmlns=""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7" name="Picture 2"/>
            <p:cNvPicPr>
              <a:picLocks noChangeAspect="1" noChangeArrowheads="1"/>
            </p:cNvPicPr>
            <p:nvPr/>
          </p:nvPicPr>
          <p:blipFill rotWithShape="1">
            <a:blip r:embed="rId3" cstate="print">
              <a:extLst>
                <a:ext uri="{BEBA8EAE-BF5A-486C-A8C5-ECC9F3942E4B}">
                  <a14:imgProps xmlns:a14="http://schemas.microsoft.com/office/drawing/2010/main" xmlns="">
                    <a14:imgLayer r:embed="rId4">
                      <a14:imgEffect>
                        <a14:brightnessContrast bright="-40000" contrast="-40000"/>
                      </a14:imgEffect>
                    </a14:imgLayer>
                  </a14:imgProps>
                </a:ext>
                <a:ext uri="{28A0092B-C50C-407E-A947-70E740481C1C}">
                  <a14:useLocalDpi xmlns:a14="http://schemas.microsoft.com/office/drawing/2010/main" xmlns=""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sp>
        <p:nvSpPr>
          <p:cNvPr id="33" name="椭圆 32"/>
          <p:cNvSpPr/>
          <p:nvPr/>
        </p:nvSpPr>
        <p:spPr>
          <a:xfrm>
            <a:off x="4032109" y="1224271"/>
            <a:ext cx="1025794" cy="1025794"/>
          </a:xfrm>
          <a:prstGeom prst="ellipse">
            <a:avLst/>
          </a:prstGeom>
          <a:gradFill>
            <a:gsLst>
              <a:gs pos="0">
                <a:srgbClr val="0E1A40"/>
              </a:gs>
              <a:gs pos="100000">
                <a:srgbClr val="2F5EB0"/>
              </a:gs>
            </a:gsLst>
            <a:lin ang="13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36" name="Rectangle 49"/>
          <p:cNvSpPr/>
          <p:nvPr/>
        </p:nvSpPr>
        <p:spPr>
          <a:xfrm>
            <a:off x="2824492" y="2415417"/>
            <a:ext cx="3495017" cy="645160"/>
          </a:xfrm>
          <a:prstGeom prst="rect">
            <a:avLst/>
          </a:prstGeom>
          <a:effectLst/>
        </p:spPr>
        <p:txBody>
          <a:bodyPr wrap="square">
            <a:spAutoFit/>
          </a:bodyPr>
          <a:lstStyle/>
          <a:p>
            <a:pPr marL="0" lvl="1" algn="ctr"/>
            <a:r>
              <a:rPr lang="zh-CN" altLang="en-US" sz="3600" b="1" dirty="0">
                <a:solidFill>
                  <a:srgbClr val="2F5EB0"/>
                </a:solidFill>
                <a:latin typeface="微软雅黑" panose="020B0503020204020204" charset="-122"/>
                <a:ea typeface="微软雅黑" panose="020B0503020204020204" charset="-122"/>
              </a:rPr>
              <a:t>项目概述</a:t>
            </a:r>
          </a:p>
        </p:txBody>
      </p:sp>
      <p:sp>
        <p:nvSpPr>
          <p:cNvPr id="66" name="Rectangle 74"/>
          <p:cNvSpPr/>
          <p:nvPr/>
        </p:nvSpPr>
        <p:spPr>
          <a:xfrm>
            <a:off x="3559783" y="3126421"/>
            <a:ext cx="2024433" cy="57147"/>
          </a:xfrm>
          <a:prstGeom prst="rect">
            <a:avLst/>
          </a:prstGeom>
          <a:solidFill>
            <a:srgbClr val="2C59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0">
              <a:latin typeface="微软雅黑" panose="020B0503020204020204" charset="-122"/>
              <a:ea typeface="微软雅黑" panose="020B0503020204020204" charset="-122"/>
              <a:sym typeface="微软雅黑" panose="020B0503020204020204" charset="-122"/>
            </a:endParaRPr>
          </a:p>
        </p:txBody>
      </p:sp>
      <p:sp>
        <p:nvSpPr>
          <p:cNvPr id="25" name="KSO_Shape"/>
          <p:cNvSpPr/>
          <p:nvPr/>
        </p:nvSpPr>
        <p:spPr bwMode="auto">
          <a:xfrm>
            <a:off x="4227506" y="1517776"/>
            <a:ext cx="635000" cy="438785"/>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010">
              <a:solidFill>
                <a:srgbClr val="1C666E"/>
              </a:solidFill>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bldLst>
      <p:bldP spid="33" grpId="0" bldLvl="0" animBg="1"/>
      <p:bldP spid="36"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5480685" y="220980"/>
            <a:ext cx="2221865" cy="44773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755265" y="780415"/>
            <a:ext cx="2221865" cy="3917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631190" y="780415"/>
            <a:ext cx="4848860" cy="3917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51" y="3158"/>
            <a:ext cx="738534" cy="437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nvGrpSpPr>
          <p:cNvPr id="2" name="组合 1"/>
          <p:cNvGrpSpPr/>
          <p:nvPr/>
        </p:nvGrpSpPr>
        <p:grpSpPr>
          <a:xfrm>
            <a:off x="145104" y="3158"/>
            <a:ext cx="431914" cy="627339"/>
            <a:chOff x="841003" y="360040"/>
            <a:chExt cx="504056" cy="836712"/>
          </a:xfrm>
          <a:solidFill>
            <a:srgbClr val="2F5EB0"/>
          </a:solidFill>
        </p:grpSpPr>
        <p:sp>
          <p:nvSpPr>
            <p:cNvPr id="6" name="矩形 5"/>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9" name="等腰三角形 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sp>
        <p:nvSpPr>
          <p:cNvPr id="8" name="文本框 9"/>
          <p:cNvSpPr txBox="1"/>
          <p:nvPr/>
        </p:nvSpPr>
        <p:spPr>
          <a:xfrm>
            <a:off x="630998" y="154881"/>
            <a:ext cx="2023005" cy="258445"/>
          </a:xfrm>
          <a:prstGeom prst="rect">
            <a:avLst/>
          </a:prstGeom>
          <a:noFill/>
        </p:spPr>
        <p:txBody>
          <a:bodyPr wrap="square" lIns="51418" tIns="25709" rIns="51418" bIns="25709" rtlCol="0">
            <a:spAutoFit/>
          </a:bodyPr>
          <a:lstStyle/>
          <a:p>
            <a:pPr marL="0" lvl="1"/>
            <a:r>
              <a:rPr lang="zh-CN" altLang="en-US" b="1" dirty="0">
                <a:solidFill>
                  <a:schemeClr val="tx1">
                    <a:lumMod val="50000"/>
                    <a:lumOff val="50000"/>
                  </a:schemeClr>
                </a:solidFill>
                <a:latin typeface="微软雅黑" panose="020B0503020204020204" charset="-122"/>
                <a:ea typeface="微软雅黑" panose="020B0503020204020204" charset="-122"/>
                <a:sym typeface="+mn-ea"/>
              </a:rPr>
              <a:t>生产过程中容错</a:t>
            </a:r>
            <a:endParaRPr lang="zh-CN" altLang="en-US" b="1" dirty="0">
              <a:solidFill>
                <a:schemeClr val="tx1">
                  <a:lumMod val="50000"/>
                  <a:lumOff val="50000"/>
                </a:schemeClr>
              </a:solidFill>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5" cstate="print"/>
          <a:srcRect l="4374" t="5579" r="4430" b="6326"/>
          <a:stretch>
            <a:fillRect/>
          </a:stretch>
        </p:blipFill>
        <p:spPr>
          <a:xfrm rot="16200000">
            <a:off x="4796705" y="1159510"/>
            <a:ext cx="3347805" cy="1779905"/>
          </a:xfrm>
          <a:prstGeom prst="rect">
            <a:avLst/>
          </a:prstGeom>
        </p:spPr>
      </p:pic>
      <p:pic>
        <p:nvPicPr>
          <p:cNvPr id="12" name="图片 11"/>
          <p:cNvPicPr>
            <a:picLocks noChangeAspect="1"/>
          </p:cNvPicPr>
          <p:nvPr/>
        </p:nvPicPr>
        <p:blipFill>
          <a:blip r:embed="rId6" cstate="print"/>
          <a:srcRect l="5514" t="7546" r="4745" b="6631"/>
          <a:stretch>
            <a:fillRect/>
          </a:stretch>
        </p:blipFill>
        <p:spPr>
          <a:xfrm rot="5400000">
            <a:off x="2193944" y="1457960"/>
            <a:ext cx="3335636" cy="2112010"/>
          </a:xfrm>
          <a:prstGeom prst="rect">
            <a:avLst/>
          </a:prstGeom>
        </p:spPr>
      </p:pic>
      <p:grpSp>
        <p:nvGrpSpPr>
          <p:cNvPr id="36" name="组合 35"/>
          <p:cNvGrpSpPr/>
          <p:nvPr/>
        </p:nvGrpSpPr>
        <p:grpSpPr>
          <a:xfrm rot="5400000">
            <a:off x="2593042" y="2276391"/>
            <a:ext cx="2498816" cy="481965"/>
            <a:chOff x="950660" y="2103308"/>
            <a:chExt cx="2574290" cy="481965"/>
          </a:xfrm>
          <a:solidFill>
            <a:srgbClr val="2F5EB0"/>
          </a:solidFill>
        </p:grpSpPr>
        <p:sp>
          <p:nvSpPr>
            <p:cNvPr id="13" name="梯形 12"/>
            <p:cNvSpPr/>
            <p:nvPr/>
          </p:nvSpPr>
          <p:spPr>
            <a:xfrm>
              <a:off x="3333180" y="2103308"/>
              <a:ext cx="191770" cy="9271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14" name="梯形 13"/>
            <p:cNvSpPr/>
            <p:nvPr/>
          </p:nvSpPr>
          <p:spPr>
            <a:xfrm>
              <a:off x="2536890" y="2103308"/>
              <a:ext cx="191770" cy="9271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5" name="梯形 14"/>
            <p:cNvSpPr/>
            <p:nvPr/>
          </p:nvSpPr>
          <p:spPr>
            <a:xfrm>
              <a:off x="1754570" y="2103308"/>
              <a:ext cx="191770" cy="9271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7" name="梯形 16"/>
            <p:cNvSpPr/>
            <p:nvPr/>
          </p:nvSpPr>
          <p:spPr>
            <a:xfrm>
              <a:off x="950660" y="2103308"/>
              <a:ext cx="191770" cy="9271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8" name="梯形 17"/>
            <p:cNvSpPr/>
            <p:nvPr/>
          </p:nvSpPr>
          <p:spPr>
            <a:xfrm>
              <a:off x="3333180" y="2492563"/>
              <a:ext cx="191770" cy="9271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9" name="梯形 18"/>
            <p:cNvSpPr/>
            <p:nvPr/>
          </p:nvSpPr>
          <p:spPr>
            <a:xfrm>
              <a:off x="2536890" y="2492563"/>
              <a:ext cx="191770" cy="9271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0" name="梯形 19"/>
            <p:cNvSpPr/>
            <p:nvPr/>
          </p:nvSpPr>
          <p:spPr>
            <a:xfrm>
              <a:off x="1754570" y="2492563"/>
              <a:ext cx="191770" cy="9271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1" name="梯形 20"/>
            <p:cNvSpPr/>
            <p:nvPr/>
          </p:nvSpPr>
          <p:spPr>
            <a:xfrm>
              <a:off x="950660" y="2492563"/>
              <a:ext cx="191770" cy="9271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22" name="矩形 21"/>
          <p:cNvSpPr/>
          <p:nvPr/>
        </p:nvSpPr>
        <p:spPr>
          <a:xfrm rot="5400000">
            <a:off x="6540144" y="3595027"/>
            <a:ext cx="130919" cy="248128"/>
          </a:xfrm>
          <a:prstGeom prst="rect">
            <a:avLst/>
          </a:prstGeom>
          <a:solidFill>
            <a:schemeClr val="tx2">
              <a:lumMod val="40000"/>
              <a:lumOff val="60000"/>
            </a:schemeClr>
          </a:solidFill>
          <a:ln>
            <a:noFill/>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solidFill>
                <a:srgbClr val="000000"/>
              </a:solidFill>
            </a:endParaRPr>
          </a:p>
        </p:txBody>
      </p:sp>
      <p:sp>
        <p:nvSpPr>
          <p:cNvPr id="42" name="梯形 41"/>
          <p:cNvSpPr/>
          <p:nvPr/>
        </p:nvSpPr>
        <p:spPr>
          <a:xfrm>
            <a:off x="6299533" y="3425250"/>
            <a:ext cx="191770" cy="92710"/>
          </a:xfrm>
          <a:prstGeom prst="trapezoid">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grpSp>
        <p:nvGrpSpPr>
          <p:cNvPr id="46" name="组合 45"/>
          <p:cNvGrpSpPr/>
          <p:nvPr/>
        </p:nvGrpSpPr>
        <p:grpSpPr>
          <a:xfrm>
            <a:off x="7309619" y="2156777"/>
            <a:ext cx="1696065" cy="1339354"/>
            <a:chOff x="7404869" y="3318192"/>
            <a:chExt cx="1696065" cy="1339354"/>
          </a:xfrm>
        </p:grpSpPr>
        <p:grpSp>
          <p:nvGrpSpPr>
            <p:cNvPr id="41" name="组合 40"/>
            <p:cNvGrpSpPr/>
            <p:nvPr/>
          </p:nvGrpSpPr>
          <p:grpSpPr>
            <a:xfrm>
              <a:off x="7404869" y="3318192"/>
              <a:ext cx="1696065" cy="1073785"/>
              <a:chOff x="3951" y="6149"/>
              <a:chExt cx="2363" cy="1691"/>
            </a:xfrm>
          </p:grpSpPr>
          <p:sp>
            <p:nvSpPr>
              <p:cNvPr id="40" name="矩形标注 39"/>
              <p:cNvSpPr/>
              <p:nvPr/>
            </p:nvSpPr>
            <p:spPr>
              <a:xfrm>
                <a:off x="3951" y="6149"/>
                <a:ext cx="2363" cy="1691"/>
              </a:xfrm>
              <a:prstGeom prst="wedgeRectCallout">
                <a:avLst>
                  <a:gd name="adj1" fmla="val -103209"/>
                  <a:gd name="adj2" fmla="val 70668"/>
                </a:avLst>
              </a:prstGeom>
              <a:solidFill>
                <a:srgbClr val="2F5EB0"/>
              </a:soli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solidFill>
                    <a:srgbClr val="000000"/>
                  </a:solidFill>
                </a:endParaRPr>
              </a:p>
            </p:txBody>
          </p:sp>
          <p:pic>
            <p:nvPicPr>
              <p:cNvPr id="39" name="图片 38" descr="6a30e3e58bae333b9a00c27507b7d50"/>
              <p:cNvPicPr>
                <a:picLocks noChangeAspect="1"/>
              </p:cNvPicPr>
              <p:nvPr/>
            </p:nvPicPr>
            <p:blipFill>
              <a:blip r:embed="rId7" cstate="print"/>
              <a:stretch>
                <a:fillRect/>
              </a:stretch>
            </p:blipFill>
            <p:spPr>
              <a:xfrm>
                <a:off x="3999" y="6209"/>
                <a:ext cx="2265" cy="1585"/>
              </a:xfrm>
              <a:prstGeom prst="rect">
                <a:avLst/>
              </a:prstGeom>
            </p:spPr>
          </p:pic>
        </p:grpSp>
        <p:sp>
          <p:nvSpPr>
            <p:cNvPr id="43" name="文本框 42"/>
            <p:cNvSpPr txBox="1"/>
            <p:nvPr/>
          </p:nvSpPr>
          <p:spPr>
            <a:xfrm>
              <a:off x="7675686" y="4412436"/>
              <a:ext cx="1154430" cy="245110"/>
            </a:xfrm>
            <a:prstGeom prst="rect">
              <a:avLst/>
            </a:prstGeom>
            <a:noFill/>
          </p:spPr>
          <p:txBody>
            <a:bodyPr wrap="square" rtlCol="0">
              <a:spAutoFit/>
            </a:bodyPr>
            <a:lstStyle/>
            <a:p>
              <a:pPr algn="ctr"/>
              <a:r>
                <a:rPr lang="zh-CN" altLang="en-US" sz="1000" dirty="0">
                  <a:solidFill>
                    <a:srgbClr val="000000"/>
                  </a:solidFill>
                  <a:latin typeface="微软雅黑" panose="020B0503020204020204" charset="-122"/>
                  <a:ea typeface="微软雅黑" panose="020B0503020204020204" charset="-122"/>
                </a:rPr>
                <a:t>现场看板</a:t>
              </a:r>
            </a:p>
          </p:txBody>
        </p:sp>
      </p:grpSp>
      <p:grpSp>
        <p:nvGrpSpPr>
          <p:cNvPr id="38" name="组合 37"/>
          <p:cNvGrpSpPr/>
          <p:nvPr/>
        </p:nvGrpSpPr>
        <p:grpSpPr>
          <a:xfrm>
            <a:off x="7267761" y="1014412"/>
            <a:ext cx="92710" cy="950913"/>
            <a:chOff x="7045511" y="1711007"/>
            <a:chExt cx="92710" cy="950913"/>
          </a:xfrm>
          <a:solidFill>
            <a:srgbClr val="2F5EB0"/>
          </a:solidFill>
        </p:grpSpPr>
        <p:sp>
          <p:nvSpPr>
            <p:cNvPr id="23" name="梯形 22"/>
            <p:cNvSpPr/>
            <p:nvPr/>
          </p:nvSpPr>
          <p:spPr>
            <a:xfrm rot="5400000">
              <a:off x="6995981" y="1760537"/>
              <a:ext cx="191770" cy="9271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8" name="梯形 47"/>
            <p:cNvSpPr/>
            <p:nvPr/>
          </p:nvSpPr>
          <p:spPr>
            <a:xfrm rot="5400000">
              <a:off x="6995981" y="1969452"/>
              <a:ext cx="191770" cy="9271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9" name="梯形 48"/>
            <p:cNvSpPr/>
            <p:nvPr/>
          </p:nvSpPr>
          <p:spPr>
            <a:xfrm rot="5400000">
              <a:off x="6995981" y="2187892"/>
              <a:ext cx="191770" cy="9271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50" name="梯形 49"/>
            <p:cNvSpPr/>
            <p:nvPr/>
          </p:nvSpPr>
          <p:spPr>
            <a:xfrm rot="5400000">
              <a:off x="6995981" y="2519680"/>
              <a:ext cx="191770" cy="9271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grpSp>
        <p:nvGrpSpPr>
          <p:cNvPr id="47" name="组合 46"/>
          <p:cNvGrpSpPr/>
          <p:nvPr/>
        </p:nvGrpSpPr>
        <p:grpSpPr>
          <a:xfrm>
            <a:off x="7369269" y="3587172"/>
            <a:ext cx="1703159" cy="1196310"/>
            <a:chOff x="1797728" y="3635094"/>
            <a:chExt cx="2139950" cy="1588345"/>
          </a:xfrm>
        </p:grpSpPr>
        <p:sp>
          <p:nvSpPr>
            <p:cNvPr id="25" name="矩形标注 24"/>
            <p:cNvSpPr/>
            <p:nvPr/>
          </p:nvSpPr>
          <p:spPr>
            <a:xfrm>
              <a:off x="1797728" y="3635094"/>
              <a:ext cx="2139950" cy="1276270"/>
            </a:xfrm>
            <a:prstGeom prst="wedgeRectCallout">
              <a:avLst>
                <a:gd name="adj1" fmla="val -92285"/>
                <a:gd name="adj2" fmla="val -36331"/>
              </a:avLst>
            </a:prstGeom>
            <a:solidFill>
              <a:schemeClr val="tx2">
                <a:lumMod val="20000"/>
                <a:lumOff val="80000"/>
              </a:schemeClr>
            </a:solidFill>
            <a:ln>
              <a:noFill/>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solidFill>
                  <a:srgbClr val="000000"/>
                </a:solidFill>
              </a:endParaRPr>
            </a:p>
          </p:txBody>
        </p:sp>
        <p:pic>
          <p:nvPicPr>
            <p:cNvPr id="26" name="图片 25" descr="u=774327273,526910170&amp;fm=72"/>
            <p:cNvPicPr>
              <a:picLocks noChangeAspect="1"/>
            </p:cNvPicPr>
            <p:nvPr/>
          </p:nvPicPr>
          <p:blipFill>
            <a:blip r:embed="rId8" cstate="print"/>
            <a:stretch>
              <a:fillRect/>
            </a:stretch>
          </p:blipFill>
          <p:spPr>
            <a:xfrm>
              <a:off x="1869534" y="3696640"/>
              <a:ext cx="1996225" cy="1139017"/>
            </a:xfrm>
            <a:prstGeom prst="rect">
              <a:avLst/>
            </a:prstGeom>
          </p:spPr>
        </p:pic>
        <p:sp>
          <p:nvSpPr>
            <p:cNvPr id="44" name="文本框 18"/>
            <p:cNvSpPr txBox="1"/>
            <p:nvPr/>
          </p:nvSpPr>
          <p:spPr>
            <a:xfrm>
              <a:off x="2346350" y="4898006"/>
              <a:ext cx="1370094" cy="325433"/>
            </a:xfrm>
            <a:prstGeom prst="rect">
              <a:avLst/>
            </a:prstGeom>
            <a:noFill/>
          </p:spPr>
          <p:txBody>
            <a:bodyPr wrap="square" rtlCol="0">
              <a:spAutoFit/>
            </a:bodyPr>
            <a:lstStyle/>
            <a:p>
              <a:r>
                <a:rPr lang="zh-CN" altLang="en-US" sz="1000" dirty="0">
                  <a:solidFill>
                    <a:srgbClr val="000000"/>
                  </a:solidFill>
                  <a:latin typeface="微软雅黑" panose="020B0503020204020204" charset="-122"/>
                  <a:ea typeface="微软雅黑" panose="020B0503020204020204" charset="-122"/>
                </a:rPr>
                <a:t>产线控制室</a:t>
              </a:r>
            </a:p>
          </p:txBody>
        </p:sp>
      </p:grpSp>
      <p:cxnSp>
        <p:nvCxnSpPr>
          <p:cNvPr id="52" name="直接连接符 51"/>
          <p:cNvCxnSpPr/>
          <p:nvPr/>
        </p:nvCxnSpPr>
        <p:spPr>
          <a:xfrm>
            <a:off x="5213350" y="798195"/>
            <a:ext cx="0" cy="3894455"/>
          </a:xfrm>
          <a:prstGeom prst="line">
            <a:avLst/>
          </a:prstGeom>
          <a:ln w="12700" cmpd="sng">
            <a:solidFill>
              <a:schemeClr val="accent1">
                <a:shade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0" name="梯形 59"/>
          <p:cNvSpPr/>
          <p:nvPr/>
        </p:nvSpPr>
        <p:spPr>
          <a:xfrm>
            <a:off x="6244888" y="3723591"/>
            <a:ext cx="207681" cy="45719"/>
          </a:xfrm>
          <a:prstGeom prst="trapezoi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62" name="文本框 19"/>
          <p:cNvSpPr txBox="1"/>
          <p:nvPr/>
        </p:nvSpPr>
        <p:spPr>
          <a:xfrm>
            <a:off x="4918075" y="1665605"/>
            <a:ext cx="662940" cy="460375"/>
          </a:xfrm>
          <a:prstGeom prst="rect">
            <a:avLst/>
          </a:prstGeom>
          <a:noFill/>
        </p:spPr>
        <p:txBody>
          <a:bodyPr wrap="square" rtlCol="0">
            <a:spAutoFit/>
          </a:bodyPr>
          <a:lstStyle/>
          <a:p>
            <a:r>
              <a:rPr lang="zh-CN" altLang="en-US" sz="1200" dirty="0">
                <a:solidFill>
                  <a:srgbClr val="000000"/>
                </a:solidFill>
                <a:latin typeface="微软雅黑" panose="020B0503020204020204" charset="-122"/>
                <a:ea typeface="微软雅黑" panose="020B0503020204020204" charset="-122"/>
              </a:rPr>
              <a:t>仓</a:t>
            </a:r>
            <a:endParaRPr lang="en-US" altLang="zh-CN" sz="1200" dirty="0">
              <a:solidFill>
                <a:srgbClr val="000000"/>
              </a:solidFill>
              <a:latin typeface="微软雅黑" panose="020B0503020204020204" charset="-122"/>
              <a:ea typeface="微软雅黑" panose="020B0503020204020204" charset="-122"/>
            </a:endParaRPr>
          </a:p>
          <a:p>
            <a:r>
              <a:rPr lang="zh-CN" altLang="en-US" sz="1200" dirty="0">
                <a:solidFill>
                  <a:srgbClr val="000000"/>
                </a:solidFill>
                <a:latin typeface="微软雅黑" panose="020B0503020204020204" charset="-122"/>
                <a:ea typeface="微软雅黑" panose="020B0503020204020204" charset="-122"/>
              </a:rPr>
              <a:t>库</a:t>
            </a:r>
          </a:p>
        </p:txBody>
      </p:sp>
      <p:sp>
        <p:nvSpPr>
          <p:cNvPr id="64" name="文本框 19"/>
          <p:cNvSpPr txBox="1"/>
          <p:nvPr/>
        </p:nvSpPr>
        <p:spPr>
          <a:xfrm>
            <a:off x="5237573" y="2184099"/>
            <a:ext cx="422015" cy="460375"/>
          </a:xfrm>
          <a:prstGeom prst="rect">
            <a:avLst/>
          </a:prstGeom>
          <a:noFill/>
        </p:spPr>
        <p:txBody>
          <a:bodyPr wrap="square" rtlCol="0">
            <a:spAutoFit/>
          </a:bodyPr>
          <a:lstStyle/>
          <a:p>
            <a:r>
              <a:rPr lang="zh-CN" altLang="en-US" sz="1200" dirty="0">
                <a:solidFill>
                  <a:srgbClr val="000000"/>
                </a:solidFill>
                <a:latin typeface="微软雅黑" panose="020B0503020204020204" charset="-122"/>
                <a:ea typeface="微软雅黑" panose="020B0503020204020204" charset="-122"/>
              </a:rPr>
              <a:t>产</a:t>
            </a:r>
            <a:endParaRPr lang="en-US" altLang="zh-CN" sz="1200" dirty="0">
              <a:solidFill>
                <a:srgbClr val="000000"/>
              </a:solidFill>
              <a:latin typeface="微软雅黑" panose="020B0503020204020204" charset="-122"/>
              <a:ea typeface="微软雅黑" panose="020B0503020204020204" charset="-122"/>
            </a:endParaRPr>
          </a:p>
          <a:p>
            <a:r>
              <a:rPr lang="zh-CN" altLang="en-US" sz="1200" dirty="0">
                <a:solidFill>
                  <a:srgbClr val="000000"/>
                </a:solidFill>
                <a:latin typeface="微软雅黑" panose="020B0503020204020204" charset="-122"/>
                <a:ea typeface="微软雅黑" panose="020B0503020204020204" charset="-122"/>
              </a:rPr>
              <a:t>线</a:t>
            </a:r>
          </a:p>
        </p:txBody>
      </p:sp>
      <p:sp>
        <p:nvSpPr>
          <p:cNvPr id="27" name="梯形 26"/>
          <p:cNvSpPr/>
          <p:nvPr/>
        </p:nvSpPr>
        <p:spPr>
          <a:xfrm rot="5400000">
            <a:off x="6587676" y="1236345"/>
            <a:ext cx="191770" cy="92710"/>
          </a:xfrm>
          <a:prstGeom prst="trapezoid">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28" name="图片 27"/>
          <p:cNvPicPr>
            <a:picLocks noChangeAspect="1"/>
          </p:cNvPicPr>
          <p:nvPr/>
        </p:nvPicPr>
        <p:blipFill>
          <a:blip r:embed="rId9" cstate="print"/>
          <a:stretch>
            <a:fillRect/>
          </a:stretch>
        </p:blipFill>
        <p:spPr>
          <a:xfrm>
            <a:off x="3019425" y="1126490"/>
            <a:ext cx="469900" cy="469900"/>
          </a:xfrm>
          <a:prstGeom prst="rect">
            <a:avLst/>
          </a:prstGeom>
        </p:spPr>
      </p:pic>
      <p:pic>
        <p:nvPicPr>
          <p:cNvPr id="29" name="图片 28"/>
          <p:cNvPicPr>
            <a:picLocks noChangeAspect="1"/>
          </p:cNvPicPr>
          <p:nvPr/>
        </p:nvPicPr>
        <p:blipFill>
          <a:blip r:embed="rId10" cstate="print"/>
          <a:srcRect l="8800" t="8754" r="11947" b="3986"/>
          <a:stretch>
            <a:fillRect/>
          </a:stretch>
        </p:blipFill>
        <p:spPr>
          <a:xfrm>
            <a:off x="928370" y="3097530"/>
            <a:ext cx="1538605" cy="952500"/>
          </a:xfrm>
          <a:prstGeom prst="rect">
            <a:avLst/>
          </a:prstGeom>
        </p:spPr>
      </p:pic>
      <p:pic>
        <p:nvPicPr>
          <p:cNvPr id="37" name="图片 36"/>
          <p:cNvPicPr>
            <a:picLocks noChangeAspect="1"/>
          </p:cNvPicPr>
          <p:nvPr/>
        </p:nvPicPr>
        <p:blipFill>
          <a:blip r:embed="rId11" cstate="print">
            <a:clrChange>
              <a:clrFrom>
                <a:srgbClr val="FFFFFF">
                  <a:alpha val="100000"/>
                </a:srgbClr>
              </a:clrFrom>
              <a:clrTo>
                <a:srgbClr val="FFFFFF">
                  <a:alpha val="100000"/>
                  <a:alpha val="0"/>
                </a:srgbClr>
              </a:clrTo>
            </a:clrChange>
          </a:blip>
          <a:srcRect l="15848" t="6053" r="52506" b="6711"/>
          <a:stretch>
            <a:fillRect/>
          </a:stretch>
        </p:blipFill>
        <p:spPr>
          <a:xfrm>
            <a:off x="984250" y="2588895"/>
            <a:ext cx="252095" cy="405130"/>
          </a:xfrm>
          <a:prstGeom prst="rect">
            <a:avLst/>
          </a:prstGeom>
        </p:spPr>
      </p:pic>
      <p:pic>
        <p:nvPicPr>
          <p:cNvPr id="45" name="图片 44"/>
          <p:cNvPicPr>
            <a:picLocks noChangeAspect="1"/>
          </p:cNvPicPr>
          <p:nvPr/>
        </p:nvPicPr>
        <p:blipFill>
          <a:blip r:embed="rId12" cstate="print">
            <a:clrChange>
              <a:clrFrom>
                <a:srgbClr val="FFFFFF">
                  <a:alpha val="100000"/>
                </a:srgbClr>
              </a:clrFrom>
              <a:clrTo>
                <a:srgbClr val="FFFFFF">
                  <a:alpha val="100000"/>
                  <a:alpha val="0"/>
                </a:srgbClr>
              </a:clrTo>
            </a:clrChange>
          </a:blip>
          <a:srcRect l="19233" t="32833" r="21925" b="18850"/>
          <a:stretch>
            <a:fillRect/>
          </a:stretch>
        </p:blipFill>
        <p:spPr>
          <a:xfrm>
            <a:off x="1317625" y="2696845"/>
            <a:ext cx="457200" cy="375920"/>
          </a:xfrm>
          <a:prstGeom prst="rect">
            <a:avLst/>
          </a:prstGeom>
        </p:spPr>
      </p:pic>
      <p:pic>
        <p:nvPicPr>
          <p:cNvPr id="53" name="图片 52"/>
          <p:cNvPicPr>
            <a:picLocks noChangeAspect="1"/>
          </p:cNvPicPr>
          <p:nvPr/>
        </p:nvPicPr>
        <p:blipFill>
          <a:blip r:embed="rId13" cstate="print"/>
          <a:stretch>
            <a:fillRect/>
          </a:stretch>
        </p:blipFill>
        <p:spPr>
          <a:xfrm>
            <a:off x="1859915" y="2694305"/>
            <a:ext cx="467360" cy="378460"/>
          </a:xfrm>
          <a:prstGeom prst="rect">
            <a:avLst/>
          </a:prstGeom>
        </p:spPr>
      </p:pic>
      <p:pic>
        <p:nvPicPr>
          <p:cNvPr id="54" name="图片 53"/>
          <p:cNvPicPr>
            <a:picLocks noChangeAspect="1"/>
          </p:cNvPicPr>
          <p:nvPr/>
        </p:nvPicPr>
        <p:blipFill>
          <a:blip r:embed="rId14" cstate="print">
            <a:clrChange>
              <a:clrFrom>
                <a:srgbClr val="FFFFFF">
                  <a:alpha val="100000"/>
                </a:srgbClr>
              </a:clrFrom>
              <a:clrTo>
                <a:srgbClr val="FFFFFF">
                  <a:alpha val="100000"/>
                  <a:alpha val="0"/>
                </a:srgbClr>
              </a:clrTo>
            </a:clrChange>
          </a:blip>
          <a:srcRect l="29380" t="4591" r="35502" b="7051"/>
          <a:stretch>
            <a:fillRect/>
          </a:stretch>
        </p:blipFill>
        <p:spPr>
          <a:xfrm>
            <a:off x="1701800" y="2125980"/>
            <a:ext cx="216535" cy="544830"/>
          </a:xfrm>
          <a:prstGeom prst="rect">
            <a:avLst/>
          </a:prstGeom>
        </p:spPr>
      </p:pic>
      <p:pic>
        <p:nvPicPr>
          <p:cNvPr id="55" name="图片 54"/>
          <p:cNvPicPr>
            <a:picLocks noChangeAspect="1"/>
          </p:cNvPicPr>
          <p:nvPr/>
        </p:nvPicPr>
        <p:blipFill>
          <a:blip r:embed="rId15" cstate="print"/>
          <a:srcRect l="4101" t="21343" r="3527" b="17842"/>
          <a:stretch>
            <a:fillRect/>
          </a:stretch>
        </p:blipFill>
        <p:spPr>
          <a:xfrm>
            <a:off x="928370" y="3097530"/>
            <a:ext cx="446405" cy="294005"/>
          </a:xfrm>
          <a:prstGeom prst="rect">
            <a:avLst/>
          </a:prstGeom>
        </p:spPr>
      </p:pic>
      <p:sp>
        <p:nvSpPr>
          <p:cNvPr id="57" name="文本框 56"/>
          <p:cNvSpPr txBox="1"/>
          <p:nvPr/>
        </p:nvSpPr>
        <p:spPr>
          <a:xfrm>
            <a:off x="829945" y="4049395"/>
            <a:ext cx="1497330" cy="245110"/>
          </a:xfrm>
          <a:prstGeom prst="rect">
            <a:avLst/>
          </a:prstGeom>
          <a:noFill/>
        </p:spPr>
        <p:txBody>
          <a:bodyPr wrap="square" rtlCol="0">
            <a:spAutoFit/>
          </a:bodyPr>
          <a:lstStyle/>
          <a:p>
            <a:pPr algn="ctr"/>
            <a:r>
              <a:rPr lang="zh-CN" altLang="en-US" sz="1000">
                <a:latin typeface="微软雅黑" panose="020B0503020204020204" charset="-122"/>
                <a:ea typeface="微软雅黑" panose="020B0503020204020204" charset="-122"/>
                <a:cs typeface="微软雅黑" panose="020B0503020204020204" charset="-122"/>
              </a:rPr>
              <a:t>移动信息终端</a:t>
            </a:r>
            <a:r>
              <a:rPr lang="en-US" altLang="zh-CN" sz="1000">
                <a:latin typeface="微软雅黑" panose="020B0503020204020204" charset="-122"/>
                <a:ea typeface="微软雅黑" panose="020B0503020204020204" charset="-122"/>
                <a:cs typeface="微软雅黑" panose="020B0503020204020204" charset="-122"/>
              </a:rPr>
              <a:t>(</a:t>
            </a:r>
            <a:r>
              <a:rPr lang="zh-CN" altLang="en-US" sz="1000">
                <a:latin typeface="微软雅黑" panose="020B0503020204020204" charset="-122"/>
                <a:ea typeface="微软雅黑" panose="020B0503020204020204" charset="-122"/>
                <a:cs typeface="微软雅黑" panose="020B0503020204020204" charset="-122"/>
              </a:rPr>
              <a:t>一期</a:t>
            </a:r>
            <a:r>
              <a:rPr lang="en-US" altLang="zh-CN" sz="1000">
                <a:latin typeface="微软雅黑" panose="020B0503020204020204" charset="-122"/>
                <a:ea typeface="微软雅黑" panose="020B0503020204020204" charset="-122"/>
                <a:cs typeface="微软雅黑" panose="020B0503020204020204" charset="-122"/>
              </a:rPr>
              <a:t>)</a:t>
            </a:r>
          </a:p>
        </p:txBody>
      </p:sp>
      <p:graphicFrame>
        <p:nvGraphicFramePr>
          <p:cNvPr id="58" name="对象 57"/>
          <p:cNvGraphicFramePr>
            <a:graphicFrameLocks/>
          </p:cNvGraphicFramePr>
          <p:nvPr/>
        </p:nvGraphicFramePr>
        <p:xfrm>
          <a:off x="7561580" y="960120"/>
          <a:ext cx="469900" cy="336550"/>
        </p:xfrm>
        <a:graphic>
          <a:graphicData uri="http://schemas.openxmlformats.org/presentationml/2006/ole">
            <p:oleObj spid="_x0000_s1026" r:id="rId16" imgW="4572000" imgH="3657600" progId="">
              <p:embed/>
            </p:oleObj>
          </a:graphicData>
        </a:graphic>
      </p:graphicFrame>
      <p:pic>
        <p:nvPicPr>
          <p:cNvPr id="63" name="Picture 5" descr="DSC03853"/>
          <p:cNvPicPr>
            <a:picLocks noChangeAspect="1" noChangeArrowheads="1"/>
          </p:cNvPicPr>
          <p:nvPr/>
        </p:nvPicPr>
        <p:blipFill>
          <a:blip r:embed="rId17" cstate="print">
            <a:extLst>
              <a:ext uri="{28A0092B-C50C-407E-A947-70E740481C1C}">
                <a14:useLocalDpi xmlns:a14="http://schemas.microsoft.com/office/drawing/2010/main" xmlns="" val="0"/>
              </a:ext>
            </a:extLst>
          </a:blip>
          <a:srcRect/>
          <a:stretch>
            <a:fillRect/>
          </a:stretch>
        </p:blipFill>
        <p:spPr bwMode="auto">
          <a:xfrm>
            <a:off x="5480685" y="2931160"/>
            <a:ext cx="763905" cy="4235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5" name="图片 64"/>
          <p:cNvPicPr>
            <a:picLocks noChangeAspect="1"/>
          </p:cNvPicPr>
          <p:nvPr/>
        </p:nvPicPr>
        <p:blipFill>
          <a:blip r:embed="rId18" cstate="print">
            <a:extLst>
              <a:ext uri="{28A0092B-C50C-407E-A947-70E740481C1C}">
                <a14:useLocalDpi xmlns:a14="http://schemas.microsoft.com/office/drawing/2010/main" xmlns="" val="0"/>
              </a:ext>
            </a:extLst>
          </a:blip>
          <a:stretch>
            <a:fillRect/>
          </a:stretch>
        </p:blipFill>
        <p:spPr>
          <a:xfrm>
            <a:off x="6290310" y="2491105"/>
            <a:ext cx="401320" cy="295910"/>
          </a:xfrm>
          <a:prstGeom prst="rect">
            <a:avLst/>
          </a:prstGeom>
        </p:spPr>
      </p:pic>
      <p:pic>
        <p:nvPicPr>
          <p:cNvPr id="66" name="图片 65"/>
          <p:cNvPicPr>
            <a:picLocks noChangeAspect="1"/>
          </p:cNvPicPr>
          <p:nvPr/>
        </p:nvPicPr>
        <p:blipFill>
          <a:blip r:embed="rId18" cstate="print">
            <a:extLst>
              <a:ext uri="{28A0092B-C50C-407E-A947-70E740481C1C}">
                <a14:useLocalDpi xmlns:a14="http://schemas.microsoft.com/office/drawing/2010/main" xmlns="" val="0"/>
              </a:ext>
            </a:extLst>
          </a:blip>
          <a:stretch>
            <a:fillRect/>
          </a:stretch>
        </p:blipFill>
        <p:spPr>
          <a:xfrm>
            <a:off x="7267575" y="493395"/>
            <a:ext cx="401320" cy="295910"/>
          </a:xfrm>
          <a:prstGeom prst="rect">
            <a:avLst/>
          </a:prstGeom>
        </p:spPr>
      </p:pic>
      <p:pic>
        <p:nvPicPr>
          <p:cNvPr id="67" name="图片 66"/>
          <p:cNvPicPr>
            <a:picLocks noChangeAspect="1"/>
          </p:cNvPicPr>
          <p:nvPr/>
        </p:nvPicPr>
        <p:blipFill>
          <a:blip r:embed="rId19" cstate="print">
            <a:clrChange>
              <a:clrFrom>
                <a:srgbClr val="FFFFFF">
                  <a:alpha val="100000"/>
                </a:srgbClr>
              </a:clrFrom>
              <a:clrTo>
                <a:srgbClr val="FFFFFF">
                  <a:alpha val="100000"/>
                  <a:alpha val="0"/>
                </a:srgbClr>
              </a:clrTo>
            </a:clrChange>
          </a:blip>
          <a:srcRect l="15480" t="10885" r="23544" b="6460"/>
          <a:stretch>
            <a:fillRect/>
          </a:stretch>
        </p:blipFill>
        <p:spPr>
          <a:xfrm>
            <a:off x="5905500" y="3889375"/>
            <a:ext cx="339090" cy="459740"/>
          </a:xfrm>
          <a:prstGeom prst="rect">
            <a:avLst/>
          </a:prstGeom>
        </p:spPr>
      </p:pic>
      <p:sp>
        <p:nvSpPr>
          <p:cNvPr id="68" name="文本框 67"/>
          <p:cNvSpPr txBox="1"/>
          <p:nvPr/>
        </p:nvSpPr>
        <p:spPr>
          <a:xfrm>
            <a:off x="5753100" y="4349115"/>
            <a:ext cx="814070" cy="245110"/>
          </a:xfrm>
          <a:prstGeom prst="rect">
            <a:avLst/>
          </a:prstGeom>
          <a:noFill/>
        </p:spPr>
        <p:txBody>
          <a:bodyPr wrap="square" rtlCol="0">
            <a:spAutoFit/>
          </a:bodyPr>
          <a:lstStyle/>
          <a:p>
            <a:r>
              <a:rPr lang="en-US" altLang="zh-CN" sz="1000">
                <a:latin typeface="微软雅黑" panose="020B0503020204020204" charset="-122"/>
                <a:ea typeface="微软雅黑" panose="020B0503020204020204" charset="-122"/>
                <a:cs typeface="微软雅黑" panose="020B0503020204020204" charset="-122"/>
              </a:rPr>
              <a:t>RFID</a:t>
            </a:r>
            <a:r>
              <a:rPr lang="zh-CN" altLang="en-US" sz="1000">
                <a:latin typeface="微软雅黑" panose="020B0503020204020204" charset="-122"/>
                <a:ea typeface="微软雅黑" panose="020B0503020204020204" charset="-122"/>
                <a:cs typeface="微软雅黑" panose="020B0503020204020204" charset="-122"/>
              </a:rPr>
              <a:t>读取</a:t>
            </a:r>
          </a:p>
        </p:txBody>
      </p:sp>
      <p:graphicFrame>
        <p:nvGraphicFramePr>
          <p:cNvPr id="69" name="对象 68"/>
          <p:cNvGraphicFramePr>
            <a:graphicFrameLocks/>
          </p:cNvGraphicFramePr>
          <p:nvPr/>
        </p:nvGraphicFramePr>
        <p:xfrm>
          <a:off x="7561580" y="1400810"/>
          <a:ext cx="469900" cy="336550"/>
        </p:xfrm>
        <a:graphic>
          <a:graphicData uri="http://schemas.openxmlformats.org/presentationml/2006/ole">
            <p:oleObj spid="_x0000_s1025" r:id="rId20" imgW="4572000" imgH="3657600" progId="">
              <p:embed/>
            </p:oleObj>
          </a:graphicData>
        </a:graphic>
      </p:graphicFrame>
      <p:sp>
        <p:nvSpPr>
          <p:cNvPr id="71" name="梯形 70"/>
          <p:cNvSpPr/>
          <p:nvPr/>
        </p:nvSpPr>
        <p:spPr>
          <a:xfrm>
            <a:off x="3649008" y="3953461"/>
            <a:ext cx="207681" cy="45719"/>
          </a:xfrm>
          <a:prstGeom prst="trapezoi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pic>
        <p:nvPicPr>
          <p:cNvPr id="72" name="图片 71"/>
          <p:cNvPicPr>
            <a:picLocks noChangeAspect="1"/>
          </p:cNvPicPr>
          <p:nvPr/>
        </p:nvPicPr>
        <p:blipFill>
          <a:blip r:embed="rId19" cstate="print">
            <a:clrChange>
              <a:clrFrom>
                <a:srgbClr val="FFFFFF">
                  <a:alpha val="100000"/>
                </a:srgbClr>
              </a:clrFrom>
              <a:clrTo>
                <a:srgbClr val="FFFFFF">
                  <a:alpha val="100000"/>
                  <a:alpha val="0"/>
                </a:srgbClr>
              </a:clrTo>
            </a:clrChange>
          </a:blip>
          <a:srcRect l="15480" t="10885" r="23544" b="6460"/>
          <a:stretch>
            <a:fillRect/>
          </a:stretch>
        </p:blipFill>
        <p:spPr>
          <a:xfrm>
            <a:off x="3093720" y="3889375"/>
            <a:ext cx="339090" cy="459740"/>
          </a:xfrm>
          <a:prstGeom prst="rect">
            <a:avLst/>
          </a:prstGeom>
        </p:spPr>
      </p:pic>
      <p:sp>
        <p:nvSpPr>
          <p:cNvPr id="73" name="文本框 72"/>
          <p:cNvSpPr txBox="1"/>
          <p:nvPr/>
        </p:nvSpPr>
        <p:spPr>
          <a:xfrm>
            <a:off x="3019425" y="4406265"/>
            <a:ext cx="814070" cy="245110"/>
          </a:xfrm>
          <a:prstGeom prst="rect">
            <a:avLst/>
          </a:prstGeom>
          <a:noFill/>
        </p:spPr>
        <p:txBody>
          <a:bodyPr wrap="square" rtlCol="0">
            <a:spAutoFit/>
          </a:bodyPr>
          <a:lstStyle/>
          <a:p>
            <a:r>
              <a:rPr lang="en-US" altLang="zh-CN" sz="1000">
                <a:latin typeface="微软雅黑" panose="020B0503020204020204" charset="-122"/>
                <a:ea typeface="微软雅黑" panose="020B0503020204020204" charset="-122"/>
                <a:cs typeface="微软雅黑" panose="020B0503020204020204" charset="-122"/>
              </a:rPr>
              <a:t>RFID</a:t>
            </a:r>
            <a:r>
              <a:rPr lang="zh-CN" altLang="en-US" sz="1000">
                <a:latin typeface="微软雅黑" panose="020B0503020204020204" charset="-122"/>
                <a:ea typeface="微软雅黑" panose="020B0503020204020204" charset="-122"/>
                <a:cs typeface="微软雅黑" panose="020B0503020204020204" charset="-122"/>
              </a:rPr>
              <a:t>读取</a:t>
            </a:r>
          </a:p>
        </p:txBody>
      </p:sp>
      <p:pic>
        <p:nvPicPr>
          <p:cNvPr id="74" name="图片 73"/>
          <p:cNvPicPr>
            <a:picLocks noChangeAspect="1"/>
          </p:cNvPicPr>
          <p:nvPr/>
        </p:nvPicPr>
        <p:blipFill>
          <a:blip r:embed="rId21" cstate="print"/>
          <a:stretch>
            <a:fillRect/>
          </a:stretch>
        </p:blipFill>
        <p:spPr>
          <a:xfrm>
            <a:off x="1010920" y="1008380"/>
            <a:ext cx="1245870" cy="679450"/>
          </a:xfrm>
          <a:prstGeom prst="rect">
            <a:avLst/>
          </a:prstGeom>
        </p:spPr>
      </p:pic>
      <p:pic>
        <p:nvPicPr>
          <p:cNvPr id="75" name="图片 74"/>
          <p:cNvPicPr>
            <a:picLocks noChangeAspect="1"/>
          </p:cNvPicPr>
          <p:nvPr/>
        </p:nvPicPr>
        <p:blipFill>
          <a:blip r:embed="rId22" cstate="print">
            <a:clrChange>
              <a:clrFrom>
                <a:srgbClr val="FFFFFF">
                  <a:alpha val="100000"/>
                </a:srgbClr>
              </a:clrFrom>
              <a:clrTo>
                <a:srgbClr val="FFFFFF">
                  <a:alpha val="100000"/>
                  <a:alpha val="0"/>
                </a:srgbClr>
              </a:clrTo>
            </a:clrChange>
          </a:blip>
          <a:stretch>
            <a:fillRect/>
          </a:stretch>
        </p:blipFill>
        <p:spPr>
          <a:xfrm>
            <a:off x="1711960" y="1143635"/>
            <a:ext cx="544830" cy="307340"/>
          </a:xfrm>
          <a:prstGeom prst="rect">
            <a:avLst/>
          </a:prstGeom>
        </p:spPr>
      </p:pic>
      <p:sp>
        <p:nvSpPr>
          <p:cNvPr id="76" name="文本框 75"/>
          <p:cNvSpPr txBox="1"/>
          <p:nvPr/>
        </p:nvSpPr>
        <p:spPr>
          <a:xfrm>
            <a:off x="829945" y="1687830"/>
            <a:ext cx="1497330" cy="245110"/>
          </a:xfrm>
          <a:prstGeom prst="rect">
            <a:avLst/>
          </a:prstGeom>
          <a:noFill/>
        </p:spPr>
        <p:txBody>
          <a:bodyPr wrap="square" rtlCol="0">
            <a:spAutoFit/>
          </a:bodyPr>
          <a:lstStyle/>
          <a:p>
            <a:pPr algn="ctr"/>
            <a:r>
              <a:rPr lang="zh-CN" altLang="en-US" sz="1000">
                <a:latin typeface="微软雅黑" panose="020B0503020204020204" charset="-122"/>
                <a:ea typeface="微软雅黑" panose="020B0503020204020204" charset="-122"/>
                <a:cs typeface="微软雅黑" panose="020B0503020204020204" charset="-122"/>
              </a:rPr>
              <a:t>移动信息终端</a:t>
            </a:r>
            <a:r>
              <a:rPr lang="en-US" altLang="zh-CN" sz="1000">
                <a:latin typeface="微软雅黑" panose="020B0503020204020204" charset="-122"/>
                <a:ea typeface="微软雅黑" panose="020B0503020204020204" charset="-122"/>
                <a:cs typeface="微软雅黑" panose="020B0503020204020204" charset="-122"/>
              </a:rPr>
              <a:t>(</a:t>
            </a:r>
            <a:r>
              <a:rPr lang="zh-CN" altLang="en-US" sz="1000">
                <a:latin typeface="微软雅黑" panose="020B0503020204020204" charset="-122"/>
                <a:ea typeface="微软雅黑" panose="020B0503020204020204" charset="-122"/>
                <a:cs typeface="微软雅黑" panose="020B0503020204020204" charset="-122"/>
              </a:rPr>
              <a:t>二期</a:t>
            </a:r>
            <a:r>
              <a:rPr lang="en-US" altLang="zh-CN" sz="1000">
                <a:latin typeface="微软雅黑" panose="020B0503020204020204" charset="-122"/>
                <a:ea typeface="微软雅黑" panose="020B0503020204020204" charset="-122"/>
                <a:cs typeface="微软雅黑" panose="020B0503020204020204" charset="-122"/>
              </a:rPr>
              <a:t>)</a:t>
            </a:r>
          </a:p>
        </p:txBody>
      </p:sp>
      <p:sp>
        <p:nvSpPr>
          <p:cNvPr id="33" name="千图PPT彼岸天：ID 8661124库_任意多边形 19"/>
          <p:cNvSpPr/>
          <p:nvPr>
            <p:custDataLst>
              <p:tags r:id="rId2"/>
            </p:custDataLst>
          </p:nvPr>
        </p:nvSpPr>
        <p:spPr bwMode="auto">
          <a:xfrm>
            <a:off x="218440" y="148590"/>
            <a:ext cx="281305" cy="260350"/>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ln>
        </p:spPr>
        <p:txBody>
          <a:bodyPr anchor="ctr"/>
          <a:lstStyle/>
          <a:p>
            <a:pPr algn="ctr"/>
            <a:endParaRPr sz="1010"/>
          </a:p>
        </p:txBody>
      </p:sp>
      <p:sp>
        <p:nvSpPr>
          <p:cNvPr id="7" name="矩形标注 6"/>
          <p:cNvSpPr/>
          <p:nvPr/>
        </p:nvSpPr>
        <p:spPr>
          <a:xfrm>
            <a:off x="4597400" y="3488055"/>
            <a:ext cx="907415" cy="685800"/>
          </a:xfrm>
          <a:prstGeom prst="wedgeRectCallout">
            <a:avLst>
              <a:gd name="adj1" fmla="val -124597"/>
              <a:gd name="adj2" fmla="val 207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23" cstate="print"/>
          <a:stretch>
            <a:fillRect/>
          </a:stretch>
        </p:blipFill>
        <p:spPr>
          <a:xfrm>
            <a:off x="4629785" y="3496310"/>
            <a:ext cx="850265" cy="64643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arn(inVertical)">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500"/>
                                        <p:tgtEl>
                                          <p:spTgt spid="4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5" presetClass="entr" presetSubtype="10" fill="hold" grpId="0" nodeType="with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checkerboard(across)">
                                      <p:cBhvr>
                                        <p:cTn id="33" dur="500"/>
                                        <p:tgtEl>
                                          <p:spTgt spid="60"/>
                                        </p:tgtEl>
                                      </p:cBhvr>
                                    </p:animEffect>
                                  </p:childTnLst>
                                </p:cTn>
                              </p:par>
                              <p:par>
                                <p:cTn id="34" presetID="5" presetClass="entr" presetSubtype="10" fill="hold" grpId="0" nodeType="withEffect">
                                  <p:stCondLst>
                                    <p:cond delay="0"/>
                                  </p:stCondLst>
                                  <p:childTnLst>
                                    <p:set>
                                      <p:cBhvr>
                                        <p:cTn id="35" dur="1" fill="hold">
                                          <p:stCondLst>
                                            <p:cond delay="0"/>
                                          </p:stCondLst>
                                        </p:cTn>
                                        <p:tgtEl>
                                          <p:spTgt spid="71"/>
                                        </p:tgtEl>
                                        <p:attrNameLst>
                                          <p:attrName>style.visibility</p:attrName>
                                        </p:attrNameLst>
                                      </p:cBhvr>
                                      <p:to>
                                        <p:strVal val="visible"/>
                                      </p:to>
                                    </p:set>
                                    <p:animEffect transition="in" filter="checkerboard(across)">
                                      <p:cBhvr>
                                        <p:cTn id="36"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42" grpId="0" bldLvl="0" animBg="1"/>
      <p:bldP spid="60" grpId="0" bldLvl="0" animBg="1"/>
      <p:bldP spid="71"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1" y="3158"/>
            <a:ext cx="738534" cy="437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nvGrpSpPr>
          <p:cNvPr id="2" name="组合 1"/>
          <p:cNvGrpSpPr/>
          <p:nvPr/>
        </p:nvGrpSpPr>
        <p:grpSpPr>
          <a:xfrm>
            <a:off x="145104" y="3158"/>
            <a:ext cx="431914" cy="627339"/>
            <a:chOff x="841003" y="360040"/>
            <a:chExt cx="504056" cy="836712"/>
          </a:xfrm>
          <a:solidFill>
            <a:srgbClr val="2F5EB0"/>
          </a:solidFill>
        </p:grpSpPr>
        <p:sp>
          <p:nvSpPr>
            <p:cNvPr id="6" name="矩形 5"/>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9" name="等腰三角形 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sp>
        <p:nvSpPr>
          <p:cNvPr id="8" name="文本框 9"/>
          <p:cNvSpPr txBox="1"/>
          <p:nvPr/>
        </p:nvSpPr>
        <p:spPr>
          <a:xfrm>
            <a:off x="631190" y="154940"/>
            <a:ext cx="2546350" cy="258445"/>
          </a:xfrm>
          <a:prstGeom prst="rect">
            <a:avLst/>
          </a:prstGeom>
          <a:noFill/>
        </p:spPr>
        <p:txBody>
          <a:bodyPr wrap="square" lIns="51418" tIns="25709" rIns="51418" bIns="25709" rtlCol="0">
            <a:spAutoFit/>
          </a:bodyPr>
          <a:lstStyle/>
          <a:p>
            <a:pPr marL="0" lvl="1"/>
            <a:r>
              <a:rPr lang="zh-CN" altLang="en-US" b="1" dirty="0">
                <a:solidFill>
                  <a:schemeClr val="tx1">
                    <a:lumMod val="50000"/>
                    <a:lumOff val="50000"/>
                  </a:schemeClr>
                </a:solidFill>
                <a:latin typeface="微软雅黑" panose="020B0503020204020204" charset="-122"/>
                <a:ea typeface="微软雅黑" panose="020B0503020204020204" charset="-122"/>
                <a:sym typeface="+mn-ea"/>
              </a:rPr>
              <a:t>数据的完整性和准确性保障</a:t>
            </a:r>
            <a:endParaRPr lang="zh-CN" altLang="en-US" b="1" dirty="0">
              <a:solidFill>
                <a:schemeClr val="tx1">
                  <a:lumMod val="50000"/>
                  <a:lumOff val="50000"/>
                </a:schemeClr>
              </a:solidFill>
              <a:latin typeface="微软雅黑" panose="020B0503020204020204" charset="-122"/>
              <a:ea typeface="微软雅黑" panose="020B0503020204020204" charset="-122"/>
            </a:endParaRPr>
          </a:p>
        </p:txBody>
      </p:sp>
      <p:sp>
        <p:nvSpPr>
          <p:cNvPr id="23" name="矩形 22"/>
          <p:cNvSpPr/>
          <p:nvPr/>
        </p:nvSpPr>
        <p:spPr>
          <a:xfrm>
            <a:off x="631190" y="772795"/>
            <a:ext cx="3846195" cy="354330"/>
          </a:xfrm>
          <a:prstGeom prst="rect">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718185" y="846138"/>
            <a:ext cx="1579880" cy="245110"/>
          </a:xfrm>
          <a:prstGeom prst="rect">
            <a:avLst/>
          </a:prstGeom>
          <a:noFill/>
        </p:spPr>
        <p:txBody>
          <a:bodyPr wrap="square" rtlCol="0">
            <a:spAutoFit/>
          </a:bodyPr>
          <a:lstStyle/>
          <a:p>
            <a:pPr algn="l"/>
            <a:r>
              <a:rPr lang="zh-CN" altLang="en-US" sz="1000">
                <a:solidFill>
                  <a:schemeClr val="bg1"/>
                </a:solidFill>
                <a:latin typeface="微软雅黑" panose="020B0503020204020204" charset="-122"/>
                <a:ea typeface="微软雅黑" panose="020B0503020204020204" charset="-122"/>
                <a:sym typeface="+mn-ea"/>
              </a:rPr>
              <a:t>出入园区地磅及数据采集</a:t>
            </a:r>
            <a:endParaRPr lang="zh-CN" altLang="en-US" sz="1000">
              <a:solidFill>
                <a:schemeClr val="bg1"/>
              </a:solidFill>
              <a:latin typeface="微软雅黑" panose="020B0503020204020204" charset="-122"/>
              <a:ea typeface="微软雅黑" panose="020B0503020204020204" charset="-122"/>
            </a:endParaRPr>
          </a:p>
        </p:txBody>
      </p:sp>
      <p:sp>
        <p:nvSpPr>
          <p:cNvPr id="26" name="矩形 25"/>
          <p:cNvSpPr/>
          <p:nvPr/>
        </p:nvSpPr>
        <p:spPr>
          <a:xfrm>
            <a:off x="631190" y="1127125"/>
            <a:ext cx="3846195" cy="520065"/>
          </a:xfrm>
          <a:prstGeom prst="rect">
            <a:avLst/>
          </a:prstGeom>
          <a:solidFill>
            <a:srgbClr val="C6D9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718185" y="1174750"/>
            <a:ext cx="1595120" cy="430530"/>
          </a:xfrm>
          <a:prstGeom prst="rect">
            <a:avLst/>
          </a:prstGeom>
          <a:noFill/>
        </p:spPr>
        <p:txBody>
          <a:bodyPr wrap="none" rtlCol="0">
            <a:spAutoFit/>
          </a:bodyPr>
          <a:lstStyle/>
          <a:p>
            <a:pPr marL="114300" lvl="1" indent="-114300" algn="l">
              <a:lnSpc>
                <a:spcPct val="100000"/>
              </a:lnSpc>
              <a:spcBef>
                <a:spcPct val="0"/>
              </a:spcBef>
              <a:spcAft>
                <a:spcPct val="15000"/>
              </a:spcAft>
            </a:pPr>
            <a:r>
              <a:rPr lang="en-US" altLang="zh-CN" sz="1000" dirty="0">
                <a:latin typeface="微软雅黑" panose="020B0503020204020204" charset="-122"/>
                <a:ea typeface="微软雅黑" panose="020B0503020204020204" charset="-122"/>
                <a:cs typeface="微软雅黑" panose="020B0503020204020204" charset="-122"/>
                <a:sym typeface="+mn-ea"/>
              </a:rPr>
              <a:t>1. </a:t>
            </a:r>
            <a:r>
              <a:rPr lang="zh-CN" altLang="en-US" sz="1000" dirty="0">
                <a:latin typeface="微软雅黑" panose="020B0503020204020204" charset="-122"/>
                <a:ea typeface="微软雅黑" panose="020B0503020204020204" charset="-122"/>
                <a:cs typeface="微软雅黑" panose="020B0503020204020204" charset="-122"/>
                <a:sym typeface="+mn-ea"/>
              </a:rPr>
              <a:t>出入园区地磅数据采集</a:t>
            </a:r>
            <a:endParaRPr lang="zh-CN" altLang="en-US" sz="1000" dirty="0">
              <a:latin typeface="微软雅黑" panose="020B0503020204020204" charset="-122"/>
              <a:ea typeface="微软雅黑" panose="020B0503020204020204" charset="-122"/>
              <a:cs typeface="微软雅黑" panose="020B0503020204020204" charset="-122"/>
            </a:endParaRPr>
          </a:p>
          <a:p>
            <a:pPr marL="114300" lvl="1" indent="-114300" algn="l">
              <a:lnSpc>
                <a:spcPct val="100000"/>
              </a:lnSpc>
              <a:spcBef>
                <a:spcPct val="0"/>
              </a:spcBef>
              <a:spcAft>
                <a:spcPct val="15000"/>
              </a:spcAft>
            </a:pPr>
            <a:r>
              <a:rPr lang="en-US" altLang="zh-CN" sz="1000" dirty="0">
                <a:latin typeface="微软雅黑" panose="020B0503020204020204" charset="-122"/>
                <a:ea typeface="微软雅黑" panose="020B0503020204020204" charset="-122"/>
                <a:cs typeface="微软雅黑" panose="020B0503020204020204" charset="-122"/>
                <a:sym typeface="+mn-ea"/>
              </a:rPr>
              <a:t>2. </a:t>
            </a:r>
            <a:r>
              <a:rPr lang="zh-CN" altLang="en-US" sz="1000" dirty="0">
                <a:latin typeface="微软雅黑" panose="020B0503020204020204" charset="-122"/>
                <a:ea typeface="微软雅黑" panose="020B0503020204020204" charset="-122"/>
                <a:cs typeface="微软雅黑" panose="020B0503020204020204" charset="-122"/>
                <a:sym typeface="+mn-ea"/>
              </a:rPr>
              <a:t>扫描订单匹配物资</a:t>
            </a: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32" name="矩形 31"/>
          <p:cNvSpPr/>
          <p:nvPr/>
        </p:nvSpPr>
        <p:spPr>
          <a:xfrm>
            <a:off x="631190" y="1781175"/>
            <a:ext cx="3846195" cy="354330"/>
          </a:xfrm>
          <a:prstGeom prst="rect">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718185" y="1854518"/>
            <a:ext cx="1579880" cy="245110"/>
          </a:xfrm>
          <a:prstGeom prst="rect">
            <a:avLst/>
          </a:prstGeom>
          <a:noFill/>
        </p:spPr>
        <p:txBody>
          <a:bodyPr wrap="square" rtlCol="0">
            <a:spAutoFit/>
          </a:bodyPr>
          <a:lstStyle/>
          <a:p>
            <a:pPr algn="l"/>
            <a:r>
              <a:rPr lang="zh-CN" altLang="en-US" sz="1000">
                <a:solidFill>
                  <a:schemeClr val="bg1"/>
                </a:solidFill>
                <a:latin typeface="微软雅黑" panose="020B0503020204020204" charset="-122"/>
                <a:ea typeface="微软雅黑" panose="020B0503020204020204" charset="-122"/>
                <a:sym typeface="+mn-ea"/>
              </a:rPr>
              <a:t>产线设备数据采集</a:t>
            </a:r>
            <a:endParaRPr lang="zh-CN" altLang="en-US" sz="1000">
              <a:solidFill>
                <a:schemeClr val="bg1"/>
              </a:solidFill>
              <a:latin typeface="微软雅黑" panose="020B0503020204020204" charset="-122"/>
              <a:ea typeface="微软雅黑" panose="020B0503020204020204" charset="-122"/>
            </a:endParaRPr>
          </a:p>
        </p:txBody>
      </p:sp>
      <p:sp>
        <p:nvSpPr>
          <p:cNvPr id="34" name="矩形 33"/>
          <p:cNvSpPr/>
          <p:nvPr/>
        </p:nvSpPr>
        <p:spPr>
          <a:xfrm>
            <a:off x="631190" y="2135505"/>
            <a:ext cx="3846195" cy="1115695"/>
          </a:xfrm>
          <a:prstGeom prst="rect">
            <a:avLst/>
          </a:prstGeom>
          <a:solidFill>
            <a:srgbClr val="C6D9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718185" y="2176145"/>
            <a:ext cx="3262630" cy="986155"/>
          </a:xfrm>
          <a:prstGeom prst="rect">
            <a:avLst/>
          </a:prstGeom>
          <a:noFill/>
        </p:spPr>
        <p:txBody>
          <a:bodyPr wrap="none" rtlCol="0">
            <a:spAutoFit/>
          </a:bodyPr>
          <a:lstStyle/>
          <a:p>
            <a:pPr marL="114300" lvl="1" indent="-114300" algn="l">
              <a:lnSpc>
                <a:spcPct val="100000"/>
              </a:lnSpc>
              <a:spcBef>
                <a:spcPct val="0"/>
              </a:spcBef>
              <a:spcAft>
                <a:spcPct val="15000"/>
              </a:spcAft>
            </a:pPr>
            <a:r>
              <a:rPr lang="en-US" altLang="zh-CN" sz="1000" dirty="0">
                <a:latin typeface="微软雅黑" panose="020B0503020204020204" charset="-122"/>
                <a:ea typeface="微软雅黑" panose="020B0503020204020204" charset="-122"/>
                <a:cs typeface="微软雅黑" panose="020B0503020204020204" charset="-122"/>
                <a:sym typeface="+mn-ea"/>
              </a:rPr>
              <a:t>1. </a:t>
            </a:r>
            <a:r>
              <a:rPr lang="zh-CN" altLang="en-US" sz="1000" dirty="0">
                <a:latin typeface="微软雅黑" panose="020B0503020204020204" charset="-122"/>
                <a:ea typeface="微软雅黑" panose="020B0503020204020204" charset="-122"/>
                <a:cs typeface="微软雅黑" panose="020B0503020204020204" charset="-122"/>
                <a:sym typeface="+mn-ea"/>
              </a:rPr>
              <a:t>原料数据采集：</a:t>
            </a:r>
            <a:endParaRPr lang="zh-CN" altLang="en-US" sz="1000" dirty="0">
              <a:latin typeface="微软雅黑" panose="020B0503020204020204" charset="-122"/>
              <a:ea typeface="微软雅黑" panose="020B0503020204020204" charset="-122"/>
              <a:cs typeface="微软雅黑" panose="020B0503020204020204" charset="-122"/>
            </a:endParaRPr>
          </a:p>
          <a:p>
            <a:pPr marL="285750" lvl="2" indent="-171450" algn="l">
              <a:lnSpc>
                <a:spcPct val="100000"/>
              </a:lnSpc>
              <a:spcBef>
                <a:spcPct val="0"/>
              </a:spcBef>
              <a:spcAft>
                <a:spcPct val="15000"/>
              </a:spcAft>
              <a:buFont typeface="Arial" panose="020B0604020202020204" pitchFamily="34" charset="0"/>
              <a:buChar char="•"/>
            </a:pPr>
            <a:r>
              <a:rPr lang="zh-CN" altLang="en-US" sz="1000" dirty="0">
                <a:latin typeface="微软雅黑" panose="020B0503020204020204" charset="-122"/>
                <a:ea typeface="微软雅黑" panose="020B0503020204020204" charset="-122"/>
                <a:cs typeface="微软雅黑" panose="020B0503020204020204" charset="-122"/>
                <a:sym typeface="+mn-ea"/>
              </a:rPr>
              <a:t>跟踪运输过程，通过现场终端采集原料数据</a:t>
            </a:r>
            <a:endParaRPr lang="zh-CN" altLang="en-US" sz="1000" dirty="0">
              <a:latin typeface="微软雅黑" panose="020B0503020204020204" charset="-122"/>
              <a:ea typeface="微软雅黑" panose="020B0503020204020204" charset="-122"/>
              <a:cs typeface="微软雅黑" panose="020B0503020204020204" charset="-122"/>
            </a:endParaRPr>
          </a:p>
          <a:p>
            <a:pPr marL="285750" lvl="2" indent="-171450" algn="l">
              <a:lnSpc>
                <a:spcPct val="100000"/>
              </a:lnSpc>
              <a:spcBef>
                <a:spcPct val="0"/>
              </a:spcBef>
              <a:spcAft>
                <a:spcPct val="15000"/>
              </a:spcAft>
              <a:buFont typeface="Arial" panose="020B0604020202020204" pitchFamily="34" charset="0"/>
              <a:buChar char="•"/>
            </a:pPr>
            <a:r>
              <a:rPr lang="zh-CN" altLang="en-US" sz="1000" dirty="0">
                <a:latin typeface="微软雅黑" panose="020B0503020204020204" charset="-122"/>
                <a:ea typeface="微软雅黑" panose="020B0503020204020204" charset="-122"/>
                <a:cs typeface="微软雅黑" panose="020B0503020204020204" charset="-122"/>
                <a:sym typeface="+mn-ea"/>
              </a:rPr>
              <a:t>通过产线出入口地磅，结合运输过程采集原料数据</a:t>
            </a:r>
            <a:endParaRPr lang="zh-CN" altLang="en-US" sz="1000" dirty="0">
              <a:latin typeface="微软雅黑" panose="020B0503020204020204" charset="-122"/>
              <a:ea typeface="微软雅黑" panose="020B0503020204020204" charset="-122"/>
              <a:cs typeface="微软雅黑" panose="020B0503020204020204" charset="-122"/>
            </a:endParaRPr>
          </a:p>
          <a:p>
            <a:pPr marL="171450" lvl="1" indent="-171450" algn="l">
              <a:lnSpc>
                <a:spcPct val="100000"/>
              </a:lnSpc>
              <a:spcBef>
                <a:spcPct val="0"/>
              </a:spcBef>
              <a:spcAft>
                <a:spcPct val="15000"/>
              </a:spcAft>
            </a:pPr>
            <a:r>
              <a:rPr lang="en-US" altLang="zh-CN" sz="1000" dirty="0">
                <a:latin typeface="微软雅黑" panose="020B0503020204020204" charset="-122"/>
                <a:ea typeface="微软雅黑" panose="020B0503020204020204" charset="-122"/>
                <a:cs typeface="微软雅黑" panose="020B0503020204020204" charset="-122"/>
                <a:sym typeface="+mn-ea"/>
              </a:rPr>
              <a:t>2. </a:t>
            </a:r>
            <a:r>
              <a:rPr lang="zh-CN" altLang="en-US" sz="1000" dirty="0">
                <a:latin typeface="微软雅黑" panose="020B0503020204020204" charset="-122"/>
                <a:ea typeface="微软雅黑" panose="020B0503020204020204" charset="-122"/>
                <a:cs typeface="微软雅黑" panose="020B0503020204020204" charset="-122"/>
                <a:sym typeface="+mn-ea"/>
              </a:rPr>
              <a:t>产成品数据采集：</a:t>
            </a:r>
            <a:endParaRPr lang="zh-CN" altLang="en-US" sz="1000" dirty="0">
              <a:latin typeface="微软雅黑" panose="020B0503020204020204" charset="-122"/>
              <a:ea typeface="微软雅黑" panose="020B0503020204020204" charset="-122"/>
              <a:cs typeface="微软雅黑" panose="020B0503020204020204" charset="-122"/>
            </a:endParaRPr>
          </a:p>
          <a:p>
            <a:pPr marL="285750" lvl="2" indent="-171450" algn="l">
              <a:lnSpc>
                <a:spcPct val="100000"/>
              </a:lnSpc>
              <a:spcBef>
                <a:spcPct val="0"/>
              </a:spcBef>
              <a:spcAft>
                <a:spcPct val="15000"/>
              </a:spcAft>
              <a:buFont typeface="Arial" panose="020B0604020202020204" pitchFamily="34" charset="0"/>
              <a:buChar char="•"/>
            </a:pPr>
            <a:r>
              <a:rPr lang="zh-CN" altLang="en-US" sz="1000" dirty="0">
                <a:latin typeface="微软雅黑" panose="020B0503020204020204" charset="-122"/>
                <a:ea typeface="微软雅黑" panose="020B0503020204020204" charset="-122"/>
                <a:cs typeface="微软雅黑" panose="020B0503020204020204" charset="-122"/>
                <a:sym typeface="+mn-ea"/>
              </a:rPr>
              <a:t>包装秤+扫码装置计算产成品的数据</a:t>
            </a:r>
            <a:endParaRPr lang="zh-CN" altLang="en-US" sz="1000" dirty="0">
              <a:latin typeface="微软雅黑" panose="020B0503020204020204" charset="-122"/>
              <a:ea typeface="微软雅黑" panose="020B0503020204020204" charset="-122"/>
              <a:cs typeface="微软雅黑" panose="020B0503020204020204" charset="-122"/>
            </a:endParaRPr>
          </a:p>
        </p:txBody>
      </p:sp>
      <p:pic>
        <p:nvPicPr>
          <p:cNvPr id="47" name="图片 46"/>
          <p:cNvPicPr>
            <a:picLocks noChangeAspect="1"/>
          </p:cNvPicPr>
          <p:nvPr/>
        </p:nvPicPr>
        <p:blipFill>
          <a:blip r:embed="rId4" cstate="print"/>
          <a:srcRect t="8624" b="7568"/>
          <a:stretch>
            <a:fillRect/>
          </a:stretch>
        </p:blipFill>
        <p:spPr>
          <a:xfrm>
            <a:off x="4783455" y="781685"/>
            <a:ext cx="1379220" cy="865505"/>
          </a:xfrm>
          <a:prstGeom prst="rect">
            <a:avLst/>
          </a:prstGeom>
        </p:spPr>
      </p:pic>
      <p:pic>
        <p:nvPicPr>
          <p:cNvPr id="20" name="图片 19"/>
          <p:cNvPicPr>
            <a:picLocks noChangeAspect="1"/>
          </p:cNvPicPr>
          <p:nvPr/>
        </p:nvPicPr>
        <p:blipFill>
          <a:blip r:embed="rId5" cstate="print"/>
          <a:stretch>
            <a:fillRect/>
          </a:stretch>
        </p:blipFill>
        <p:spPr>
          <a:xfrm>
            <a:off x="631190" y="3497580"/>
            <a:ext cx="901065" cy="911225"/>
          </a:xfrm>
          <a:prstGeom prst="rect">
            <a:avLst/>
          </a:prstGeom>
        </p:spPr>
      </p:pic>
      <p:pic>
        <p:nvPicPr>
          <p:cNvPr id="22" name="图片 21" descr="124"/>
          <p:cNvPicPr>
            <a:picLocks noChangeAspect="1"/>
          </p:cNvPicPr>
          <p:nvPr/>
        </p:nvPicPr>
        <p:blipFill>
          <a:blip r:embed="rId6" cstate="print"/>
          <a:stretch>
            <a:fillRect/>
          </a:stretch>
        </p:blipFill>
        <p:spPr>
          <a:xfrm>
            <a:off x="1869440" y="3497580"/>
            <a:ext cx="802640" cy="1247140"/>
          </a:xfrm>
          <a:prstGeom prst="rect">
            <a:avLst/>
          </a:prstGeom>
        </p:spPr>
      </p:pic>
      <p:cxnSp>
        <p:nvCxnSpPr>
          <p:cNvPr id="44" name="直接连接符 43"/>
          <p:cNvCxnSpPr/>
          <p:nvPr/>
        </p:nvCxnSpPr>
        <p:spPr>
          <a:xfrm>
            <a:off x="4749800" y="1802765"/>
            <a:ext cx="36988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4783455" y="3249295"/>
            <a:ext cx="36988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千图PPT彼岸天：ID 8661124库_任意多边形 19"/>
          <p:cNvSpPr/>
          <p:nvPr>
            <p:custDataLst>
              <p:tags r:id="rId1"/>
            </p:custDataLst>
          </p:nvPr>
        </p:nvSpPr>
        <p:spPr bwMode="auto">
          <a:xfrm>
            <a:off x="218440" y="148590"/>
            <a:ext cx="281305" cy="260350"/>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ln>
        </p:spPr>
        <p:txBody>
          <a:bodyPr anchor="ctr"/>
          <a:lstStyle/>
          <a:p>
            <a:pPr algn="ctr"/>
            <a:endParaRPr sz="1010"/>
          </a:p>
        </p:txBody>
      </p:sp>
      <p:pic>
        <p:nvPicPr>
          <p:cNvPr id="5" name="图片 4"/>
          <p:cNvPicPr>
            <a:picLocks noChangeAspect="1"/>
          </p:cNvPicPr>
          <p:nvPr/>
        </p:nvPicPr>
        <p:blipFill>
          <a:blip r:embed="rId7" cstate="print"/>
          <a:srcRect l="8800" t="8754" r="11947" b="3986"/>
          <a:stretch>
            <a:fillRect/>
          </a:stretch>
        </p:blipFill>
        <p:spPr>
          <a:xfrm>
            <a:off x="6997700" y="1005205"/>
            <a:ext cx="1538605" cy="952500"/>
          </a:xfrm>
          <a:prstGeom prst="rect">
            <a:avLst/>
          </a:prstGeom>
        </p:spPr>
      </p:pic>
      <p:pic>
        <p:nvPicPr>
          <p:cNvPr id="7" name="图片 6"/>
          <p:cNvPicPr>
            <a:picLocks noChangeAspect="1"/>
          </p:cNvPicPr>
          <p:nvPr/>
        </p:nvPicPr>
        <p:blipFill>
          <a:blip r:embed="rId8" cstate="print">
            <a:clrChange>
              <a:clrFrom>
                <a:srgbClr val="FFFFFF">
                  <a:alpha val="100000"/>
                </a:srgbClr>
              </a:clrFrom>
              <a:clrTo>
                <a:srgbClr val="FFFFFF">
                  <a:alpha val="100000"/>
                  <a:alpha val="0"/>
                </a:srgbClr>
              </a:clrTo>
            </a:clrChange>
          </a:blip>
          <a:srcRect l="15848" t="6053" r="52506" b="6711"/>
          <a:stretch>
            <a:fillRect/>
          </a:stretch>
        </p:blipFill>
        <p:spPr>
          <a:xfrm>
            <a:off x="7053580" y="496570"/>
            <a:ext cx="252095" cy="405130"/>
          </a:xfrm>
          <a:prstGeom prst="rect">
            <a:avLst/>
          </a:prstGeom>
        </p:spPr>
      </p:pic>
      <p:pic>
        <p:nvPicPr>
          <p:cNvPr id="10" name="图片 9"/>
          <p:cNvPicPr>
            <a:picLocks noChangeAspect="1"/>
          </p:cNvPicPr>
          <p:nvPr/>
        </p:nvPicPr>
        <p:blipFill>
          <a:blip r:embed="rId9" cstate="print">
            <a:clrChange>
              <a:clrFrom>
                <a:srgbClr val="FFFFFF">
                  <a:alpha val="100000"/>
                </a:srgbClr>
              </a:clrFrom>
              <a:clrTo>
                <a:srgbClr val="FFFFFF">
                  <a:alpha val="100000"/>
                  <a:alpha val="0"/>
                </a:srgbClr>
              </a:clrTo>
            </a:clrChange>
          </a:blip>
          <a:srcRect l="19233" t="32833" r="21925" b="18850"/>
          <a:stretch>
            <a:fillRect/>
          </a:stretch>
        </p:blipFill>
        <p:spPr>
          <a:xfrm>
            <a:off x="7386955" y="604520"/>
            <a:ext cx="457200" cy="375920"/>
          </a:xfrm>
          <a:prstGeom prst="rect">
            <a:avLst/>
          </a:prstGeom>
        </p:spPr>
      </p:pic>
      <p:pic>
        <p:nvPicPr>
          <p:cNvPr id="11" name="图片 10"/>
          <p:cNvPicPr>
            <a:picLocks noChangeAspect="1"/>
          </p:cNvPicPr>
          <p:nvPr/>
        </p:nvPicPr>
        <p:blipFill>
          <a:blip r:embed="rId10" cstate="print"/>
          <a:stretch>
            <a:fillRect/>
          </a:stretch>
        </p:blipFill>
        <p:spPr>
          <a:xfrm>
            <a:off x="7929245" y="601980"/>
            <a:ext cx="467360" cy="378460"/>
          </a:xfrm>
          <a:prstGeom prst="rect">
            <a:avLst/>
          </a:prstGeom>
        </p:spPr>
      </p:pic>
      <p:pic>
        <p:nvPicPr>
          <p:cNvPr id="12" name="图片 11"/>
          <p:cNvPicPr>
            <a:picLocks noChangeAspect="1"/>
          </p:cNvPicPr>
          <p:nvPr/>
        </p:nvPicPr>
        <p:blipFill>
          <a:blip r:embed="rId11" cstate="print">
            <a:clrChange>
              <a:clrFrom>
                <a:srgbClr val="FFFFFF">
                  <a:alpha val="100000"/>
                </a:srgbClr>
              </a:clrFrom>
              <a:clrTo>
                <a:srgbClr val="FFFFFF">
                  <a:alpha val="100000"/>
                  <a:alpha val="0"/>
                </a:srgbClr>
              </a:clrTo>
            </a:clrChange>
          </a:blip>
          <a:srcRect l="29380" t="4591" r="35502" b="7051"/>
          <a:stretch>
            <a:fillRect/>
          </a:stretch>
        </p:blipFill>
        <p:spPr>
          <a:xfrm>
            <a:off x="8396605" y="880110"/>
            <a:ext cx="216535" cy="544830"/>
          </a:xfrm>
          <a:prstGeom prst="rect">
            <a:avLst/>
          </a:prstGeom>
        </p:spPr>
      </p:pic>
      <p:pic>
        <p:nvPicPr>
          <p:cNvPr id="16" name="图片 15"/>
          <p:cNvPicPr>
            <a:picLocks noChangeAspect="1"/>
          </p:cNvPicPr>
          <p:nvPr/>
        </p:nvPicPr>
        <p:blipFill>
          <a:blip r:embed="rId12" cstate="print"/>
          <a:srcRect l="4101" t="21343" r="3527" b="17842"/>
          <a:stretch>
            <a:fillRect/>
          </a:stretch>
        </p:blipFill>
        <p:spPr>
          <a:xfrm>
            <a:off x="6997700" y="1005205"/>
            <a:ext cx="446405" cy="294005"/>
          </a:xfrm>
          <a:prstGeom prst="rect">
            <a:avLst/>
          </a:prstGeom>
        </p:spPr>
      </p:pic>
      <p:sp>
        <p:nvSpPr>
          <p:cNvPr id="24" name="文本框 23"/>
          <p:cNvSpPr txBox="1"/>
          <p:nvPr/>
        </p:nvSpPr>
        <p:spPr>
          <a:xfrm>
            <a:off x="6899275" y="1957070"/>
            <a:ext cx="1497330" cy="245110"/>
          </a:xfrm>
          <a:prstGeom prst="rect">
            <a:avLst/>
          </a:prstGeom>
          <a:noFill/>
        </p:spPr>
        <p:txBody>
          <a:bodyPr wrap="square" rtlCol="0">
            <a:spAutoFit/>
          </a:bodyPr>
          <a:lstStyle/>
          <a:p>
            <a:pPr algn="ctr"/>
            <a:r>
              <a:rPr lang="zh-CN" altLang="en-US" sz="1000">
                <a:latin typeface="微软雅黑" panose="020B0503020204020204" charset="-122"/>
                <a:ea typeface="微软雅黑" panose="020B0503020204020204" charset="-122"/>
                <a:cs typeface="微软雅黑" panose="020B0503020204020204" charset="-122"/>
              </a:rPr>
              <a:t>移动信息终端</a:t>
            </a:r>
            <a:r>
              <a:rPr lang="en-US" altLang="zh-CN" sz="1000">
                <a:latin typeface="微软雅黑" panose="020B0503020204020204" charset="-122"/>
                <a:ea typeface="微软雅黑" panose="020B0503020204020204" charset="-122"/>
                <a:cs typeface="微软雅黑" panose="020B0503020204020204" charset="-122"/>
              </a:rPr>
              <a:t>(</a:t>
            </a:r>
            <a:r>
              <a:rPr lang="zh-CN" altLang="en-US" sz="1000">
                <a:latin typeface="微软雅黑" panose="020B0503020204020204" charset="-122"/>
                <a:ea typeface="微软雅黑" panose="020B0503020204020204" charset="-122"/>
                <a:cs typeface="微软雅黑" panose="020B0503020204020204" charset="-122"/>
              </a:rPr>
              <a:t>一期</a:t>
            </a:r>
            <a:r>
              <a:rPr lang="en-US" altLang="zh-CN" sz="1000">
                <a:latin typeface="微软雅黑" panose="020B0503020204020204" charset="-122"/>
                <a:ea typeface="微软雅黑" panose="020B0503020204020204" charset="-122"/>
                <a:cs typeface="微软雅黑" panose="020B0503020204020204" charset="-122"/>
              </a:rPr>
              <a:t>)</a:t>
            </a:r>
          </a:p>
        </p:txBody>
      </p:sp>
      <p:pic>
        <p:nvPicPr>
          <p:cNvPr id="28" name="图片 27"/>
          <p:cNvPicPr>
            <a:picLocks noChangeAspect="1"/>
          </p:cNvPicPr>
          <p:nvPr/>
        </p:nvPicPr>
        <p:blipFill>
          <a:blip r:embed="rId13" cstate="print"/>
          <a:srcRect b="11435"/>
          <a:stretch>
            <a:fillRect/>
          </a:stretch>
        </p:blipFill>
        <p:spPr>
          <a:xfrm>
            <a:off x="4740275" y="2202180"/>
            <a:ext cx="3966210" cy="2618105"/>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flipH="1">
            <a:off x="238" y="3393740"/>
            <a:ext cx="3023392" cy="1648339"/>
            <a:chOff x="5917425" y="3435846"/>
            <a:chExt cx="3226575" cy="1707654"/>
          </a:xfrm>
        </p:grpSpPr>
        <p:pic>
          <p:nvPicPr>
            <p:cNvPr id="43" name="Picture 2"/>
            <p:cNvPicPr>
              <a:picLocks noChangeAspect="1" noChangeArrowheads="1"/>
            </p:cNvPicPr>
            <p:nvPr/>
          </p:nvPicPr>
          <p:blipFill rotWithShape="1">
            <a:blip r:embed="rId3" cstate="print">
              <a:extLst>
                <a:ext uri="{BEBA8EAE-BF5A-486C-A8C5-ECC9F3942E4B}">
                  <a14:imgProps xmlns:a14="http://schemas.microsoft.com/office/drawing/2010/main" xmlns="">
                    <a14:imgLayer r:embed="rId4">
                      <a14:imgEffect>
                        <a14:brightnessContrast bright="-40000" contrast="-40000"/>
                      </a14:imgEffect>
                    </a14:imgLayer>
                  </a14:imgProps>
                </a:ext>
                <a:ext uri="{28A0092B-C50C-407E-A947-70E740481C1C}">
                  <a14:useLocalDpi xmlns:a14="http://schemas.microsoft.com/office/drawing/2010/main" xmlns=""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4" name="Picture 2"/>
            <p:cNvPicPr>
              <a:picLocks noChangeAspect="1" noChangeArrowheads="1"/>
            </p:cNvPicPr>
            <p:nvPr/>
          </p:nvPicPr>
          <p:blipFill rotWithShape="1">
            <a:blip r:embed="rId3" cstate="print">
              <a:extLst>
                <a:ext uri="{BEBA8EAE-BF5A-486C-A8C5-ECC9F3942E4B}">
                  <a14:imgProps xmlns:a14="http://schemas.microsoft.com/office/drawing/2010/main" xmlns="">
                    <a14:imgLayer r:embed="rId4">
                      <a14:imgEffect>
                        <a14:brightnessContrast bright="-40000" contrast="-40000"/>
                      </a14:imgEffect>
                    </a14:imgLayer>
                  </a14:imgProps>
                </a:ext>
                <a:ext uri="{28A0092B-C50C-407E-A947-70E740481C1C}">
                  <a14:useLocalDpi xmlns:a14="http://schemas.microsoft.com/office/drawing/2010/main" xmlns=""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grpSp>
        <p:nvGrpSpPr>
          <p:cNvPr id="45" name="组合 44"/>
          <p:cNvGrpSpPr/>
          <p:nvPr/>
        </p:nvGrpSpPr>
        <p:grpSpPr>
          <a:xfrm>
            <a:off x="5936005" y="3364480"/>
            <a:ext cx="3225072" cy="1706858"/>
            <a:chOff x="5917425" y="3435846"/>
            <a:chExt cx="3226575" cy="1707654"/>
          </a:xfrm>
        </p:grpSpPr>
        <p:pic>
          <p:nvPicPr>
            <p:cNvPr id="46" name="Picture 2"/>
            <p:cNvPicPr>
              <a:picLocks noChangeAspect="1" noChangeArrowheads="1"/>
            </p:cNvPicPr>
            <p:nvPr/>
          </p:nvPicPr>
          <p:blipFill rotWithShape="1">
            <a:blip r:embed="rId3" cstate="print">
              <a:extLst>
                <a:ext uri="{BEBA8EAE-BF5A-486C-A8C5-ECC9F3942E4B}">
                  <a14:imgProps xmlns:a14="http://schemas.microsoft.com/office/drawing/2010/main" xmlns="">
                    <a14:imgLayer r:embed="rId4">
                      <a14:imgEffect>
                        <a14:brightnessContrast bright="-40000" contrast="-40000"/>
                      </a14:imgEffect>
                    </a14:imgLayer>
                  </a14:imgProps>
                </a:ext>
                <a:ext uri="{28A0092B-C50C-407E-A947-70E740481C1C}">
                  <a14:useLocalDpi xmlns:a14="http://schemas.microsoft.com/office/drawing/2010/main" xmlns=""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7" name="Picture 2"/>
            <p:cNvPicPr>
              <a:picLocks noChangeAspect="1" noChangeArrowheads="1"/>
            </p:cNvPicPr>
            <p:nvPr/>
          </p:nvPicPr>
          <p:blipFill rotWithShape="1">
            <a:blip r:embed="rId3" cstate="print">
              <a:extLst>
                <a:ext uri="{BEBA8EAE-BF5A-486C-A8C5-ECC9F3942E4B}">
                  <a14:imgProps xmlns:a14="http://schemas.microsoft.com/office/drawing/2010/main" xmlns="">
                    <a14:imgLayer r:embed="rId4">
                      <a14:imgEffect>
                        <a14:brightnessContrast bright="-40000" contrast="-40000"/>
                      </a14:imgEffect>
                    </a14:imgLayer>
                  </a14:imgProps>
                </a:ext>
                <a:ext uri="{28A0092B-C50C-407E-A947-70E740481C1C}">
                  <a14:useLocalDpi xmlns:a14="http://schemas.microsoft.com/office/drawing/2010/main" xmlns=""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sp>
        <p:nvSpPr>
          <p:cNvPr id="33" name="椭圆 32"/>
          <p:cNvSpPr/>
          <p:nvPr/>
        </p:nvSpPr>
        <p:spPr>
          <a:xfrm>
            <a:off x="4032109" y="1224377"/>
            <a:ext cx="1025794" cy="1025794"/>
          </a:xfrm>
          <a:prstGeom prst="ellipse">
            <a:avLst/>
          </a:prstGeom>
          <a:gradFill>
            <a:gsLst>
              <a:gs pos="0">
                <a:srgbClr val="0E1A40"/>
              </a:gs>
              <a:gs pos="100000">
                <a:srgbClr val="2F5EB0"/>
              </a:gs>
            </a:gsLst>
            <a:lin ang="13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36" name="Rectangle 49"/>
          <p:cNvSpPr/>
          <p:nvPr/>
        </p:nvSpPr>
        <p:spPr>
          <a:xfrm>
            <a:off x="2824492" y="2415522"/>
            <a:ext cx="3495017" cy="645160"/>
          </a:xfrm>
          <a:prstGeom prst="rect">
            <a:avLst/>
          </a:prstGeom>
          <a:effectLst/>
        </p:spPr>
        <p:txBody>
          <a:bodyPr wrap="square">
            <a:spAutoFit/>
          </a:bodyPr>
          <a:lstStyle/>
          <a:p>
            <a:pPr marL="0" lvl="1" algn="ctr"/>
            <a:r>
              <a:rPr lang="zh-CN" altLang="en-US" sz="3600" b="1" dirty="0">
                <a:solidFill>
                  <a:srgbClr val="2F5EB0"/>
                </a:solidFill>
                <a:latin typeface="微软雅黑" panose="020B0503020204020204" charset="-122"/>
                <a:ea typeface="微软雅黑" panose="020B0503020204020204" charset="-122"/>
                <a:sym typeface="+mn-ea"/>
              </a:rPr>
              <a:t>仓储管理</a:t>
            </a:r>
            <a:endParaRPr lang="zh-CN" altLang="en-US" sz="3600" b="1" dirty="0">
              <a:solidFill>
                <a:srgbClr val="2F5EB0"/>
              </a:solidFill>
              <a:latin typeface="微软雅黑" panose="020B0503020204020204" charset="-122"/>
              <a:ea typeface="微软雅黑" panose="020B0503020204020204" charset="-122"/>
            </a:endParaRPr>
          </a:p>
        </p:txBody>
      </p:sp>
      <p:sp>
        <p:nvSpPr>
          <p:cNvPr id="66" name="Rectangle 74"/>
          <p:cNvSpPr/>
          <p:nvPr/>
        </p:nvSpPr>
        <p:spPr>
          <a:xfrm>
            <a:off x="3559783" y="3126526"/>
            <a:ext cx="2024433" cy="57147"/>
          </a:xfrm>
          <a:prstGeom prst="rect">
            <a:avLst/>
          </a:prstGeom>
          <a:solidFill>
            <a:srgbClr val="2C59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0">
              <a:latin typeface="微软雅黑" panose="020B0503020204020204" charset="-122"/>
              <a:ea typeface="微软雅黑" panose="020B0503020204020204" charset="-122"/>
              <a:sym typeface="微软雅黑" panose="020B0503020204020204" charset="-122"/>
            </a:endParaRPr>
          </a:p>
        </p:txBody>
      </p:sp>
      <p:pic>
        <p:nvPicPr>
          <p:cNvPr id="2" name="图片 1"/>
          <p:cNvPicPr>
            <a:picLocks noChangeAspect="1"/>
          </p:cNvPicPr>
          <p:nvPr/>
        </p:nvPicPr>
        <p:blipFill>
          <a:blip r:embed="rId5" cstate="print"/>
          <a:stretch>
            <a:fillRect/>
          </a:stretch>
        </p:blipFill>
        <p:spPr>
          <a:xfrm>
            <a:off x="4206875" y="1398905"/>
            <a:ext cx="676275" cy="676275"/>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bldLst>
      <p:bldP spid="33" grpId="0" bldLvl="0" animBg="1"/>
      <p:bldP spid="36"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1" y="3158"/>
            <a:ext cx="738534" cy="437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nvGrpSpPr>
          <p:cNvPr id="2" name="组合 1"/>
          <p:cNvGrpSpPr/>
          <p:nvPr/>
        </p:nvGrpSpPr>
        <p:grpSpPr>
          <a:xfrm>
            <a:off x="145104" y="3158"/>
            <a:ext cx="431914" cy="627339"/>
            <a:chOff x="841003" y="360040"/>
            <a:chExt cx="504056" cy="836712"/>
          </a:xfrm>
          <a:solidFill>
            <a:srgbClr val="2F5EB0"/>
          </a:solidFill>
        </p:grpSpPr>
        <p:sp>
          <p:nvSpPr>
            <p:cNvPr id="6" name="矩形 5"/>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9" name="等腰三角形 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sp>
        <p:nvSpPr>
          <p:cNvPr id="8" name="文本框 9"/>
          <p:cNvSpPr txBox="1"/>
          <p:nvPr/>
        </p:nvSpPr>
        <p:spPr>
          <a:xfrm>
            <a:off x="630998" y="154881"/>
            <a:ext cx="2023005" cy="258445"/>
          </a:xfrm>
          <a:prstGeom prst="rect">
            <a:avLst/>
          </a:prstGeom>
          <a:noFill/>
        </p:spPr>
        <p:txBody>
          <a:bodyPr wrap="square" lIns="51418" tIns="25709" rIns="51418" bIns="25709" rtlCol="0">
            <a:spAutoFit/>
          </a:bodyPr>
          <a:lstStyle/>
          <a:p>
            <a:pPr marL="0" lvl="1"/>
            <a:r>
              <a:rPr lang="zh-CN" altLang="en-US" b="1" dirty="0">
                <a:solidFill>
                  <a:schemeClr val="bg1">
                    <a:lumMod val="50000"/>
                  </a:schemeClr>
                </a:solidFill>
                <a:latin typeface="微软雅黑" panose="020B0503020204020204" charset="-122"/>
                <a:ea typeface="微软雅黑" panose="020B0503020204020204" charset="-122"/>
                <a:sym typeface="+mn-ea"/>
              </a:rPr>
              <a:t>仓储管理</a:t>
            </a:r>
            <a:endParaRPr lang="zh-CN" altLang="en-US" b="1" dirty="0">
              <a:solidFill>
                <a:schemeClr val="tx1">
                  <a:lumMod val="50000"/>
                  <a:lumOff val="50000"/>
                </a:schemeClr>
              </a:solidFill>
              <a:latin typeface="微软雅黑" panose="020B0503020204020204" charset="-122"/>
              <a:ea typeface="微软雅黑" panose="020B0503020204020204" charset="-122"/>
            </a:endParaRPr>
          </a:p>
        </p:txBody>
      </p:sp>
      <p:sp>
        <p:nvSpPr>
          <p:cNvPr id="4" name="矩形: 圆角 110"/>
          <p:cNvSpPr/>
          <p:nvPr/>
        </p:nvSpPr>
        <p:spPr>
          <a:xfrm>
            <a:off x="1208295" y="1283207"/>
            <a:ext cx="6744617" cy="1775145"/>
          </a:xfrm>
          <a:prstGeom prst="roundRect">
            <a:avLst>
              <a:gd name="adj" fmla="val 5870"/>
            </a:avLst>
          </a:prstGeom>
          <a:solidFill>
            <a:srgbClr val="254B8B"/>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800" dirty="0">
              <a:solidFill>
                <a:prstClr val="black"/>
              </a:solidFill>
              <a:latin typeface="微软雅黑" panose="020B0503020204020204" charset="-122"/>
              <a:ea typeface="微软雅黑" panose="020B0503020204020204" charset="-122"/>
              <a:cs typeface="Times New Roman" panose="02020603050405020304" pitchFamily="18" charset="0"/>
            </a:endParaRPr>
          </a:p>
        </p:txBody>
      </p:sp>
      <p:sp>
        <p:nvSpPr>
          <p:cNvPr id="28" name="矩形: 圆角 62"/>
          <p:cNvSpPr/>
          <p:nvPr/>
        </p:nvSpPr>
        <p:spPr>
          <a:xfrm>
            <a:off x="4844415" y="1379855"/>
            <a:ext cx="1490980" cy="1587500"/>
          </a:xfrm>
          <a:prstGeom prst="roundRect">
            <a:avLst>
              <a:gd name="adj" fmla="val 4105"/>
            </a:avLst>
          </a:prstGeom>
          <a:solidFill>
            <a:schemeClr val="bg1"/>
          </a:solidFill>
          <a:ln w="12700">
            <a:noFill/>
            <a:prstDash val="dash"/>
          </a:ln>
        </p:spPr>
        <p:style>
          <a:lnRef idx="2">
            <a:schemeClr val="dk1"/>
          </a:lnRef>
          <a:fillRef idx="1">
            <a:schemeClr val="lt1"/>
          </a:fillRef>
          <a:effectRef idx="0">
            <a:schemeClr val="dk1"/>
          </a:effectRef>
          <a:fontRef idx="minor">
            <a:schemeClr val="dk1"/>
          </a:fontRef>
        </p:style>
        <p:txBody>
          <a:bodyPr rtlCol="0" anchor="t"/>
          <a:lstStyle/>
          <a:p>
            <a:r>
              <a:rPr lang="zh-CN" altLang="en-US" sz="1200" dirty="0">
                <a:solidFill>
                  <a:schemeClr val="tx1"/>
                </a:solidFill>
                <a:latin typeface="微软雅黑" panose="020B0503020204020204" charset="-122"/>
                <a:ea typeface="微软雅黑" panose="020B0503020204020204" charset="-122"/>
                <a:cs typeface="Times New Roman" panose="02020603050405020304" pitchFamily="18" charset="0"/>
              </a:rPr>
              <a:t>设</a:t>
            </a:r>
            <a:endParaRPr lang="en-US" altLang="zh-CN" sz="1200" dirty="0">
              <a:solidFill>
                <a:schemeClr val="tx1"/>
              </a:solidFill>
              <a:latin typeface="微软雅黑" panose="020B0503020204020204" charset="-122"/>
              <a:ea typeface="微软雅黑" panose="020B0503020204020204" charset="-122"/>
              <a:cs typeface="Times New Roman" panose="02020603050405020304" pitchFamily="18" charset="0"/>
            </a:endParaRPr>
          </a:p>
          <a:p>
            <a:r>
              <a:rPr lang="zh-CN" altLang="en-US" sz="1200" dirty="0">
                <a:solidFill>
                  <a:schemeClr val="tx1"/>
                </a:solidFill>
                <a:latin typeface="微软雅黑" panose="020B0503020204020204" charset="-122"/>
                <a:ea typeface="微软雅黑" panose="020B0503020204020204" charset="-122"/>
                <a:cs typeface="Times New Roman" panose="02020603050405020304" pitchFamily="18" charset="0"/>
              </a:rPr>
              <a:t>备</a:t>
            </a:r>
            <a:endParaRPr lang="en-US" altLang="zh-CN" sz="1200" dirty="0">
              <a:solidFill>
                <a:schemeClr val="tx1"/>
              </a:solidFill>
              <a:latin typeface="微软雅黑" panose="020B0503020204020204" charset="-122"/>
              <a:ea typeface="微软雅黑" panose="020B0503020204020204" charset="-122"/>
              <a:cs typeface="Times New Roman" panose="02020603050405020304" pitchFamily="18" charset="0"/>
            </a:endParaRPr>
          </a:p>
          <a:p>
            <a:r>
              <a:rPr lang="zh-CN" altLang="en-US" sz="1200" dirty="0">
                <a:solidFill>
                  <a:schemeClr val="tx1"/>
                </a:solidFill>
                <a:latin typeface="微软雅黑" panose="020B0503020204020204" charset="-122"/>
                <a:ea typeface="微软雅黑" panose="020B0503020204020204" charset="-122"/>
                <a:cs typeface="Times New Roman" panose="02020603050405020304" pitchFamily="18" charset="0"/>
              </a:rPr>
              <a:t>管</a:t>
            </a:r>
            <a:endParaRPr lang="en-US" altLang="zh-CN" sz="1200" dirty="0">
              <a:solidFill>
                <a:schemeClr val="tx1"/>
              </a:solidFill>
              <a:latin typeface="微软雅黑" panose="020B0503020204020204" charset="-122"/>
              <a:ea typeface="微软雅黑" panose="020B0503020204020204" charset="-122"/>
              <a:cs typeface="Times New Roman" panose="02020603050405020304" pitchFamily="18" charset="0"/>
            </a:endParaRPr>
          </a:p>
          <a:p>
            <a:r>
              <a:rPr lang="zh-CN" altLang="en-US" sz="1200" dirty="0">
                <a:solidFill>
                  <a:schemeClr val="tx1"/>
                </a:solidFill>
                <a:latin typeface="微软雅黑" panose="020B0503020204020204" charset="-122"/>
                <a:ea typeface="微软雅黑" panose="020B0503020204020204" charset="-122"/>
                <a:cs typeface="Times New Roman" panose="02020603050405020304" pitchFamily="18" charset="0"/>
              </a:rPr>
              <a:t>理</a:t>
            </a:r>
          </a:p>
        </p:txBody>
      </p:sp>
      <p:sp>
        <p:nvSpPr>
          <p:cNvPr id="13" name="矩形: 圆角 9"/>
          <p:cNvSpPr/>
          <p:nvPr/>
        </p:nvSpPr>
        <p:spPr>
          <a:xfrm>
            <a:off x="1229360" y="3253105"/>
            <a:ext cx="6724015" cy="393700"/>
          </a:xfrm>
          <a:prstGeom prst="roundRect">
            <a:avLst/>
          </a:prstGeom>
          <a:solidFill>
            <a:srgbClr val="8EB4E3"/>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dirty="0">
              <a:solidFill>
                <a:prstClr val="black"/>
              </a:solidFill>
              <a:latin typeface="微软雅黑" panose="020B0503020204020204" charset="-122"/>
              <a:ea typeface="微软雅黑" panose="020B0503020204020204" charset="-122"/>
              <a:cs typeface="Times New Roman" panose="02020603050405020304" pitchFamily="18" charset="0"/>
            </a:endParaRPr>
          </a:p>
        </p:txBody>
      </p:sp>
      <p:sp>
        <p:nvSpPr>
          <p:cNvPr id="14" name="矩形: 圆角 10"/>
          <p:cNvSpPr/>
          <p:nvPr/>
        </p:nvSpPr>
        <p:spPr>
          <a:xfrm>
            <a:off x="1208296" y="3853815"/>
            <a:ext cx="6744618" cy="1061994"/>
          </a:xfrm>
          <a:prstGeom prst="roundRect">
            <a:avLst>
              <a:gd name="adj" fmla="val 11395"/>
            </a:avLst>
          </a:prstGeom>
          <a:solidFill>
            <a:srgbClr val="254B8B"/>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800" dirty="0">
              <a:solidFill>
                <a:prstClr val="black"/>
              </a:solidFill>
              <a:latin typeface="微软雅黑" panose="020B0503020204020204" charset="-122"/>
              <a:ea typeface="微软雅黑" panose="020B0503020204020204" charset="-122"/>
              <a:cs typeface="Times New Roman" panose="02020603050405020304" pitchFamily="18" charset="0"/>
            </a:endParaRPr>
          </a:p>
        </p:txBody>
      </p:sp>
      <p:sp>
        <p:nvSpPr>
          <p:cNvPr id="15" name="矩形: 圆角 23"/>
          <p:cNvSpPr/>
          <p:nvPr/>
        </p:nvSpPr>
        <p:spPr>
          <a:xfrm>
            <a:off x="1322070" y="1373854"/>
            <a:ext cx="1567815" cy="1593850"/>
          </a:xfrm>
          <a:prstGeom prst="roundRect">
            <a:avLst>
              <a:gd name="adj" fmla="val 4105"/>
            </a:avLst>
          </a:prstGeom>
          <a:solidFill>
            <a:schemeClr val="bg1"/>
          </a:solidFill>
          <a:ln w="12700">
            <a:solidFill>
              <a:srgbClr val="254B8B"/>
            </a:solidFill>
          </a:ln>
        </p:spPr>
        <p:style>
          <a:lnRef idx="2">
            <a:schemeClr val="dk1"/>
          </a:lnRef>
          <a:fillRef idx="1">
            <a:schemeClr val="lt1"/>
          </a:fillRef>
          <a:effectRef idx="0">
            <a:schemeClr val="dk1"/>
          </a:effectRef>
          <a:fontRef idx="minor">
            <a:schemeClr val="dk1"/>
          </a:fontRef>
        </p:style>
        <p:txBody>
          <a:bodyPr vert="horz" rtlCol="0" anchor="t"/>
          <a:lstStyle/>
          <a:p>
            <a:r>
              <a:rPr lang="zh-CN" altLang="en-US" sz="1200" dirty="0">
                <a:solidFill>
                  <a:schemeClr val="tx1"/>
                </a:solidFill>
                <a:latin typeface="微软雅黑" panose="020B0503020204020204" charset="-122"/>
                <a:ea typeface="微软雅黑" panose="020B0503020204020204" charset="-122"/>
                <a:cs typeface="Times New Roman" panose="02020603050405020304" pitchFamily="18" charset="0"/>
              </a:rPr>
              <a:t>加</a:t>
            </a:r>
            <a:endParaRPr lang="en-US" altLang="zh-CN" sz="1200" dirty="0">
              <a:solidFill>
                <a:schemeClr val="tx1"/>
              </a:solidFill>
              <a:latin typeface="微软雅黑" panose="020B0503020204020204" charset="-122"/>
              <a:ea typeface="微软雅黑" panose="020B0503020204020204" charset="-122"/>
              <a:cs typeface="Times New Roman" panose="02020603050405020304" pitchFamily="18" charset="0"/>
            </a:endParaRPr>
          </a:p>
          <a:p>
            <a:r>
              <a:rPr lang="zh-CN" altLang="en-US" sz="1200" dirty="0">
                <a:solidFill>
                  <a:schemeClr val="tx1"/>
                </a:solidFill>
                <a:latin typeface="微软雅黑" panose="020B0503020204020204" charset="-122"/>
                <a:ea typeface="微软雅黑" panose="020B0503020204020204" charset="-122"/>
                <a:cs typeface="Times New Roman" panose="02020603050405020304" pitchFamily="18" charset="0"/>
              </a:rPr>
              <a:t>工</a:t>
            </a:r>
            <a:endParaRPr lang="en-US" altLang="zh-CN" sz="1200" dirty="0">
              <a:solidFill>
                <a:schemeClr val="tx1"/>
              </a:solidFill>
              <a:latin typeface="微软雅黑" panose="020B0503020204020204" charset="-122"/>
              <a:ea typeface="微软雅黑" panose="020B0503020204020204" charset="-122"/>
              <a:cs typeface="Times New Roman" panose="02020603050405020304" pitchFamily="18" charset="0"/>
            </a:endParaRPr>
          </a:p>
          <a:p>
            <a:r>
              <a:rPr lang="zh-CN" altLang="en-US" sz="1200" dirty="0">
                <a:solidFill>
                  <a:schemeClr val="tx1"/>
                </a:solidFill>
                <a:latin typeface="微软雅黑" panose="020B0503020204020204" charset="-122"/>
                <a:ea typeface="微软雅黑" panose="020B0503020204020204" charset="-122"/>
                <a:cs typeface="Times New Roman" panose="02020603050405020304" pitchFamily="18" charset="0"/>
              </a:rPr>
              <a:t>管</a:t>
            </a:r>
            <a:endParaRPr lang="en-US" altLang="zh-CN" sz="1200" dirty="0">
              <a:solidFill>
                <a:schemeClr val="tx1"/>
              </a:solidFill>
              <a:latin typeface="微软雅黑" panose="020B0503020204020204" charset="-122"/>
              <a:ea typeface="微软雅黑" panose="020B0503020204020204" charset="-122"/>
              <a:cs typeface="Times New Roman" panose="02020603050405020304" pitchFamily="18" charset="0"/>
            </a:endParaRPr>
          </a:p>
          <a:p>
            <a:r>
              <a:rPr lang="zh-CN" altLang="en-US" sz="1200" dirty="0">
                <a:solidFill>
                  <a:schemeClr val="tx1"/>
                </a:solidFill>
                <a:latin typeface="微软雅黑" panose="020B0503020204020204" charset="-122"/>
                <a:ea typeface="微软雅黑" panose="020B0503020204020204" charset="-122"/>
                <a:cs typeface="Times New Roman" panose="02020603050405020304" pitchFamily="18" charset="0"/>
              </a:rPr>
              <a:t>理</a:t>
            </a:r>
          </a:p>
        </p:txBody>
      </p:sp>
      <p:sp>
        <p:nvSpPr>
          <p:cNvPr id="17" name="矩形: 圆角 24"/>
          <p:cNvSpPr/>
          <p:nvPr/>
        </p:nvSpPr>
        <p:spPr>
          <a:xfrm>
            <a:off x="1673255" y="1426258"/>
            <a:ext cx="1111640" cy="154024"/>
          </a:xfrm>
          <a:prstGeom prst="roundRect">
            <a:avLst/>
          </a:prstGeom>
          <a:solidFill>
            <a:schemeClr val="bg1"/>
          </a:solid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75000"/>
                    <a:lumOff val="25000"/>
                  </a:schemeClr>
                </a:solidFill>
                <a:latin typeface="微软雅黑" panose="020B0503020204020204" charset="-122"/>
                <a:ea typeface="微软雅黑" panose="020B0503020204020204" charset="-122"/>
                <a:cs typeface="Times New Roman" panose="02020603050405020304" pitchFamily="18" charset="0"/>
              </a:rPr>
              <a:t>加工计划</a:t>
            </a:r>
          </a:p>
        </p:txBody>
      </p:sp>
      <p:sp>
        <p:nvSpPr>
          <p:cNvPr id="18" name="矩形: 圆角 25"/>
          <p:cNvSpPr/>
          <p:nvPr/>
        </p:nvSpPr>
        <p:spPr>
          <a:xfrm>
            <a:off x="1673254" y="1615842"/>
            <a:ext cx="1111641" cy="153670"/>
          </a:xfrm>
          <a:prstGeom prst="roundRect">
            <a:avLst/>
          </a:prstGeom>
          <a:solidFill>
            <a:schemeClr val="bg1"/>
          </a:solid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75000"/>
                    <a:lumOff val="25000"/>
                  </a:schemeClr>
                </a:solidFill>
                <a:latin typeface="微软雅黑" panose="020B0503020204020204" charset="-122"/>
                <a:ea typeface="微软雅黑" panose="020B0503020204020204" charset="-122"/>
                <a:cs typeface="Times New Roman" panose="02020603050405020304" pitchFamily="18" charset="0"/>
              </a:rPr>
              <a:t>任务调度</a:t>
            </a:r>
          </a:p>
        </p:txBody>
      </p:sp>
      <p:sp>
        <p:nvSpPr>
          <p:cNvPr id="19" name="矩形: 圆角 26"/>
          <p:cNvSpPr/>
          <p:nvPr/>
        </p:nvSpPr>
        <p:spPr>
          <a:xfrm>
            <a:off x="1673252" y="1805072"/>
            <a:ext cx="1111643" cy="153670"/>
          </a:xfrm>
          <a:prstGeom prst="roundRect">
            <a:avLst/>
          </a:prstGeom>
          <a:solidFill>
            <a:schemeClr val="bg1"/>
          </a:solid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75000"/>
                    <a:lumOff val="25000"/>
                  </a:schemeClr>
                </a:solidFill>
                <a:latin typeface="微软雅黑" panose="020B0503020204020204" charset="-122"/>
                <a:ea typeface="微软雅黑" panose="020B0503020204020204" charset="-122"/>
                <a:cs typeface="Times New Roman" panose="02020603050405020304" pitchFamily="18" charset="0"/>
              </a:rPr>
              <a:t>用工管理</a:t>
            </a:r>
          </a:p>
        </p:txBody>
      </p:sp>
      <p:sp>
        <p:nvSpPr>
          <p:cNvPr id="20" name="矩形: 圆角 27"/>
          <p:cNvSpPr/>
          <p:nvPr/>
        </p:nvSpPr>
        <p:spPr>
          <a:xfrm>
            <a:off x="1671501" y="1994302"/>
            <a:ext cx="1113870" cy="153670"/>
          </a:xfrm>
          <a:prstGeom prst="roundRect">
            <a:avLst/>
          </a:prstGeom>
          <a:solidFill>
            <a:schemeClr val="bg1"/>
          </a:solid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75000"/>
                    <a:lumOff val="25000"/>
                  </a:schemeClr>
                </a:solidFill>
                <a:latin typeface="微软雅黑" panose="020B0503020204020204" charset="-122"/>
                <a:ea typeface="微软雅黑" panose="020B0503020204020204" charset="-122"/>
                <a:cs typeface="Times New Roman" panose="02020603050405020304" pitchFamily="18" charset="0"/>
              </a:rPr>
              <a:t>看板管理</a:t>
            </a:r>
          </a:p>
        </p:txBody>
      </p:sp>
      <p:sp>
        <p:nvSpPr>
          <p:cNvPr id="21" name="矩形: 圆角 28"/>
          <p:cNvSpPr/>
          <p:nvPr/>
        </p:nvSpPr>
        <p:spPr>
          <a:xfrm>
            <a:off x="1673080" y="2183532"/>
            <a:ext cx="1111862" cy="153670"/>
          </a:xfrm>
          <a:prstGeom prst="roundRect">
            <a:avLst/>
          </a:prstGeom>
          <a:solidFill>
            <a:schemeClr val="bg1"/>
          </a:solid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75000"/>
                    <a:lumOff val="25000"/>
                  </a:schemeClr>
                </a:solidFill>
                <a:latin typeface="微软雅黑" panose="020B0503020204020204" charset="-122"/>
                <a:ea typeface="微软雅黑" panose="020B0503020204020204" charset="-122"/>
                <a:cs typeface="Times New Roman" panose="02020603050405020304" pitchFamily="18" charset="0"/>
              </a:rPr>
              <a:t>工艺管理</a:t>
            </a:r>
          </a:p>
        </p:txBody>
      </p:sp>
      <p:sp>
        <p:nvSpPr>
          <p:cNvPr id="22" name="矩形: 圆角 29"/>
          <p:cNvSpPr/>
          <p:nvPr/>
        </p:nvSpPr>
        <p:spPr>
          <a:xfrm>
            <a:off x="1671501" y="2372762"/>
            <a:ext cx="1113870" cy="153670"/>
          </a:xfrm>
          <a:prstGeom prst="roundRect">
            <a:avLst/>
          </a:prstGeom>
          <a:solidFill>
            <a:schemeClr val="bg1"/>
          </a:solid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800" dirty="0">
                <a:solidFill>
                  <a:schemeClr val="tx1">
                    <a:lumMod val="75000"/>
                    <a:lumOff val="25000"/>
                  </a:schemeClr>
                </a:solidFill>
                <a:latin typeface="微软雅黑" panose="020B0503020204020204" charset="-122"/>
                <a:ea typeface="微软雅黑" panose="020B0503020204020204" charset="-122"/>
                <a:cs typeface="Times New Roman" panose="02020603050405020304" pitchFamily="18" charset="0"/>
              </a:rPr>
              <a:t>SCADA</a:t>
            </a:r>
          </a:p>
        </p:txBody>
      </p:sp>
      <p:sp>
        <p:nvSpPr>
          <p:cNvPr id="23" name="矩形: 圆角 30"/>
          <p:cNvSpPr/>
          <p:nvPr/>
        </p:nvSpPr>
        <p:spPr>
          <a:xfrm>
            <a:off x="1671501" y="2561992"/>
            <a:ext cx="1113870" cy="153670"/>
          </a:xfrm>
          <a:prstGeom prst="roundRect">
            <a:avLst/>
          </a:prstGeom>
          <a:solidFill>
            <a:schemeClr val="bg1"/>
          </a:solid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75000"/>
                    <a:lumOff val="25000"/>
                  </a:schemeClr>
                </a:solidFill>
                <a:latin typeface="微软雅黑" panose="020B0503020204020204" charset="-122"/>
                <a:ea typeface="微软雅黑" panose="020B0503020204020204" charset="-122"/>
                <a:cs typeface="Times New Roman" panose="02020603050405020304" pitchFamily="18" charset="0"/>
              </a:rPr>
              <a:t>统计反馈</a:t>
            </a:r>
          </a:p>
        </p:txBody>
      </p:sp>
      <p:sp>
        <p:nvSpPr>
          <p:cNvPr id="25" name="矩形: 圆角 31"/>
          <p:cNvSpPr/>
          <p:nvPr/>
        </p:nvSpPr>
        <p:spPr>
          <a:xfrm>
            <a:off x="1671500" y="2751222"/>
            <a:ext cx="1113871" cy="153670"/>
          </a:xfrm>
          <a:prstGeom prst="roundRect">
            <a:avLst/>
          </a:prstGeom>
          <a:solidFill>
            <a:schemeClr val="bg1"/>
          </a:solid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75000"/>
                    <a:lumOff val="25000"/>
                  </a:schemeClr>
                </a:solidFill>
                <a:latin typeface="微软雅黑" panose="020B0503020204020204" charset="-122"/>
                <a:ea typeface="微软雅黑" panose="020B0503020204020204" charset="-122"/>
                <a:cs typeface="Times New Roman" panose="02020603050405020304" pitchFamily="18" charset="0"/>
              </a:rPr>
              <a:t>数据接口</a:t>
            </a:r>
          </a:p>
        </p:txBody>
      </p:sp>
      <p:sp>
        <p:nvSpPr>
          <p:cNvPr id="26" name="矩形: 圆角 35"/>
          <p:cNvSpPr/>
          <p:nvPr/>
        </p:nvSpPr>
        <p:spPr>
          <a:xfrm>
            <a:off x="5210175" y="1426258"/>
            <a:ext cx="1009650" cy="220345"/>
          </a:xfrm>
          <a:prstGeom prst="roundRect">
            <a:avLst/>
          </a:prstGeom>
          <a:noFill/>
          <a:ln w="12700" cmpd="sng">
            <a:solidFill>
              <a:schemeClr val="accent1">
                <a:shade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solidFill>
                <a:latin typeface="微软雅黑" panose="020B0503020204020204" charset="-122"/>
                <a:ea typeface="微软雅黑" panose="020B0503020204020204" charset="-122"/>
                <a:cs typeface="Times New Roman" panose="02020603050405020304" pitchFamily="18" charset="0"/>
              </a:rPr>
              <a:t>设备管理</a:t>
            </a:r>
          </a:p>
        </p:txBody>
      </p:sp>
      <p:sp>
        <p:nvSpPr>
          <p:cNvPr id="27" name="矩形: 圆角 36"/>
          <p:cNvSpPr/>
          <p:nvPr/>
        </p:nvSpPr>
        <p:spPr>
          <a:xfrm>
            <a:off x="5209540" y="2178733"/>
            <a:ext cx="1010285" cy="220345"/>
          </a:xfrm>
          <a:prstGeom prst="roundRect">
            <a:avLst/>
          </a:prstGeom>
          <a:noFill/>
          <a:ln w="12700" cmpd="sng">
            <a:solidFill>
              <a:schemeClr val="accent1">
                <a:shade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solidFill>
                <a:latin typeface="微软雅黑" panose="020B0503020204020204" charset="-122"/>
                <a:ea typeface="微软雅黑" panose="020B0503020204020204" charset="-122"/>
                <a:cs typeface="Times New Roman" panose="02020603050405020304" pitchFamily="18" charset="0"/>
              </a:rPr>
              <a:t>备件管理</a:t>
            </a:r>
          </a:p>
        </p:txBody>
      </p:sp>
      <p:sp>
        <p:nvSpPr>
          <p:cNvPr id="29" name="矩形: 圆角 37"/>
          <p:cNvSpPr/>
          <p:nvPr/>
        </p:nvSpPr>
        <p:spPr>
          <a:xfrm>
            <a:off x="5209540" y="2432098"/>
            <a:ext cx="1010285" cy="220345"/>
          </a:xfrm>
          <a:prstGeom prst="roundRect">
            <a:avLst/>
          </a:prstGeom>
          <a:noFill/>
          <a:ln w="12700" cmpd="sng">
            <a:solidFill>
              <a:schemeClr val="accent1">
                <a:shade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solidFill>
                <a:latin typeface="微软雅黑" panose="020B0503020204020204" charset="-122"/>
                <a:ea typeface="微软雅黑" panose="020B0503020204020204" charset="-122"/>
                <a:cs typeface="Times New Roman" panose="02020603050405020304" pitchFamily="18" charset="0"/>
              </a:rPr>
              <a:t>设备资料管理</a:t>
            </a:r>
          </a:p>
        </p:txBody>
      </p:sp>
      <p:sp>
        <p:nvSpPr>
          <p:cNvPr id="30" name="矩形: 圆角 38"/>
          <p:cNvSpPr/>
          <p:nvPr/>
        </p:nvSpPr>
        <p:spPr>
          <a:xfrm>
            <a:off x="5210175" y="2685463"/>
            <a:ext cx="1009650" cy="220345"/>
          </a:xfrm>
          <a:prstGeom prst="roundRect">
            <a:avLst/>
          </a:prstGeom>
          <a:noFill/>
          <a:ln w="12700" cmpd="sng">
            <a:solidFill>
              <a:schemeClr val="accent1">
                <a:shade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solidFill>
                <a:latin typeface="微软雅黑" panose="020B0503020204020204" charset="-122"/>
                <a:ea typeface="微软雅黑" panose="020B0503020204020204" charset="-122"/>
                <a:cs typeface="Times New Roman" panose="02020603050405020304" pitchFamily="18" charset="0"/>
              </a:rPr>
              <a:t>报表管理</a:t>
            </a:r>
          </a:p>
        </p:txBody>
      </p:sp>
      <p:sp>
        <p:nvSpPr>
          <p:cNvPr id="31" name="矩形: 圆角 39"/>
          <p:cNvSpPr/>
          <p:nvPr/>
        </p:nvSpPr>
        <p:spPr>
          <a:xfrm>
            <a:off x="5210175" y="1679623"/>
            <a:ext cx="1009650" cy="216535"/>
          </a:xfrm>
          <a:prstGeom prst="roundRect">
            <a:avLst/>
          </a:prstGeom>
          <a:noFill/>
          <a:ln w="12700" cmpd="sng">
            <a:solidFill>
              <a:schemeClr val="accent1">
                <a:shade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solidFill>
                <a:latin typeface="微软雅黑" panose="020B0503020204020204" charset="-122"/>
                <a:ea typeface="微软雅黑" panose="020B0503020204020204" charset="-122"/>
                <a:cs typeface="Times New Roman" panose="02020603050405020304" pitchFamily="18" charset="0"/>
              </a:rPr>
              <a:t>保养管理</a:t>
            </a:r>
          </a:p>
        </p:txBody>
      </p:sp>
      <p:sp>
        <p:nvSpPr>
          <p:cNvPr id="32" name="矩形: 圆角 40"/>
          <p:cNvSpPr/>
          <p:nvPr/>
        </p:nvSpPr>
        <p:spPr>
          <a:xfrm>
            <a:off x="5209540" y="1929178"/>
            <a:ext cx="1010285" cy="216535"/>
          </a:xfrm>
          <a:prstGeom prst="roundRect">
            <a:avLst/>
          </a:prstGeom>
          <a:noFill/>
          <a:ln w="12700" cmpd="sng">
            <a:solidFill>
              <a:schemeClr val="accent1">
                <a:shade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solidFill>
                <a:latin typeface="微软雅黑" panose="020B0503020204020204" charset="-122"/>
                <a:ea typeface="微软雅黑" panose="020B0503020204020204" charset="-122"/>
                <a:cs typeface="Times New Roman" panose="02020603050405020304" pitchFamily="18" charset="0"/>
              </a:rPr>
              <a:t>维修管理</a:t>
            </a:r>
          </a:p>
        </p:txBody>
      </p:sp>
      <p:sp>
        <p:nvSpPr>
          <p:cNvPr id="40" name="矩形: 圆角 70"/>
          <p:cNvSpPr/>
          <p:nvPr/>
        </p:nvSpPr>
        <p:spPr>
          <a:xfrm>
            <a:off x="1552671" y="3323369"/>
            <a:ext cx="912047" cy="249404"/>
          </a:xfrm>
          <a:prstGeom prst="roundRect">
            <a:avLst/>
          </a:prstGeom>
          <a:solidFill>
            <a:schemeClr val="bg1"/>
          </a:solid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800" dirty="0">
                <a:solidFill>
                  <a:prstClr val="black"/>
                </a:solidFill>
                <a:latin typeface="微软雅黑" panose="020B0503020204020204" charset="-122"/>
                <a:ea typeface="微软雅黑" panose="020B0503020204020204" charset="-122"/>
                <a:cs typeface="Times New Roman" panose="02020603050405020304" pitchFamily="18" charset="0"/>
              </a:rPr>
              <a:t>SCADA</a:t>
            </a:r>
          </a:p>
        </p:txBody>
      </p:sp>
      <p:sp>
        <p:nvSpPr>
          <p:cNvPr id="41" name="矩形: 圆角 78"/>
          <p:cNvSpPr/>
          <p:nvPr/>
        </p:nvSpPr>
        <p:spPr>
          <a:xfrm>
            <a:off x="4769968" y="3334832"/>
            <a:ext cx="912047" cy="249404"/>
          </a:xfrm>
          <a:prstGeom prst="roundRect">
            <a:avLst/>
          </a:prstGeom>
          <a:solidFill>
            <a:schemeClr val="bg1"/>
          </a:solid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prstClr val="black"/>
                </a:solidFill>
                <a:latin typeface="微软雅黑" panose="020B0503020204020204" charset="-122"/>
                <a:ea typeface="微软雅黑" panose="020B0503020204020204" charset="-122"/>
                <a:cs typeface="Times New Roman" panose="02020603050405020304" pitchFamily="18" charset="0"/>
              </a:rPr>
              <a:t>能源网关</a:t>
            </a:r>
          </a:p>
        </p:txBody>
      </p:sp>
      <p:sp>
        <p:nvSpPr>
          <p:cNvPr id="42" name="矩形: 圆角 95"/>
          <p:cNvSpPr/>
          <p:nvPr/>
        </p:nvSpPr>
        <p:spPr>
          <a:xfrm>
            <a:off x="6813125" y="3328121"/>
            <a:ext cx="912047" cy="249404"/>
          </a:xfrm>
          <a:prstGeom prst="roundRect">
            <a:avLst/>
          </a:prstGeom>
          <a:solidFill>
            <a:schemeClr val="bg1"/>
          </a:solid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prstClr val="black"/>
                </a:solidFill>
                <a:latin typeface="微软雅黑" panose="020B0503020204020204" charset="-122"/>
                <a:ea typeface="微软雅黑" panose="020B0503020204020204" charset="-122"/>
                <a:cs typeface="Times New Roman" panose="02020603050405020304" pitchFamily="18" charset="0"/>
              </a:rPr>
              <a:t>业务前端机</a:t>
            </a:r>
          </a:p>
        </p:txBody>
      </p:sp>
      <p:sp>
        <p:nvSpPr>
          <p:cNvPr id="43" name="矩形: 圆角 96"/>
          <p:cNvSpPr/>
          <p:nvPr/>
        </p:nvSpPr>
        <p:spPr>
          <a:xfrm>
            <a:off x="1229360" y="3950970"/>
            <a:ext cx="2244725" cy="199390"/>
          </a:xfrm>
          <a:prstGeom prst="roundRect">
            <a:avLst/>
          </a:prstGeom>
          <a:solidFill>
            <a:srgbClr val="FFFFFF"/>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生产加工设备</a:t>
            </a:r>
          </a:p>
        </p:txBody>
      </p:sp>
      <p:sp>
        <p:nvSpPr>
          <p:cNvPr id="44" name="矩形: 圆角 103"/>
          <p:cNvSpPr/>
          <p:nvPr/>
        </p:nvSpPr>
        <p:spPr>
          <a:xfrm>
            <a:off x="4183248" y="3953510"/>
            <a:ext cx="2308860" cy="188595"/>
          </a:xfrm>
          <a:prstGeom prst="roundRect">
            <a:avLst/>
          </a:prstGeom>
          <a:solidFill>
            <a:srgbClr val="FFFFFF"/>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物流设备</a:t>
            </a:r>
          </a:p>
        </p:txBody>
      </p:sp>
      <p:sp>
        <p:nvSpPr>
          <p:cNvPr id="45" name="矩形: 圆角 104"/>
          <p:cNvSpPr/>
          <p:nvPr/>
        </p:nvSpPr>
        <p:spPr>
          <a:xfrm>
            <a:off x="6527165" y="3950970"/>
            <a:ext cx="638810" cy="199390"/>
          </a:xfrm>
          <a:prstGeom prst="roundRect">
            <a:avLst/>
          </a:prstGeom>
          <a:solidFill>
            <a:srgbClr val="FFFFFF"/>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检测设备</a:t>
            </a:r>
          </a:p>
        </p:txBody>
      </p:sp>
      <p:sp>
        <p:nvSpPr>
          <p:cNvPr id="46" name="矩形: 圆角 105"/>
          <p:cNvSpPr/>
          <p:nvPr/>
        </p:nvSpPr>
        <p:spPr>
          <a:xfrm>
            <a:off x="7203486" y="3950923"/>
            <a:ext cx="704113" cy="187487"/>
          </a:xfrm>
          <a:prstGeom prst="roundRect">
            <a:avLst/>
          </a:prstGeom>
          <a:solidFill>
            <a:srgbClr val="FFFFFF"/>
          </a:solidFill>
          <a:ln w="12700">
            <a:noFill/>
          </a:ln>
        </p:spPr>
        <p:style>
          <a:lnRef idx="2">
            <a:schemeClr val="dk1"/>
          </a:lnRef>
          <a:fillRef idx="1">
            <a:schemeClr val="lt1"/>
          </a:fillRef>
          <a:effectRef idx="0">
            <a:schemeClr val="dk1"/>
          </a:effectRef>
          <a:fontRef idx="minor">
            <a:schemeClr val="dk1"/>
          </a:fontRef>
        </p:style>
        <p:txBody>
          <a:bodyPr rtlCol="0" anchor="ctr"/>
          <a:lstStyle/>
          <a:p>
            <a:pPr algn="l"/>
            <a:r>
              <a:rPr lang="zh-CN" altLang="en-US" sz="8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园区</a:t>
            </a:r>
            <a:r>
              <a:rPr lang="en-US" altLang="zh-CN" sz="8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a:t>
            </a:r>
            <a:r>
              <a:rPr lang="zh-CN" altLang="en-US" sz="8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环境</a:t>
            </a:r>
          </a:p>
        </p:txBody>
      </p:sp>
      <p:sp>
        <p:nvSpPr>
          <p:cNvPr id="47" name="矩形: 圆角 93"/>
          <p:cNvSpPr/>
          <p:nvPr/>
        </p:nvSpPr>
        <p:spPr>
          <a:xfrm>
            <a:off x="1231365" y="4242099"/>
            <a:ext cx="546607" cy="249404"/>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风选机</a:t>
            </a:r>
          </a:p>
        </p:txBody>
      </p:sp>
      <p:sp>
        <p:nvSpPr>
          <p:cNvPr id="48" name="矩形: 圆角 94"/>
          <p:cNvSpPr/>
          <p:nvPr/>
        </p:nvSpPr>
        <p:spPr>
          <a:xfrm>
            <a:off x="1802737" y="4242099"/>
            <a:ext cx="546100" cy="249404"/>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比重选</a:t>
            </a:r>
          </a:p>
        </p:txBody>
      </p:sp>
      <p:sp>
        <p:nvSpPr>
          <p:cNvPr id="49" name="矩形: 圆角 98"/>
          <p:cNvSpPr/>
          <p:nvPr/>
        </p:nvSpPr>
        <p:spPr>
          <a:xfrm>
            <a:off x="1805187" y="4533215"/>
            <a:ext cx="554990" cy="249404"/>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包装秤</a:t>
            </a:r>
          </a:p>
        </p:txBody>
      </p:sp>
      <p:sp>
        <p:nvSpPr>
          <p:cNvPr id="50" name="矩形: 圆角 99"/>
          <p:cNvSpPr/>
          <p:nvPr/>
        </p:nvSpPr>
        <p:spPr>
          <a:xfrm>
            <a:off x="2373602" y="4242099"/>
            <a:ext cx="542290" cy="249404"/>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光选机</a:t>
            </a:r>
          </a:p>
        </p:txBody>
      </p:sp>
      <p:sp>
        <p:nvSpPr>
          <p:cNvPr id="51" name="矩形: 圆角 100"/>
          <p:cNvSpPr/>
          <p:nvPr/>
        </p:nvSpPr>
        <p:spPr>
          <a:xfrm>
            <a:off x="2940657" y="4241948"/>
            <a:ext cx="533400" cy="249555"/>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包衣机</a:t>
            </a:r>
          </a:p>
        </p:txBody>
      </p:sp>
      <p:sp>
        <p:nvSpPr>
          <p:cNvPr id="52" name="矩形: 圆角 101"/>
          <p:cNvSpPr/>
          <p:nvPr/>
        </p:nvSpPr>
        <p:spPr>
          <a:xfrm>
            <a:off x="3551432" y="4533215"/>
            <a:ext cx="555407" cy="249404"/>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冷库</a:t>
            </a:r>
          </a:p>
        </p:txBody>
      </p:sp>
      <p:sp>
        <p:nvSpPr>
          <p:cNvPr id="53" name="矩形: 圆角 102"/>
          <p:cNvSpPr/>
          <p:nvPr/>
        </p:nvSpPr>
        <p:spPr>
          <a:xfrm>
            <a:off x="2378592" y="4533064"/>
            <a:ext cx="537210" cy="249555"/>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激光打码机</a:t>
            </a:r>
          </a:p>
        </p:txBody>
      </p:sp>
      <p:sp>
        <p:nvSpPr>
          <p:cNvPr id="54" name="矩形: 圆角 108"/>
          <p:cNvSpPr/>
          <p:nvPr/>
        </p:nvSpPr>
        <p:spPr>
          <a:xfrm>
            <a:off x="1231365" y="4533215"/>
            <a:ext cx="555407" cy="249404"/>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翻混机</a:t>
            </a:r>
          </a:p>
        </p:txBody>
      </p:sp>
      <p:sp>
        <p:nvSpPr>
          <p:cNvPr id="55" name="矩形: 圆角 113"/>
          <p:cNvSpPr/>
          <p:nvPr/>
        </p:nvSpPr>
        <p:spPr>
          <a:xfrm>
            <a:off x="2934217" y="4533064"/>
            <a:ext cx="534035" cy="249555"/>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包装机</a:t>
            </a:r>
          </a:p>
        </p:txBody>
      </p:sp>
      <p:sp>
        <p:nvSpPr>
          <p:cNvPr id="56" name="矩形: 圆角 134"/>
          <p:cNvSpPr/>
          <p:nvPr/>
        </p:nvSpPr>
        <p:spPr>
          <a:xfrm>
            <a:off x="5945896" y="4242099"/>
            <a:ext cx="546735" cy="249404"/>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车辆衡</a:t>
            </a:r>
          </a:p>
        </p:txBody>
      </p:sp>
      <p:sp>
        <p:nvSpPr>
          <p:cNvPr id="57" name="矩形: 圆角 135"/>
          <p:cNvSpPr/>
          <p:nvPr/>
        </p:nvSpPr>
        <p:spPr>
          <a:xfrm>
            <a:off x="4183248" y="4533215"/>
            <a:ext cx="547258" cy="249404"/>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产线信息终端</a:t>
            </a:r>
          </a:p>
        </p:txBody>
      </p:sp>
      <p:sp>
        <p:nvSpPr>
          <p:cNvPr id="58" name="矩形: 圆角 136"/>
          <p:cNvSpPr/>
          <p:nvPr/>
        </p:nvSpPr>
        <p:spPr>
          <a:xfrm>
            <a:off x="4183248" y="4240014"/>
            <a:ext cx="547258" cy="251489"/>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看板</a:t>
            </a:r>
          </a:p>
        </p:txBody>
      </p:sp>
      <p:sp>
        <p:nvSpPr>
          <p:cNvPr id="60" name="矩形: 圆角 138"/>
          <p:cNvSpPr/>
          <p:nvPr/>
        </p:nvSpPr>
        <p:spPr>
          <a:xfrm>
            <a:off x="4771146" y="4242099"/>
            <a:ext cx="546735" cy="249404"/>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监控中心大屏</a:t>
            </a:r>
          </a:p>
        </p:txBody>
      </p:sp>
      <p:sp>
        <p:nvSpPr>
          <p:cNvPr id="61" name="矩形: 圆角 140"/>
          <p:cNvSpPr/>
          <p:nvPr/>
        </p:nvSpPr>
        <p:spPr>
          <a:xfrm>
            <a:off x="5358521" y="4242099"/>
            <a:ext cx="546735" cy="249404"/>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产线上位机</a:t>
            </a:r>
          </a:p>
        </p:txBody>
      </p:sp>
      <p:sp>
        <p:nvSpPr>
          <p:cNvPr id="62" name="矩形: 圆角 141"/>
          <p:cNvSpPr/>
          <p:nvPr/>
        </p:nvSpPr>
        <p:spPr>
          <a:xfrm>
            <a:off x="4771146" y="4533215"/>
            <a:ext cx="546735" cy="249404"/>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产线安全门</a:t>
            </a:r>
          </a:p>
        </p:txBody>
      </p:sp>
      <p:sp>
        <p:nvSpPr>
          <p:cNvPr id="63" name="矩形: 圆角 143"/>
          <p:cNvSpPr/>
          <p:nvPr/>
        </p:nvSpPr>
        <p:spPr>
          <a:xfrm>
            <a:off x="5358521" y="4521436"/>
            <a:ext cx="546735" cy="261183"/>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扫码器</a:t>
            </a:r>
          </a:p>
        </p:txBody>
      </p:sp>
      <p:sp>
        <p:nvSpPr>
          <p:cNvPr id="64" name="矩形: 圆角 145"/>
          <p:cNvSpPr/>
          <p:nvPr/>
        </p:nvSpPr>
        <p:spPr>
          <a:xfrm>
            <a:off x="3555506" y="4242099"/>
            <a:ext cx="547258" cy="249404"/>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垛位信息板</a:t>
            </a:r>
          </a:p>
        </p:txBody>
      </p:sp>
      <p:sp>
        <p:nvSpPr>
          <p:cNvPr id="68" name="矩形: 圆角 146"/>
          <p:cNvSpPr/>
          <p:nvPr/>
        </p:nvSpPr>
        <p:spPr>
          <a:xfrm>
            <a:off x="6562380" y="4242099"/>
            <a:ext cx="568380" cy="559064"/>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种子水分测定仪</a:t>
            </a:r>
          </a:p>
        </p:txBody>
      </p:sp>
      <p:sp>
        <p:nvSpPr>
          <p:cNvPr id="71" name="矩形: 圆角 147"/>
          <p:cNvSpPr/>
          <p:nvPr/>
        </p:nvSpPr>
        <p:spPr>
          <a:xfrm>
            <a:off x="7203486" y="4242099"/>
            <a:ext cx="704114" cy="249404"/>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环境检测仪</a:t>
            </a:r>
          </a:p>
        </p:txBody>
      </p:sp>
      <p:sp>
        <p:nvSpPr>
          <p:cNvPr id="72" name="矩形: 圆角 148"/>
          <p:cNvSpPr/>
          <p:nvPr/>
        </p:nvSpPr>
        <p:spPr>
          <a:xfrm>
            <a:off x="7203485" y="4533215"/>
            <a:ext cx="704114" cy="249404"/>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视频监控器</a:t>
            </a:r>
          </a:p>
        </p:txBody>
      </p:sp>
      <p:sp>
        <p:nvSpPr>
          <p:cNvPr id="83" name="矩形: 圆角 88"/>
          <p:cNvSpPr/>
          <p:nvPr/>
        </p:nvSpPr>
        <p:spPr>
          <a:xfrm>
            <a:off x="1177290" y="819785"/>
            <a:ext cx="6775450" cy="263525"/>
          </a:xfrm>
          <a:prstGeom prst="roundRect">
            <a:avLst/>
          </a:prstGeom>
          <a:solidFill>
            <a:schemeClr val="tx2">
              <a:lumMod val="40000"/>
              <a:lumOff val="6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800" dirty="0">
                <a:solidFill>
                  <a:schemeClr val="tx1"/>
                </a:solidFill>
                <a:latin typeface="微软雅黑" panose="020B0503020204020204" charset="-122"/>
                <a:ea typeface="微软雅黑" panose="020B0503020204020204" charset="-122"/>
                <a:cs typeface="Times New Roman" panose="02020603050405020304" pitchFamily="18" charset="0"/>
              </a:rPr>
              <a:t>ERP</a:t>
            </a:r>
          </a:p>
        </p:txBody>
      </p:sp>
      <p:cxnSp>
        <p:nvCxnSpPr>
          <p:cNvPr id="86" name="直接箭头连接符 85"/>
          <p:cNvCxnSpPr/>
          <p:nvPr/>
        </p:nvCxnSpPr>
        <p:spPr>
          <a:xfrm flipV="1">
            <a:off x="6580468" y="1091282"/>
            <a:ext cx="0" cy="1919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7" name="文本框 86"/>
          <p:cNvSpPr txBox="1"/>
          <p:nvPr/>
        </p:nvSpPr>
        <p:spPr>
          <a:xfrm>
            <a:off x="6588377" y="1092460"/>
            <a:ext cx="995680" cy="213995"/>
          </a:xfrm>
          <a:prstGeom prst="rect">
            <a:avLst/>
          </a:prstGeom>
          <a:noFill/>
        </p:spPr>
        <p:txBody>
          <a:bodyPr wrap="none" rtlCol="0">
            <a:spAutoFit/>
          </a:bodyPr>
          <a:lstStyle/>
          <a:p>
            <a:r>
              <a:rPr lang="zh-CN" altLang="en-US" sz="800" dirty="0">
                <a:solidFill>
                  <a:prstClr val="black"/>
                </a:solidFill>
                <a:latin typeface="微软雅黑" panose="020B0503020204020204" charset="-122"/>
                <a:ea typeface="微软雅黑" panose="020B0503020204020204" charset="-122"/>
                <a:cs typeface="Times New Roman" panose="02020603050405020304" pitchFamily="18" charset="0"/>
              </a:rPr>
              <a:t>产能、损耗、库存</a:t>
            </a:r>
          </a:p>
        </p:txBody>
      </p:sp>
      <p:sp>
        <p:nvSpPr>
          <p:cNvPr id="88" name="文本框 87"/>
          <p:cNvSpPr txBox="1"/>
          <p:nvPr/>
        </p:nvSpPr>
        <p:spPr>
          <a:xfrm>
            <a:off x="2052851" y="1080083"/>
            <a:ext cx="1503680" cy="213995"/>
          </a:xfrm>
          <a:prstGeom prst="rect">
            <a:avLst/>
          </a:prstGeom>
          <a:noFill/>
        </p:spPr>
        <p:txBody>
          <a:bodyPr wrap="none" rtlCol="0">
            <a:spAutoFit/>
          </a:bodyPr>
          <a:lstStyle/>
          <a:p>
            <a:r>
              <a:rPr lang="zh-CN" altLang="en-US" sz="800" dirty="0">
                <a:solidFill>
                  <a:prstClr val="black"/>
                </a:solidFill>
                <a:latin typeface="微软雅黑" panose="020B0503020204020204" charset="-122"/>
                <a:ea typeface="微软雅黑" panose="020B0503020204020204" charset="-122"/>
                <a:cs typeface="Times New Roman" panose="02020603050405020304" pitchFamily="18" charset="0"/>
              </a:rPr>
              <a:t>备货、送料、加工、提货计划</a:t>
            </a:r>
          </a:p>
        </p:txBody>
      </p:sp>
      <p:cxnSp>
        <p:nvCxnSpPr>
          <p:cNvPr id="89" name="直接箭头连接符 88"/>
          <p:cNvCxnSpPr/>
          <p:nvPr/>
        </p:nvCxnSpPr>
        <p:spPr>
          <a:xfrm>
            <a:off x="2584719" y="3058352"/>
            <a:ext cx="0" cy="209316"/>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矩形: 圆角 106"/>
          <p:cNvSpPr/>
          <p:nvPr/>
        </p:nvSpPr>
        <p:spPr>
          <a:xfrm>
            <a:off x="3718553" y="3328121"/>
            <a:ext cx="912047" cy="249404"/>
          </a:xfrm>
          <a:prstGeom prst="roundRect">
            <a:avLst/>
          </a:prstGeom>
          <a:solidFill>
            <a:schemeClr val="bg1"/>
          </a:solid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800" dirty="0">
                <a:solidFill>
                  <a:prstClr val="black"/>
                </a:solidFill>
                <a:latin typeface="微软雅黑" panose="020B0503020204020204" charset="-122"/>
                <a:ea typeface="微软雅黑" panose="020B0503020204020204" charset="-122"/>
                <a:cs typeface="Times New Roman" panose="02020603050405020304" pitchFamily="18" charset="0"/>
              </a:rPr>
              <a:t>SCADA</a:t>
            </a:r>
          </a:p>
        </p:txBody>
      </p:sp>
      <p:sp>
        <p:nvSpPr>
          <p:cNvPr id="91" name="矩形: 圆角 117"/>
          <p:cNvSpPr/>
          <p:nvPr/>
        </p:nvSpPr>
        <p:spPr>
          <a:xfrm>
            <a:off x="2644038" y="3323339"/>
            <a:ext cx="912047" cy="249404"/>
          </a:xfrm>
          <a:prstGeom prst="roundRect">
            <a:avLst/>
          </a:prstGeom>
          <a:solidFill>
            <a:schemeClr val="bg1"/>
          </a:solid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800" dirty="0">
                <a:solidFill>
                  <a:prstClr val="black"/>
                </a:solidFill>
                <a:latin typeface="微软雅黑" panose="020B0503020204020204" charset="-122"/>
                <a:ea typeface="微软雅黑" panose="020B0503020204020204" charset="-122"/>
                <a:cs typeface="Times New Roman" panose="02020603050405020304" pitchFamily="18" charset="0"/>
              </a:rPr>
              <a:t>…….</a:t>
            </a:r>
          </a:p>
        </p:txBody>
      </p:sp>
      <p:sp>
        <p:nvSpPr>
          <p:cNvPr id="93" name="矩形: 圆角 119"/>
          <p:cNvSpPr/>
          <p:nvPr/>
        </p:nvSpPr>
        <p:spPr>
          <a:xfrm>
            <a:off x="5791546" y="3328121"/>
            <a:ext cx="912047" cy="249404"/>
          </a:xfrm>
          <a:prstGeom prst="roundRect">
            <a:avLst/>
          </a:prstGeom>
          <a:solidFill>
            <a:schemeClr val="bg1"/>
          </a:solid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prstClr val="black"/>
                </a:solidFill>
                <a:latin typeface="微软雅黑" panose="020B0503020204020204" charset="-122"/>
                <a:ea typeface="微软雅黑" panose="020B0503020204020204" charset="-122"/>
                <a:cs typeface="Times New Roman" panose="02020603050405020304" pitchFamily="18" charset="0"/>
              </a:rPr>
              <a:t>环境网关</a:t>
            </a:r>
          </a:p>
        </p:txBody>
      </p:sp>
      <p:sp>
        <p:nvSpPr>
          <p:cNvPr id="94" name="矩形: 圆角 120"/>
          <p:cNvSpPr/>
          <p:nvPr/>
        </p:nvSpPr>
        <p:spPr>
          <a:xfrm>
            <a:off x="6493510" y="2038985"/>
            <a:ext cx="1400810" cy="928370"/>
          </a:xfrm>
          <a:prstGeom prst="roundRect">
            <a:avLst>
              <a:gd name="adj" fmla="val 7089"/>
            </a:avLst>
          </a:prstGeom>
          <a:ln w="12700">
            <a:noFill/>
            <a:prstDash val="dash"/>
          </a:ln>
        </p:spPr>
        <p:style>
          <a:lnRef idx="2">
            <a:schemeClr val="dk1"/>
          </a:lnRef>
          <a:fillRef idx="1">
            <a:schemeClr val="lt1"/>
          </a:fillRef>
          <a:effectRef idx="0">
            <a:schemeClr val="dk1"/>
          </a:effectRef>
          <a:fontRef idx="minor">
            <a:schemeClr val="dk1"/>
          </a:fontRef>
        </p:style>
        <p:txBody>
          <a:bodyPr rtlCol="0" anchor="ctr"/>
          <a:lstStyle/>
          <a:p>
            <a:r>
              <a:rPr lang="zh-CN" altLang="en-US" sz="1200" dirty="0">
                <a:solidFill>
                  <a:schemeClr val="bg1">
                    <a:lumMod val="65000"/>
                  </a:schemeClr>
                </a:solidFill>
                <a:latin typeface="微软雅黑" panose="020B0503020204020204" charset="-122"/>
                <a:ea typeface="微软雅黑" panose="020B0503020204020204" charset="-122"/>
                <a:cs typeface="Times New Roman" panose="02020603050405020304" pitchFamily="18" charset="0"/>
              </a:rPr>
              <a:t>楼宇</a:t>
            </a:r>
          </a:p>
        </p:txBody>
      </p:sp>
      <p:sp>
        <p:nvSpPr>
          <p:cNvPr id="95" name="矩形: 圆角 121"/>
          <p:cNvSpPr/>
          <p:nvPr/>
        </p:nvSpPr>
        <p:spPr>
          <a:xfrm>
            <a:off x="3516513" y="3950923"/>
            <a:ext cx="625244" cy="199559"/>
          </a:xfrm>
          <a:prstGeom prst="roundRect">
            <a:avLst/>
          </a:prstGeom>
          <a:solidFill>
            <a:srgbClr val="FFFFFF"/>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仓储设备</a:t>
            </a:r>
          </a:p>
        </p:txBody>
      </p:sp>
      <p:sp>
        <p:nvSpPr>
          <p:cNvPr id="96" name="矩形: 圆角 122"/>
          <p:cNvSpPr/>
          <p:nvPr/>
        </p:nvSpPr>
        <p:spPr>
          <a:xfrm>
            <a:off x="6484620" y="1386253"/>
            <a:ext cx="1423035" cy="562849"/>
          </a:xfrm>
          <a:prstGeom prst="roundRect">
            <a:avLst>
              <a:gd name="adj" fmla="val 7089"/>
            </a:avLst>
          </a:prstGeom>
          <a:ln w="12700">
            <a:noFill/>
            <a:prstDash val="dash"/>
          </a:ln>
        </p:spPr>
        <p:style>
          <a:lnRef idx="2">
            <a:schemeClr val="dk1"/>
          </a:lnRef>
          <a:fillRef idx="1">
            <a:schemeClr val="lt1"/>
          </a:fillRef>
          <a:effectRef idx="0">
            <a:schemeClr val="dk1"/>
          </a:effectRef>
          <a:fontRef idx="minor">
            <a:schemeClr val="dk1"/>
          </a:fontRef>
        </p:style>
        <p:txBody>
          <a:bodyPr rtlCol="0" anchor="ctr"/>
          <a:lstStyle/>
          <a:p>
            <a:r>
              <a:rPr lang="zh-CN" altLang="en-US" sz="1200" dirty="0">
                <a:solidFill>
                  <a:prstClr val="black"/>
                </a:solidFill>
                <a:latin typeface="微软雅黑" panose="020B0503020204020204" charset="-122"/>
                <a:ea typeface="微软雅黑" panose="020B0503020204020204" charset="-122"/>
                <a:cs typeface="Times New Roman" panose="02020603050405020304" pitchFamily="18" charset="0"/>
              </a:rPr>
              <a:t>能源</a:t>
            </a:r>
            <a:endParaRPr lang="en-US" altLang="zh-CN" sz="1200" dirty="0">
              <a:solidFill>
                <a:prstClr val="black"/>
              </a:solidFill>
              <a:latin typeface="微软雅黑" panose="020B0503020204020204" charset="-122"/>
              <a:ea typeface="微软雅黑" panose="020B0503020204020204" charset="-122"/>
              <a:cs typeface="Times New Roman" panose="02020603050405020304" pitchFamily="18" charset="0"/>
            </a:endParaRPr>
          </a:p>
          <a:p>
            <a:r>
              <a:rPr lang="zh-CN" altLang="en-US" sz="1200" dirty="0">
                <a:solidFill>
                  <a:prstClr val="black"/>
                </a:solidFill>
                <a:latin typeface="微软雅黑" panose="020B0503020204020204" charset="-122"/>
                <a:ea typeface="微软雅黑" panose="020B0503020204020204" charset="-122"/>
                <a:cs typeface="Times New Roman" panose="02020603050405020304" pitchFamily="18" charset="0"/>
              </a:rPr>
              <a:t>环境</a:t>
            </a:r>
          </a:p>
        </p:txBody>
      </p:sp>
      <p:sp>
        <p:nvSpPr>
          <p:cNvPr id="97" name="矩形: 圆角 124"/>
          <p:cNvSpPr/>
          <p:nvPr/>
        </p:nvSpPr>
        <p:spPr>
          <a:xfrm>
            <a:off x="6969400" y="2074445"/>
            <a:ext cx="762703" cy="168036"/>
          </a:xfrm>
          <a:prstGeom prst="roundRect">
            <a:avLst/>
          </a:prstGeom>
          <a:ln w="9525">
            <a:solidFill>
              <a:schemeClr val="bg2">
                <a:lumMod val="9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bg1">
                    <a:lumMod val="65000"/>
                  </a:schemeClr>
                </a:solidFill>
                <a:latin typeface="微软雅黑" panose="020B0503020204020204" charset="-122"/>
                <a:ea typeface="微软雅黑" panose="020B0503020204020204" charset="-122"/>
                <a:cs typeface="Times New Roman" panose="02020603050405020304" pitchFamily="18" charset="0"/>
              </a:rPr>
              <a:t>安防</a:t>
            </a:r>
          </a:p>
        </p:txBody>
      </p:sp>
      <p:sp>
        <p:nvSpPr>
          <p:cNvPr id="98" name="矩形: 圆角 126"/>
          <p:cNvSpPr/>
          <p:nvPr/>
        </p:nvSpPr>
        <p:spPr>
          <a:xfrm>
            <a:off x="6969400" y="2295923"/>
            <a:ext cx="762703" cy="162382"/>
          </a:xfrm>
          <a:prstGeom prst="roundRect">
            <a:avLst/>
          </a:prstGeom>
          <a:ln w="9525">
            <a:solidFill>
              <a:schemeClr val="bg2">
                <a:lumMod val="9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bg1">
                    <a:lumMod val="65000"/>
                  </a:schemeClr>
                </a:solidFill>
                <a:latin typeface="微软雅黑" panose="020B0503020204020204" charset="-122"/>
                <a:ea typeface="微软雅黑" panose="020B0503020204020204" charset="-122"/>
                <a:cs typeface="Times New Roman" panose="02020603050405020304" pitchFamily="18" charset="0"/>
              </a:rPr>
              <a:t>一卡通</a:t>
            </a:r>
          </a:p>
        </p:txBody>
      </p:sp>
      <p:sp>
        <p:nvSpPr>
          <p:cNvPr id="107" name="矩形: 圆角 130"/>
          <p:cNvSpPr/>
          <p:nvPr/>
        </p:nvSpPr>
        <p:spPr>
          <a:xfrm>
            <a:off x="6991704" y="1415652"/>
            <a:ext cx="762703" cy="233080"/>
          </a:xfrm>
          <a:prstGeom prst="roundRect">
            <a:avLst/>
          </a:prstGeom>
          <a:ln w="12700" cmpd="sng">
            <a:solidFill>
              <a:schemeClr val="accent1">
                <a:shade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prstClr val="black"/>
                </a:solidFill>
                <a:latin typeface="微软雅黑" panose="020B0503020204020204" charset="-122"/>
                <a:ea typeface="微软雅黑" panose="020B0503020204020204" charset="-122"/>
                <a:cs typeface="Times New Roman" panose="02020603050405020304" pitchFamily="18" charset="0"/>
              </a:rPr>
              <a:t>加工过程</a:t>
            </a:r>
          </a:p>
        </p:txBody>
      </p:sp>
      <p:sp>
        <p:nvSpPr>
          <p:cNvPr id="108" name="矩形: 圆角 131"/>
          <p:cNvSpPr/>
          <p:nvPr/>
        </p:nvSpPr>
        <p:spPr>
          <a:xfrm>
            <a:off x="6991704" y="1676901"/>
            <a:ext cx="762703" cy="233080"/>
          </a:xfrm>
          <a:prstGeom prst="roundRect">
            <a:avLst/>
          </a:prstGeom>
          <a:ln w="12700" cmpd="sng">
            <a:solidFill>
              <a:schemeClr val="accent1">
                <a:shade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prstClr val="black"/>
                </a:solidFill>
                <a:latin typeface="微软雅黑" panose="020B0503020204020204" charset="-122"/>
                <a:ea typeface="微软雅黑" panose="020B0503020204020204" charset="-122"/>
                <a:cs typeface="Times New Roman" panose="02020603050405020304" pitchFamily="18" charset="0"/>
              </a:rPr>
              <a:t>仓储</a:t>
            </a:r>
          </a:p>
        </p:txBody>
      </p:sp>
      <p:cxnSp>
        <p:nvCxnSpPr>
          <p:cNvPr id="109" name="直接箭头连接符 108"/>
          <p:cNvCxnSpPr/>
          <p:nvPr/>
        </p:nvCxnSpPr>
        <p:spPr>
          <a:xfrm>
            <a:off x="6515097" y="3058352"/>
            <a:ext cx="0" cy="209316"/>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p:nvPr/>
        </p:nvCxnSpPr>
        <p:spPr>
          <a:xfrm>
            <a:off x="6521879" y="3639922"/>
            <a:ext cx="0" cy="209316"/>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1" name="直接箭头连接符 110"/>
          <p:cNvCxnSpPr/>
          <p:nvPr/>
        </p:nvCxnSpPr>
        <p:spPr>
          <a:xfrm>
            <a:off x="2592426" y="3629251"/>
            <a:ext cx="0" cy="209316"/>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矩形: 圆角 88"/>
          <p:cNvSpPr/>
          <p:nvPr/>
        </p:nvSpPr>
        <p:spPr>
          <a:xfrm>
            <a:off x="8274050" y="1282065"/>
            <a:ext cx="666115" cy="814070"/>
          </a:xfrm>
          <a:prstGeom prst="roundRect">
            <a:avLst/>
          </a:prstGeom>
          <a:noFill/>
          <a:ln w="9525">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schemeClr val="tx1"/>
                </a:solidFill>
                <a:latin typeface="微软雅黑" panose="020B0503020204020204" charset="-122"/>
                <a:ea typeface="微软雅黑" panose="020B0503020204020204" charset="-122"/>
                <a:cs typeface="Times New Roman" panose="02020603050405020304" pitchFamily="18" charset="0"/>
              </a:rPr>
              <a:t>质量</a:t>
            </a:r>
          </a:p>
          <a:p>
            <a:pPr algn="ctr"/>
            <a:r>
              <a:rPr lang="zh-CN" altLang="en-US" sz="1200" dirty="0">
                <a:solidFill>
                  <a:schemeClr val="tx1"/>
                </a:solidFill>
                <a:latin typeface="微软雅黑" panose="020B0503020204020204" charset="-122"/>
                <a:ea typeface="微软雅黑" panose="020B0503020204020204" charset="-122"/>
                <a:cs typeface="Times New Roman" panose="02020603050405020304" pitchFamily="18" charset="0"/>
              </a:rPr>
              <a:t>管理</a:t>
            </a:r>
          </a:p>
          <a:p>
            <a:pPr algn="ctr"/>
            <a:r>
              <a:rPr lang="zh-CN" altLang="en-US" sz="1200" dirty="0">
                <a:solidFill>
                  <a:schemeClr val="tx1"/>
                </a:solidFill>
                <a:latin typeface="微软雅黑" panose="020B0503020204020204" charset="-122"/>
                <a:ea typeface="微软雅黑" panose="020B0503020204020204" charset="-122"/>
                <a:cs typeface="Times New Roman" panose="02020603050405020304" pitchFamily="18" charset="0"/>
              </a:rPr>
              <a:t>系统</a:t>
            </a:r>
          </a:p>
        </p:txBody>
      </p:sp>
      <p:sp>
        <p:nvSpPr>
          <p:cNvPr id="113" name="矩形: 圆角 88"/>
          <p:cNvSpPr/>
          <p:nvPr/>
        </p:nvSpPr>
        <p:spPr>
          <a:xfrm>
            <a:off x="8281670" y="2458085"/>
            <a:ext cx="613410" cy="600710"/>
          </a:xfrm>
          <a:prstGeom prst="roundRect">
            <a:avLst/>
          </a:prstGeom>
          <a:noFill/>
          <a:ln w="9525">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schemeClr val="tx1"/>
                </a:solidFill>
                <a:latin typeface="微软雅黑" panose="020B0503020204020204" charset="-122"/>
                <a:ea typeface="微软雅黑" panose="020B0503020204020204" charset="-122"/>
                <a:cs typeface="Times New Roman" panose="02020603050405020304" pitchFamily="18" charset="0"/>
              </a:rPr>
              <a:t>运输</a:t>
            </a:r>
          </a:p>
          <a:p>
            <a:pPr algn="ctr"/>
            <a:r>
              <a:rPr lang="zh-CN" altLang="en-US" sz="1200" dirty="0">
                <a:solidFill>
                  <a:schemeClr val="tx1"/>
                </a:solidFill>
                <a:latin typeface="微软雅黑" panose="020B0503020204020204" charset="-122"/>
                <a:ea typeface="微软雅黑" panose="020B0503020204020204" charset="-122"/>
                <a:cs typeface="Times New Roman" panose="02020603050405020304" pitchFamily="18" charset="0"/>
              </a:rPr>
              <a:t>管理</a:t>
            </a:r>
          </a:p>
          <a:p>
            <a:pPr algn="ctr"/>
            <a:r>
              <a:rPr lang="zh-CN" altLang="en-US" sz="1200" dirty="0">
                <a:solidFill>
                  <a:schemeClr val="tx1"/>
                </a:solidFill>
                <a:latin typeface="微软雅黑" panose="020B0503020204020204" charset="-122"/>
                <a:ea typeface="微软雅黑" panose="020B0503020204020204" charset="-122"/>
                <a:cs typeface="Times New Roman" panose="02020603050405020304" pitchFamily="18" charset="0"/>
              </a:rPr>
              <a:t>系统</a:t>
            </a:r>
          </a:p>
        </p:txBody>
      </p:sp>
      <p:cxnSp>
        <p:nvCxnSpPr>
          <p:cNvPr id="114" name="直接箭头连接符 113"/>
          <p:cNvCxnSpPr/>
          <p:nvPr/>
        </p:nvCxnSpPr>
        <p:spPr>
          <a:xfrm flipH="1">
            <a:off x="7955051" y="1688737"/>
            <a:ext cx="312707"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5" name="直接箭头连接符 114"/>
          <p:cNvCxnSpPr/>
          <p:nvPr/>
        </p:nvCxnSpPr>
        <p:spPr>
          <a:xfrm flipH="1">
            <a:off x="7961702" y="2748189"/>
            <a:ext cx="312707"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16" name="矩形: 圆角 88"/>
          <p:cNvSpPr/>
          <p:nvPr/>
        </p:nvSpPr>
        <p:spPr>
          <a:xfrm>
            <a:off x="245745" y="820420"/>
            <a:ext cx="809625" cy="263525"/>
          </a:xfrm>
          <a:prstGeom prst="roundRect">
            <a:avLst/>
          </a:prstGeom>
          <a:solidFill>
            <a:schemeClr val="tx2">
              <a:lumMod val="40000"/>
              <a:lumOff val="6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计划层</a:t>
            </a:r>
          </a:p>
        </p:txBody>
      </p:sp>
      <p:sp>
        <p:nvSpPr>
          <p:cNvPr id="117" name="矩形: 圆角 88"/>
          <p:cNvSpPr/>
          <p:nvPr/>
        </p:nvSpPr>
        <p:spPr>
          <a:xfrm>
            <a:off x="245745" y="3253105"/>
            <a:ext cx="809625" cy="393700"/>
          </a:xfrm>
          <a:prstGeom prst="roundRect">
            <a:avLst/>
          </a:prstGeom>
          <a:solidFill>
            <a:schemeClr val="tx2">
              <a:lumMod val="40000"/>
              <a:lumOff val="6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汇集层</a:t>
            </a:r>
          </a:p>
        </p:txBody>
      </p:sp>
      <p:sp>
        <p:nvSpPr>
          <p:cNvPr id="118" name="矩形: 圆角 88"/>
          <p:cNvSpPr/>
          <p:nvPr/>
        </p:nvSpPr>
        <p:spPr>
          <a:xfrm>
            <a:off x="245745" y="4223385"/>
            <a:ext cx="809625" cy="372110"/>
          </a:xfrm>
          <a:prstGeom prst="roundRect">
            <a:avLst/>
          </a:prstGeom>
          <a:solidFill>
            <a:srgbClr val="254B8B"/>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schemeClr val="bg1"/>
                </a:solidFill>
                <a:latin typeface="微软雅黑" panose="020B0503020204020204" charset="-122"/>
                <a:ea typeface="微软雅黑" panose="020B0503020204020204" charset="-122"/>
                <a:cs typeface="Times New Roman" panose="02020603050405020304" pitchFamily="18" charset="0"/>
              </a:rPr>
              <a:t>设备层</a:t>
            </a:r>
          </a:p>
        </p:txBody>
      </p:sp>
      <p:sp>
        <p:nvSpPr>
          <p:cNvPr id="153" name="矩形: 圆角 88"/>
          <p:cNvSpPr/>
          <p:nvPr/>
        </p:nvSpPr>
        <p:spPr>
          <a:xfrm>
            <a:off x="245745" y="1983740"/>
            <a:ext cx="809625" cy="506730"/>
          </a:xfrm>
          <a:prstGeom prst="roundRect">
            <a:avLst/>
          </a:prstGeom>
          <a:solidFill>
            <a:schemeClr val="accent3"/>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schemeClr val="bg1"/>
                </a:solidFill>
                <a:latin typeface="微软雅黑" panose="020B0503020204020204" charset="-122"/>
                <a:ea typeface="微软雅黑" panose="020B0503020204020204" charset="-122"/>
                <a:cs typeface="Times New Roman" panose="02020603050405020304" pitchFamily="18" charset="0"/>
              </a:rPr>
              <a:t>生产执行层</a:t>
            </a:r>
          </a:p>
        </p:txBody>
      </p:sp>
      <p:sp>
        <p:nvSpPr>
          <p:cNvPr id="154" name="矩形: 圆角 63"/>
          <p:cNvSpPr/>
          <p:nvPr/>
        </p:nvSpPr>
        <p:spPr>
          <a:xfrm>
            <a:off x="3039110" y="1376045"/>
            <a:ext cx="1656080" cy="1591945"/>
          </a:xfrm>
          <a:prstGeom prst="roundRect">
            <a:avLst>
              <a:gd name="adj" fmla="val 4105"/>
            </a:avLst>
          </a:prstGeom>
          <a:solidFill>
            <a:schemeClr val="bg1"/>
          </a:solidFill>
          <a:ln w="12700">
            <a:solidFill>
              <a:srgbClr val="254B8B"/>
            </a:solidFill>
          </a:ln>
        </p:spPr>
        <p:style>
          <a:lnRef idx="2">
            <a:schemeClr val="dk1"/>
          </a:lnRef>
          <a:fillRef idx="1">
            <a:schemeClr val="lt1"/>
          </a:fillRef>
          <a:effectRef idx="0">
            <a:schemeClr val="dk1"/>
          </a:effectRef>
          <a:fontRef idx="minor">
            <a:schemeClr val="dk1"/>
          </a:fontRef>
        </p:style>
        <p:txBody>
          <a:bodyPr rtlCol="0" anchor="t"/>
          <a:lstStyle/>
          <a:p>
            <a:r>
              <a:rPr lang="zh-CN" altLang="en-US" sz="1200" dirty="0">
                <a:solidFill>
                  <a:schemeClr val="accent3">
                    <a:lumMod val="75000"/>
                  </a:schemeClr>
                </a:solidFill>
                <a:latin typeface="微软雅黑" panose="020B0503020204020204" charset="-122"/>
                <a:ea typeface="微软雅黑" panose="020B0503020204020204" charset="-122"/>
                <a:cs typeface="Times New Roman" panose="02020603050405020304" pitchFamily="18" charset="0"/>
              </a:rPr>
              <a:t>仓</a:t>
            </a:r>
            <a:endParaRPr lang="en-US" altLang="zh-CN" sz="1200" dirty="0">
              <a:solidFill>
                <a:schemeClr val="accent3">
                  <a:lumMod val="75000"/>
                </a:schemeClr>
              </a:solidFill>
              <a:latin typeface="微软雅黑" panose="020B0503020204020204" charset="-122"/>
              <a:ea typeface="微软雅黑" panose="020B0503020204020204" charset="-122"/>
              <a:cs typeface="Times New Roman" panose="02020603050405020304" pitchFamily="18" charset="0"/>
            </a:endParaRPr>
          </a:p>
          <a:p>
            <a:r>
              <a:rPr lang="zh-CN" altLang="en-US" sz="1200" dirty="0">
                <a:solidFill>
                  <a:schemeClr val="accent3">
                    <a:lumMod val="75000"/>
                  </a:schemeClr>
                </a:solidFill>
                <a:latin typeface="微软雅黑" panose="020B0503020204020204" charset="-122"/>
                <a:ea typeface="微软雅黑" panose="020B0503020204020204" charset="-122"/>
                <a:cs typeface="Times New Roman" panose="02020603050405020304" pitchFamily="18" charset="0"/>
              </a:rPr>
              <a:t>储</a:t>
            </a:r>
            <a:endParaRPr lang="en-US" altLang="zh-CN" sz="1200" dirty="0">
              <a:solidFill>
                <a:schemeClr val="accent3">
                  <a:lumMod val="75000"/>
                </a:schemeClr>
              </a:solidFill>
              <a:latin typeface="微软雅黑" panose="020B0503020204020204" charset="-122"/>
              <a:ea typeface="微软雅黑" panose="020B0503020204020204" charset="-122"/>
              <a:cs typeface="Times New Roman" panose="02020603050405020304" pitchFamily="18" charset="0"/>
            </a:endParaRPr>
          </a:p>
          <a:p>
            <a:r>
              <a:rPr lang="zh-CN" altLang="en-US" sz="1200" dirty="0">
                <a:solidFill>
                  <a:schemeClr val="accent3">
                    <a:lumMod val="75000"/>
                  </a:schemeClr>
                </a:solidFill>
                <a:latin typeface="微软雅黑" panose="020B0503020204020204" charset="-122"/>
                <a:ea typeface="微软雅黑" panose="020B0503020204020204" charset="-122"/>
                <a:cs typeface="Times New Roman" panose="02020603050405020304" pitchFamily="18" charset="0"/>
              </a:rPr>
              <a:t>管</a:t>
            </a:r>
            <a:endParaRPr lang="en-US" altLang="zh-CN" sz="1200" dirty="0">
              <a:solidFill>
                <a:schemeClr val="accent3">
                  <a:lumMod val="75000"/>
                </a:schemeClr>
              </a:solidFill>
              <a:latin typeface="微软雅黑" panose="020B0503020204020204" charset="-122"/>
              <a:ea typeface="微软雅黑" panose="020B0503020204020204" charset="-122"/>
              <a:cs typeface="Times New Roman" panose="02020603050405020304" pitchFamily="18" charset="0"/>
            </a:endParaRPr>
          </a:p>
          <a:p>
            <a:r>
              <a:rPr lang="zh-CN" altLang="en-US" sz="1200" dirty="0">
                <a:solidFill>
                  <a:schemeClr val="accent3">
                    <a:lumMod val="75000"/>
                  </a:schemeClr>
                </a:solidFill>
                <a:latin typeface="微软雅黑" panose="020B0503020204020204" charset="-122"/>
                <a:ea typeface="微软雅黑" panose="020B0503020204020204" charset="-122"/>
                <a:cs typeface="Times New Roman" panose="02020603050405020304" pitchFamily="18" charset="0"/>
              </a:rPr>
              <a:t>理</a:t>
            </a:r>
          </a:p>
        </p:txBody>
      </p:sp>
      <p:sp>
        <p:nvSpPr>
          <p:cNvPr id="155" name="矩形: 圆角 72"/>
          <p:cNvSpPr/>
          <p:nvPr/>
        </p:nvSpPr>
        <p:spPr>
          <a:xfrm>
            <a:off x="3368768" y="1426258"/>
            <a:ext cx="1113934" cy="254888"/>
          </a:xfrm>
          <a:prstGeom prst="roundRect">
            <a:avLst/>
          </a:prstGeom>
          <a:solidFill>
            <a:schemeClr val="accent3"/>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bg1"/>
                </a:solidFill>
                <a:latin typeface="微软雅黑" panose="020B0503020204020204" charset="-122"/>
                <a:ea typeface="微软雅黑" panose="020B0503020204020204" charset="-122"/>
                <a:cs typeface="Times New Roman" panose="02020603050405020304" pitchFamily="18" charset="0"/>
              </a:rPr>
              <a:t>入库管理</a:t>
            </a:r>
          </a:p>
        </p:txBody>
      </p:sp>
      <p:sp>
        <p:nvSpPr>
          <p:cNvPr id="156" name="矩形: 圆角 73"/>
          <p:cNvSpPr/>
          <p:nvPr/>
        </p:nvSpPr>
        <p:spPr>
          <a:xfrm>
            <a:off x="3371384" y="1730041"/>
            <a:ext cx="1111318" cy="264160"/>
          </a:xfrm>
          <a:prstGeom prst="roundRect">
            <a:avLst/>
          </a:prstGeom>
          <a:solidFill>
            <a:schemeClr val="accent3"/>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bg1"/>
                </a:solidFill>
                <a:latin typeface="微软雅黑" panose="020B0503020204020204" charset="-122"/>
                <a:ea typeface="微软雅黑" panose="020B0503020204020204" charset="-122"/>
                <a:cs typeface="Times New Roman" panose="02020603050405020304" pitchFamily="18" charset="0"/>
              </a:rPr>
              <a:t>出库管理</a:t>
            </a:r>
          </a:p>
        </p:txBody>
      </p:sp>
      <p:sp>
        <p:nvSpPr>
          <p:cNvPr id="176" name="矩形: 圆角 74"/>
          <p:cNvSpPr/>
          <p:nvPr/>
        </p:nvSpPr>
        <p:spPr>
          <a:xfrm>
            <a:off x="3368667" y="2043096"/>
            <a:ext cx="1114036" cy="259080"/>
          </a:xfrm>
          <a:prstGeom prst="roundRect">
            <a:avLst/>
          </a:prstGeom>
          <a:solidFill>
            <a:schemeClr val="accent3"/>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bg1"/>
                </a:solidFill>
                <a:latin typeface="微软雅黑" panose="020B0503020204020204" charset="-122"/>
                <a:ea typeface="微软雅黑" panose="020B0503020204020204" charset="-122"/>
                <a:cs typeface="Times New Roman" panose="02020603050405020304" pitchFamily="18" charset="0"/>
              </a:rPr>
              <a:t>库内作业</a:t>
            </a:r>
          </a:p>
        </p:txBody>
      </p:sp>
      <p:sp>
        <p:nvSpPr>
          <p:cNvPr id="177" name="矩形: 圆角 75"/>
          <p:cNvSpPr/>
          <p:nvPr/>
        </p:nvSpPr>
        <p:spPr>
          <a:xfrm>
            <a:off x="3364951" y="2351071"/>
            <a:ext cx="1117751" cy="252730"/>
          </a:xfrm>
          <a:prstGeom prst="roundRect">
            <a:avLst/>
          </a:prstGeom>
          <a:solidFill>
            <a:schemeClr val="accent3"/>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bg1"/>
                </a:solidFill>
                <a:latin typeface="微软雅黑" panose="020B0503020204020204" charset="-122"/>
                <a:ea typeface="微软雅黑" panose="020B0503020204020204" charset="-122"/>
                <a:cs typeface="Times New Roman" panose="02020603050405020304" pitchFamily="18" charset="0"/>
              </a:rPr>
              <a:t>基础资料</a:t>
            </a:r>
          </a:p>
        </p:txBody>
      </p:sp>
      <p:sp>
        <p:nvSpPr>
          <p:cNvPr id="178" name="矩形: 圆角 76"/>
          <p:cNvSpPr/>
          <p:nvPr/>
        </p:nvSpPr>
        <p:spPr>
          <a:xfrm>
            <a:off x="3371384" y="2652696"/>
            <a:ext cx="1111318" cy="252730"/>
          </a:xfrm>
          <a:prstGeom prst="roundRect">
            <a:avLst/>
          </a:prstGeom>
          <a:solidFill>
            <a:schemeClr val="accent3"/>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bg1"/>
                </a:solidFill>
                <a:latin typeface="微软雅黑" panose="020B0503020204020204" charset="-122"/>
                <a:ea typeface="微软雅黑" panose="020B0503020204020204" charset="-122"/>
                <a:cs typeface="Times New Roman" panose="02020603050405020304" pitchFamily="18" charset="0"/>
              </a:rPr>
              <a:t>库位管理</a:t>
            </a:r>
          </a:p>
        </p:txBody>
      </p:sp>
      <p:cxnSp>
        <p:nvCxnSpPr>
          <p:cNvPr id="179" name="直接箭头连接符 178"/>
          <p:cNvCxnSpPr/>
          <p:nvPr/>
        </p:nvCxnSpPr>
        <p:spPr>
          <a:xfrm flipH="1">
            <a:off x="3656416" y="1074771"/>
            <a:ext cx="4976" cy="1796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4" name="矩形: 圆角 124"/>
          <p:cNvSpPr/>
          <p:nvPr/>
        </p:nvSpPr>
        <p:spPr>
          <a:xfrm>
            <a:off x="6963050" y="2526565"/>
            <a:ext cx="762703" cy="168036"/>
          </a:xfrm>
          <a:prstGeom prst="roundRect">
            <a:avLst/>
          </a:prstGeom>
          <a:ln w="9525">
            <a:solidFill>
              <a:schemeClr val="bg2">
                <a:lumMod val="9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bg1">
                    <a:lumMod val="65000"/>
                  </a:schemeClr>
                </a:solidFill>
                <a:latin typeface="微软雅黑" panose="020B0503020204020204" charset="-122"/>
                <a:ea typeface="微软雅黑" panose="020B0503020204020204" charset="-122"/>
                <a:cs typeface="Times New Roman" panose="02020603050405020304" pitchFamily="18" charset="0"/>
              </a:rPr>
              <a:t>视频监控</a:t>
            </a:r>
          </a:p>
        </p:txBody>
      </p:sp>
      <p:sp>
        <p:nvSpPr>
          <p:cNvPr id="35" name="矩形: 圆角 126"/>
          <p:cNvSpPr/>
          <p:nvPr/>
        </p:nvSpPr>
        <p:spPr>
          <a:xfrm>
            <a:off x="6963050" y="2748043"/>
            <a:ext cx="762703" cy="162382"/>
          </a:xfrm>
          <a:prstGeom prst="roundRect">
            <a:avLst/>
          </a:prstGeom>
          <a:ln w="9525">
            <a:solidFill>
              <a:schemeClr val="bg2">
                <a:lumMod val="9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bg1">
                    <a:lumMod val="65000"/>
                  </a:schemeClr>
                </a:solidFill>
                <a:latin typeface="微软雅黑" panose="020B0503020204020204" charset="-122"/>
                <a:ea typeface="微软雅黑" panose="020B0503020204020204" charset="-122"/>
                <a:cs typeface="Times New Roman" panose="02020603050405020304" pitchFamily="18" charset="0"/>
              </a:rPr>
              <a:t>综合布线</a:t>
            </a:r>
          </a:p>
        </p:txBody>
      </p:sp>
      <p:pic>
        <p:nvPicPr>
          <p:cNvPr id="12" name="图片 11"/>
          <p:cNvPicPr>
            <a:picLocks noChangeAspect="1"/>
          </p:cNvPicPr>
          <p:nvPr/>
        </p:nvPicPr>
        <p:blipFill>
          <a:blip r:embed="rId3" cstate="print"/>
          <a:stretch>
            <a:fillRect/>
          </a:stretch>
        </p:blipFill>
        <p:spPr>
          <a:xfrm>
            <a:off x="177864" y="46990"/>
            <a:ext cx="366395" cy="366395"/>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1" y="3158"/>
            <a:ext cx="738534" cy="437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nvGrpSpPr>
          <p:cNvPr id="2" name="组合 1"/>
          <p:cNvGrpSpPr/>
          <p:nvPr/>
        </p:nvGrpSpPr>
        <p:grpSpPr>
          <a:xfrm>
            <a:off x="145104" y="3158"/>
            <a:ext cx="431914" cy="627339"/>
            <a:chOff x="841003" y="360040"/>
            <a:chExt cx="504056" cy="836712"/>
          </a:xfrm>
          <a:solidFill>
            <a:srgbClr val="2F5EB0"/>
          </a:solidFill>
        </p:grpSpPr>
        <p:sp>
          <p:nvSpPr>
            <p:cNvPr id="6" name="矩形 5"/>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9" name="等腰三角形 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sp>
        <p:nvSpPr>
          <p:cNvPr id="8" name="文本框 9"/>
          <p:cNvSpPr txBox="1"/>
          <p:nvPr/>
        </p:nvSpPr>
        <p:spPr>
          <a:xfrm>
            <a:off x="630998" y="154881"/>
            <a:ext cx="2023005" cy="258445"/>
          </a:xfrm>
          <a:prstGeom prst="rect">
            <a:avLst/>
          </a:prstGeom>
          <a:noFill/>
        </p:spPr>
        <p:txBody>
          <a:bodyPr wrap="square" lIns="51418" tIns="25709" rIns="51418" bIns="25709" rtlCol="0">
            <a:spAutoFit/>
          </a:bodyPr>
          <a:lstStyle/>
          <a:p>
            <a:pPr marL="0" lvl="1"/>
            <a:r>
              <a:rPr lang="zh-CN" altLang="en-US" b="1" dirty="0">
                <a:solidFill>
                  <a:schemeClr val="tx1">
                    <a:lumMod val="50000"/>
                    <a:lumOff val="50000"/>
                  </a:schemeClr>
                </a:solidFill>
                <a:latin typeface="微软雅黑" panose="020B0503020204020204" charset="-122"/>
                <a:ea typeface="微软雅黑" panose="020B0503020204020204" charset="-122"/>
                <a:sym typeface="+mn-ea"/>
              </a:rPr>
              <a:t>仓储管理功能框架</a:t>
            </a:r>
            <a:endParaRPr lang="zh-CN" altLang="en-US" b="1" dirty="0">
              <a:solidFill>
                <a:schemeClr val="tx1">
                  <a:lumMod val="50000"/>
                  <a:lumOff val="50000"/>
                </a:schemeClr>
              </a:solidFill>
              <a:latin typeface="微软雅黑" panose="020B0503020204020204" charset="-122"/>
              <a:ea typeface="微软雅黑" panose="020B0503020204020204" charset="-122"/>
            </a:endParaRPr>
          </a:p>
        </p:txBody>
      </p:sp>
      <p:graphicFrame>
        <p:nvGraphicFramePr>
          <p:cNvPr id="32" name="表格 31"/>
          <p:cNvGraphicFramePr/>
          <p:nvPr>
            <p:custDataLst>
              <p:tags r:id="rId1"/>
            </p:custDataLst>
          </p:nvPr>
        </p:nvGraphicFramePr>
        <p:xfrm>
          <a:off x="1025525" y="758825"/>
          <a:ext cx="7092950" cy="3317875"/>
        </p:xfrm>
        <a:graphic>
          <a:graphicData uri="http://schemas.openxmlformats.org/drawingml/2006/table">
            <a:tbl>
              <a:tblPr firstRow="1" bandRow="1">
                <a:tableStyleId>{5C22544A-7EE6-4342-B048-85BDC9FD1C3A}</a:tableStyleId>
              </a:tblPr>
              <a:tblGrid>
                <a:gridCol w="1418590"/>
                <a:gridCol w="1418590"/>
                <a:gridCol w="1418590"/>
                <a:gridCol w="1418590"/>
                <a:gridCol w="1418590"/>
              </a:tblGrid>
              <a:tr h="663575">
                <a:tc>
                  <a:txBody>
                    <a:bodyPr/>
                    <a:lstStyle/>
                    <a:p>
                      <a:pPr algn="ctr">
                        <a:buNone/>
                      </a:pPr>
                      <a:r>
                        <a:rPr lang="zh-CN" altLang="en-US" sz="1350" dirty="0">
                          <a:solidFill>
                            <a:schemeClr val="bg1"/>
                          </a:solidFill>
                          <a:latin typeface="微软雅黑" panose="020B0503020204020204" charset="-122"/>
                          <a:ea typeface="微软雅黑" panose="020B0503020204020204" charset="-122"/>
                          <a:sym typeface="+mn-ea"/>
                        </a:rPr>
                        <a:t>入库管理</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solidFill>
                      <a:srgbClr val="2F5EB0"/>
                    </a:solidFill>
                  </a:tcPr>
                </a:tc>
                <a:tc>
                  <a:txBody>
                    <a:bodyPr/>
                    <a:lstStyle/>
                    <a:p>
                      <a:pPr algn="ctr">
                        <a:buNone/>
                      </a:pPr>
                      <a:r>
                        <a:rPr lang="zh-CN" altLang="en-US" sz="1350" dirty="0">
                          <a:solidFill>
                            <a:schemeClr val="bg1"/>
                          </a:solidFill>
                          <a:latin typeface="微软雅黑" panose="020B0503020204020204" charset="-122"/>
                          <a:ea typeface="微软雅黑" panose="020B0503020204020204" charset="-122"/>
                          <a:sym typeface="+mn-ea"/>
                        </a:rPr>
                        <a:t>出库管理</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solidFill>
                      <a:srgbClr val="2F5EB0"/>
                    </a:solidFill>
                  </a:tcPr>
                </a:tc>
                <a:tc>
                  <a:txBody>
                    <a:bodyPr/>
                    <a:lstStyle/>
                    <a:p>
                      <a:pPr algn="ctr">
                        <a:buNone/>
                      </a:pPr>
                      <a:r>
                        <a:rPr lang="zh-CN" altLang="en-US" sz="1350" dirty="0">
                          <a:solidFill>
                            <a:schemeClr val="bg1"/>
                          </a:solidFill>
                          <a:latin typeface="微软雅黑" panose="020B0503020204020204" charset="-122"/>
                          <a:ea typeface="微软雅黑" panose="020B0503020204020204" charset="-122"/>
                          <a:sym typeface="+mn-ea"/>
                        </a:rPr>
                        <a:t>库内作业</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solidFill>
                      <a:srgbClr val="2F5EB0"/>
                    </a:solidFill>
                  </a:tcPr>
                </a:tc>
                <a:tc>
                  <a:txBody>
                    <a:bodyPr/>
                    <a:lstStyle/>
                    <a:p>
                      <a:pPr algn="ctr">
                        <a:buNone/>
                      </a:pPr>
                      <a:r>
                        <a:rPr lang="zh-CN" altLang="en-US" sz="1350" dirty="0">
                          <a:solidFill>
                            <a:schemeClr val="bg1"/>
                          </a:solidFill>
                          <a:latin typeface="微软雅黑" panose="020B0503020204020204" charset="-122"/>
                          <a:ea typeface="微软雅黑" panose="020B0503020204020204" charset="-122"/>
                          <a:sym typeface="+mn-ea"/>
                        </a:rPr>
                        <a:t>基础资料</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solidFill>
                      <a:srgbClr val="2F5EB0"/>
                    </a:solidFill>
                  </a:tcPr>
                </a:tc>
                <a:tc>
                  <a:txBody>
                    <a:bodyPr/>
                    <a:lstStyle/>
                    <a:p>
                      <a:pPr algn="ctr">
                        <a:buNone/>
                      </a:pPr>
                      <a:r>
                        <a:rPr lang="zh-CN" altLang="en-US" sz="1350" dirty="0">
                          <a:solidFill>
                            <a:schemeClr val="bg1"/>
                          </a:solidFill>
                          <a:latin typeface="微软雅黑" panose="020B0503020204020204" charset="-122"/>
                          <a:ea typeface="微软雅黑" panose="020B0503020204020204" charset="-122"/>
                          <a:sym typeface="+mn-ea"/>
                        </a:rPr>
                        <a:t>仓库报表</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solidFill>
                      <a:srgbClr val="2F5EB0"/>
                    </a:solidFill>
                  </a:tcPr>
                </a:tc>
              </a:tr>
              <a:tr h="663575">
                <a:tc>
                  <a:txBody>
                    <a:bodyPr/>
                    <a:lstStyle/>
                    <a:p>
                      <a:pPr algn="ctr">
                        <a:buNone/>
                      </a:pPr>
                      <a:r>
                        <a:rPr lang="zh-CN" altLang="en-US" sz="1350" dirty="0">
                          <a:latin typeface="微软雅黑" panose="020B0503020204020204" charset="-122"/>
                          <a:ea typeface="微软雅黑" panose="020B0503020204020204" charset="-122"/>
                          <a:sym typeface="+mn-ea"/>
                        </a:rPr>
                        <a:t>入库单管理</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c>
                  <a:txBody>
                    <a:bodyPr/>
                    <a:lstStyle/>
                    <a:p>
                      <a:pPr algn="ctr">
                        <a:buNone/>
                      </a:pPr>
                      <a:r>
                        <a:rPr lang="zh-CN" altLang="en-US" sz="1350" dirty="0">
                          <a:latin typeface="微软雅黑" panose="020B0503020204020204" charset="-122"/>
                          <a:ea typeface="微软雅黑" panose="020B0503020204020204" charset="-122"/>
                          <a:sym typeface="+mn-ea"/>
                        </a:rPr>
                        <a:t>出库单管理</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c>
                  <a:txBody>
                    <a:bodyPr/>
                    <a:lstStyle/>
                    <a:p>
                      <a:pPr algn="ctr">
                        <a:buNone/>
                      </a:pPr>
                      <a:r>
                        <a:rPr lang="zh-CN" altLang="en-US" sz="1350" dirty="0">
                          <a:latin typeface="微软雅黑" panose="020B0503020204020204" charset="-122"/>
                          <a:ea typeface="微软雅黑" panose="020B0503020204020204" charset="-122"/>
                          <a:sym typeface="+mn-ea"/>
                        </a:rPr>
                        <a:t>盘库单管理</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c>
                  <a:txBody>
                    <a:bodyPr/>
                    <a:lstStyle/>
                    <a:p>
                      <a:pPr algn="ctr">
                        <a:buNone/>
                      </a:pPr>
                      <a:r>
                        <a:rPr lang="zh-CN" altLang="en-US" sz="1350" dirty="0">
                          <a:latin typeface="微软雅黑" panose="020B0503020204020204" charset="-122"/>
                          <a:ea typeface="微软雅黑" panose="020B0503020204020204" charset="-122"/>
                          <a:sym typeface="+mn-ea"/>
                        </a:rPr>
                        <a:t>仓库</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c>
                  <a:txBody>
                    <a:bodyPr/>
                    <a:lstStyle/>
                    <a:p>
                      <a:pPr algn="ctr">
                        <a:buNone/>
                      </a:pPr>
                      <a:r>
                        <a:rPr lang="zh-CN" altLang="en-US" sz="1350" dirty="0">
                          <a:latin typeface="微软雅黑" panose="020B0503020204020204" charset="-122"/>
                          <a:ea typeface="微软雅黑" panose="020B0503020204020204" charset="-122"/>
                          <a:sym typeface="+mn-ea"/>
                        </a:rPr>
                        <a:t>库存报表</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r>
              <a:tr h="663575">
                <a:tc>
                  <a:txBody>
                    <a:bodyPr/>
                    <a:lstStyle/>
                    <a:p>
                      <a:pPr algn="ctr">
                        <a:buNone/>
                      </a:pPr>
                      <a:r>
                        <a:rPr lang="zh-CN" altLang="en-US" sz="1350" dirty="0">
                          <a:latin typeface="微软雅黑" panose="020B0503020204020204" charset="-122"/>
                          <a:ea typeface="微软雅黑" panose="020B0503020204020204" charset="-122"/>
                          <a:sym typeface="+mn-ea"/>
                        </a:rPr>
                        <a:t>入库查询</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c>
                  <a:txBody>
                    <a:bodyPr/>
                    <a:lstStyle/>
                    <a:p>
                      <a:pPr algn="ctr">
                        <a:buNone/>
                      </a:pPr>
                      <a:r>
                        <a:rPr lang="zh-CN" altLang="en-US" sz="1350" dirty="0">
                          <a:latin typeface="微软雅黑" panose="020B0503020204020204" charset="-122"/>
                          <a:ea typeface="微软雅黑" panose="020B0503020204020204" charset="-122"/>
                          <a:sym typeface="+mn-ea"/>
                        </a:rPr>
                        <a:t>出库查询</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c>
                  <a:txBody>
                    <a:bodyPr/>
                    <a:lstStyle/>
                    <a:p>
                      <a:pPr algn="ctr">
                        <a:buNone/>
                      </a:pPr>
                      <a:r>
                        <a:rPr lang="zh-CN" altLang="en-US" sz="1350" dirty="0">
                          <a:latin typeface="微软雅黑" panose="020B0503020204020204" charset="-122"/>
                          <a:ea typeface="微软雅黑" panose="020B0503020204020204" charset="-122"/>
                          <a:sym typeface="+mn-ea"/>
                        </a:rPr>
                        <a:t>垛位管理</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c>
                  <a:txBody>
                    <a:bodyPr/>
                    <a:lstStyle/>
                    <a:p>
                      <a:pPr algn="ctr">
                        <a:buNone/>
                      </a:pPr>
                      <a:r>
                        <a:rPr lang="zh-CN" altLang="en-US" sz="1350" dirty="0">
                          <a:latin typeface="微软雅黑" panose="020B0503020204020204" charset="-122"/>
                          <a:ea typeface="微软雅黑" panose="020B0503020204020204" charset="-122"/>
                          <a:sym typeface="+mn-ea"/>
                        </a:rPr>
                        <a:t>库区</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c>
                  <a:txBody>
                    <a:bodyPr/>
                    <a:lstStyle/>
                    <a:p>
                      <a:pPr algn="ctr"/>
                      <a:r>
                        <a:rPr lang="zh-CN" altLang="en-US" sz="1350" dirty="0">
                          <a:latin typeface="微软雅黑" panose="020B0503020204020204" charset="-122"/>
                          <a:ea typeface="微软雅黑" panose="020B0503020204020204" charset="-122"/>
                          <a:sym typeface="+mn-ea"/>
                        </a:rPr>
                        <a:t>库龄报表</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r>
              <a:tr h="663575">
                <a:tc>
                  <a:txBody>
                    <a:bodyPr/>
                    <a:lstStyle/>
                    <a:p>
                      <a:pPr algn="ctr">
                        <a:buNone/>
                      </a:pPr>
                      <a:r>
                        <a:rPr lang="zh-CN" altLang="en-US" sz="1350" dirty="0">
                          <a:latin typeface="微软雅黑" panose="020B0503020204020204" charset="-122"/>
                          <a:ea typeface="微软雅黑" panose="020B0503020204020204" charset="-122"/>
                          <a:sym typeface="+mn-ea"/>
                        </a:rPr>
                        <a:t>入垛策略</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c>
                  <a:txBody>
                    <a:bodyPr/>
                    <a:lstStyle/>
                    <a:p>
                      <a:pPr algn="ctr">
                        <a:buNone/>
                      </a:pPr>
                      <a:r>
                        <a:rPr lang="zh-CN" altLang="en-US" sz="1350" dirty="0">
                          <a:latin typeface="微软雅黑" panose="020B0503020204020204" charset="-122"/>
                          <a:ea typeface="微软雅黑" panose="020B0503020204020204" charset="-122"/>
                          <a:sym typeface="+mn-ea"/>
                        </a:rPr>
                        <a:t>出垛策略</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c>
                  <a:txBody>
                    <a:bodyPr/>
                    <a:lstStyle/>
                    <a:p>
                      <a:pPr algn="ctr"/>
                      <a:r>
                        <a:rPr lang="zh-CN" altLang="en-US" sz="1350" dirty="0">
                          <a:latin typeface="微软雅黑" panose="020B0503020204020204" charset="-122"/>
                          <a:ea typeface="微软雅黑" panose="020B0503020204020204" charset="-122"/>
                          <a:sym typeface="+mn-ea"/>
                        </a:rPr>
                        <a:t>移库</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c>
                  <a:txBody>
                    <a:bodyPr/>
                    <a:lstStyle/>
                    <a:p>
                      <a:pPr algn="ctr">
                        <a:buNone/>
                      </a:pPr>
                      <a:r>
                        <a:rPr lang="zh-CN" altLang="en-US" sz="1350" dirty="0">
                          <a:latin typeface="微软雅黑" panose="020B0503020204020204" charset="-122"/>
                          <a:ea typeface="微软雅黑" panose="020B0503020204020204" charset="-122"/>
                          <a:cs typeface="微软雅黑" panose="020B0503020204020204" charset="-122"/>
                          <a:sym typeface="+mn-ea"/>
                        </a:rPr>
                        <a:t>库位</a:t>
                      </a:r>
                      <a:r>
                        <a:rPr lang="en-US" altLang="zh-CN" sz="1350" dirty="0">
                          <a:latin typeface="微软雅黑" panose="020B0503020204020204" charset="-122"/>
                          <a:ea typeface="微软雅黑" panose="020B0503020204020204" charset="-122"/>
                          <a:cs typeface="微软雅黑" panose="020B0503020204020204" charset="-122"/>
                          <a:sym typeface="+mn-ea"/>
                        </a:rPr>
                        <a:t>(</a:t>
                      </a:r>
                      <a:r>
                        <a:rPr lang="zh-CN" altLang="en-US" sz="1350" dirty="0">
                          <a:latin typeface="微软雅黑" panose="020B0503020204020204" charset="-122"/>
                          <a:ea typeface="微软雅黑" panose="020B0503020204020204" charset="-122"/>
                          <a:cs typeface="微软雅黑" panose="020B0503020204020204" charset="-122"/>
                          <a:sym typeface="+mn-ea"/>
                        </a:rPr>
                        <a:t>垛位</a:t>
                      </a:r>
                      <a:r>
                        <a:rPr lang="en-US" altLang="zh-CN" sz="1350" dirty="0">
                          <a:latin typeface="微软雅黑" panose="020B0503020204020204" charset="-122"/>
                          <a:ea typeface="微软雅黑" panose="020B0503020204020204" charset="-122"/>
                          <a:cs typeface="微软雅黑" panose="020B0503020204020204" charset="-122"/>
                          <a:sym typeface="+mn-ea"/>
                        </a:rPr>
                        <a:t>)</a:t>
                      </a:r>
                      <a:endParaRPr lang="zh-CN" altLang="en-US">
                        <a:latin typeface="微软雅黑" panose="020B0503020204020204" charset="-122"/>
                        <a:ea typeface="微软雅黑" panose="020B0503020204020204" charset="-122"/>
                        <a:cs typeface="微软雅黑" panose="020B0503020204020204" charset="-122"/>
                      </a:endParaRP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c>
                  <a:txBody>
                    <a:bodyPr/>
                    <a:lstStyle/>
                    <a:p>
                      <a:pPr algn="ctr">
                        <a:buNone/>
                      </a:pPr>
                      <a:r>
                        <a:rPr lang="zh-CN" altLang="en-US" sz="1350" dirty="0">
                          <a:latin typeface="微软雅黑" panose="020B0503020204020204" charset="-122"/>
                          <a:ea typeface="微软雅黑" panose="020B0503020204020204" charset="-122"/>
                          <a:sym typeface="+mn-ea"/>
                        </a:rPr>
                        <a:t>库存垛位图</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r>
              <a:tr h="663575">
                <a:tc>
                  <a:txBody>
                    <a:bodyPr/>
                    <a:lstStyle/>
                    <a:p>
                      <a:pPr algn="ctr">
                        <a:buNone/>
                      </a:pPr>
                      <a:endParaRPr lang="zh-CN" altLang="en-US">
                        <a:latin typeface="微软雅黑" panose="020B0503020204020204" charset="-122"/>
                        <a:ea typeface="微软雅黑" panose="020B0503020204020204" charset="-122"/>
                      </a:endParaRP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c>
                  <a:txBody>
                    <a:bodyPr/>
                    <a:lstStyle/>
                    <a:p>
                      <a:pPr algn="ctr">
                        <a:buNone/>
                      </a:pPr>
                      <a:endParaRPr lang="zh-CN" altLang="en-US">
                        <a:latin typeface="微软雅黑" panose="020B0503020204020204" charset="-122"/>
                        <a:ea typeface="微软雅黑" panose="020B0503020204020204" charset="-122"/>
                      </a:endParaRP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c>
                  <a:txBody>
                    <a:bodyPr/>
                    <a:lstStyle/>
                    <a:p>
                      <a:pPr algn="ctr">
                        <a:buNone/>
                      </a:pPr>
                      <a:r>
                        <a:rPr lang="zh-CN" altLang="en-US" sz="1350" dirty="0">
                          <a:latin typeface="微软雅黑" panose="020B0503020204020204" charset="-122"/>
                          <a:ea typeface="微软雅黑" panose="020B0503020204020204" charset="-122"/>
                          <a:sym typeface="+mn-ea"/>
                        </a:rPr>
                        <a:t>库存调整</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c>
                  <a:txBody>
                    <a:bodyPr/>
                    <a:lstStyle/>
                    <a:p>
                      <a:pPr algn="ctr">
                        <a:buNone/>
                      </a:pPr>
                      <a:r>
                        <a:rPr lang="zh-CN" altLang="en-US" sz="1350" dirty="0">
                          <a:latin typeface="微软雅黑" panose="020B0503020204020204" charset="-122"/>
                          <a:ea typeface="微软雅黑" panose="020B0503020204020204" charset="-122"/>
                          <a:sym typeface="+mn-ea"/>
                        </a:rPr>
                        <a:t>容器载具</a:t>
                      </a: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c>
                  <a:txBody>
                    <a:bodyPr/>
                    <a:lstStyle/>
                    <a:p>
                      <a:pPr algn="ctr">
                        <a:buNone/>
                      </a:pPr>
                      <a:endParaRPr lang="zh-CN" altLang="en-US">
                        <a:latin typeface="微软雅黑" panose="020B0503020204020204" charset="-122"/>
                        <a:ea typeface="微软雅黑" panose="020B0503020204020204" charset="-122"/>
                      </a:endParaRPr>
                    </a:p>
                  </a:txBody>
                  <a:tcPr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tr>
            </a:tbl>
          </a:graphicData>
        </a:graphic>
      </p:graphicFrame>
      <p:pic>
        <p:nvPicPr>
          <p:cNvPr id="12" name="图片 11"/>
          <p:cNvPicPr>
            <a:picLocks noChangeAspect="1"/>
          </p:cNvPicPr>
          <p:nvPr/>
        </p:nvPicPr>
        <p:blipFill>
          <a:blip r:embed="rId4" cstate="print"/>
          <a:stretch>
            <a:fillRect/>
          </a:stretch>
        </p:blipFill>
        <p:spPr>
          <a:xfrm>
            <a:off x="177864" y="46990"/>
            <a:ext cx="366395" cy="366395"/>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1" y="-16527"/>
            <a:ext cx="738534" cy="437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nvGrpSpPr>
          <p:cNvPr id="2" name="组合 1"/>
          <p:cNvGrpSpPr/>
          <p:nvPr/>
        </p:nvGrpSpPr>
        <p:grpSpPr>
          <a:xfrm>
            <a:off x="145104" y="-16527"/>
            <a:ext cx="431914" cy="627339"/>
            <a:chOff x="841003" y="360040"/>
            <a:chExt cx="504056" cy="836712"/>
          </a:xfrm>
          <a:solidFill>
            <a:srgbClr val="2F5EB0"/>
          </a:solidFill>
        </p:grpSpPr>
        <p:sp>
          <p:nvSpPr>
            <p:cNvPr id="6" name="矩形 5"/>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9" name="等腰三角形 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sp>
        <p:nvSpPr>
          <p:cNvPr id="8" name="文本框 9"/>
          <p:cNvSpPr txBox="1"/>
          <p:nvPr/>
        </p:nvSpPr>
        <p:spPr>
          <a:xfrm>
            <a:off x="630998" y="135196"/>
            <a:ext cx="2023005" cy="258445"/>
          </a:xfrm>
          <a:prstGeom prst="rect">
            <a:avLst/>
          </a:prstGeom>
          <a:noFill/>
        </p:spPr>
        <p:txBody>
          <a:bodyPr wrap="square" lIns="51418" tIns="25709" rIns="51418" bIns="25709" rtlCol="0">
            <a:spAutoFit/>
          </a:bodyPr>
          <a:lstStyle/>
          <a:p>
            <a:pPr marL="0" lvl="1"/>
            <a:r>
              <a:rPr lang="zh-CN" altLang="en-US" b="1" dirty="0">
                <a:solidFill>
                  <a:schemeClr val="tx1">
                    <a:lumMod val="50000"/>
                    <a:lumOff val="50000"/>
                  </a:schemeClr>
                </a:solidFill>
                <a:latin typeface="微软雅黑" panose="020B0503020204020204" charset="-122"/>
                <a:ea typeface="微软雅黑" panose="020B0503020204020204" charset="-122"/>
                <a:sym typeface="+mn-ea"/>
              </a:rPr>
              <a:t>仓储信息化目标</a:t>
            </a:r>
            <a:endParaRPr lang="zh-CN" altLang="en-US" b="1" dirty="0">
              <a:solidFill>
                <a:schemeClr val="tx1">
                  <a:lumMod val="50000"/>
                  <a:lumOff val="50000"/>
                </a:schemeClr>
              </a:solidFill>
              <a:latin typeface="微软雅黑" panose="020B0503020204020204" charset="-122"/>
              <a:ea typeface="微软雅黑" panose="020B0503020204020204" charset="-122"/>
            </a:endParaRPr>
          </a:p>
        </p:txBody>
      </p:sp>
      <p:sp>
        <p:nvSpPr>
          <p:cNvPr id="14" name="圆角矩形 13"/>
          <p:cNvSpPr/>
          <p:nvPr/>
        </p:nvSpPr>
        <p:spPr>
          <a:xfrm>
            <a:off x="6471920" y="1113155"/>
            <a:ext cx="1076325" cy="575945"/>
          </a:xfrm>
          <a:prstGeom prst="roundRect">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6819900" y="1251268"/>
            <a:ext cx="697230" cy="299085"/>
          </a:xfrm>
          <a:prstGeom prst="rect">
            <a:avLst/>
          </a:prstGeom>
          <a:noFill/>
        </p:spPr>
        <p:txBody>
          <a:bodyPr wrap="none" rtlCol="0">
            <a:spAutoFit/>
          </a:bodyPr>
          <a:lstStyle/>
          <a:p>
            <a:r>
              <a:rPr lang="zh-CN" altLang="en-US">
                <a:solidFill>
                  <a:schemeClr val="bg1"/>
                </a:solidFill>
                <a:latin typeface="微软雅黑" panose="020B0503020204020204" charset="-122"/>
                <a:ea typeface="微软雅黑" panose="020B0503020204020204" charset="-122"/>
              </a:rPr>
              <a:t>仓管员</a:t>
            </a:r>
          </a:p>
        </p:txBody>
      </p:sp>
      <p:pic>
        <p:nvPicPr>
          <p:cNvPr id="17" name="图片 16"/>
          <p:cNvPicPr>
            <a:picLocks noChangeAspect="1"/>
          </p:cNvPicPr>
          <p:nvPr/>
        </p:nvPicPr>
        <p:blipFill>
          <a:blip r:embed="rId4" cstate="print"/>
          <a:stretch>
            <a:fillRect/>
          </a:stretch>
        </p:blipFill>
        <p:spPr>
          <a:xfrm>
            <a:off x="6542405" y="1254125"/>
            <a:ext cx="293370" cy="293370"/>
          </a:xfrm>
          <a:prstGeom prst="rect">
            <a:avLst/>
          </a:prstGeom>
        </p:spPr>
      </p:pic>
      <p:sp>
        <p:nvSpPr>
          <p:cNvPr id="18" name="圆角矩形 17"/>
          <p:cNvSpPr/>
          <p:nvPr/>
        </p:nvSpPr>
        <p:spPr>
          <a:xfrm>
            <a:off x="5892800" y="2099945"/>
            <a:ext cx="2350770" cy="575945"/>
          </a:xfrm>
          <a:prstGeom prst="roundRect">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6924675" y="2241233"/>
            <a:ext cx="868680" cy="299085"/>
          </a:xfrm>
          <a:prstGeom prst="rect">
            <a:avLst/>
          </a:prstGeom>
          <a:noFill/>
        </p:spPr>
        <p:txBody>
          <a:bodyPr wrap="none" rtlCol="0">
            <a:spAutoFit/>
          </a:bodyPr>
          <a:lstStyle/>
          <a:p>
            <a:r>
              <a:rPr lang="zh-CN" altLang="en-US">
                <a:solidFill>
                  <a:schemeClr val="bg1"/>
                </a:solidFill>
                <a:latin typeface="微软雅黑" panose="020B0503020204020204" charset="-122"/>
                <a:ea typeface="微软雅黑" panose="020B0503020204020204" charset="-122"/>
              </a:rPr>
              <a:t>入库出库</a:t>
            </a:r>
          </a:p>
        </p:txBody>
      </p:sp>
      <p:pic>
        <p:nvPicPr>
          <p:cNvPr id="21" name="图片 20"/>
          <p:cNvPicPr>
            <a:picLocks noChangeAspect="1"/>
          </p:cNvPicPr>
          <p:nvPr/>
        </p:nvPicPr>
        <p:blipFill>
          <a:blip r:embed="rId5" cstate="print"/>
          <a:stretch>
            <a:fillRect/>
          </a:stretch>
        </p:blipFill>
        <p:spPr>
          <a:xfrm>
            <a:off x="6264275" y="2241550"/>
            <a:ext cx="293370" cy="293370"/>
          </a:xfrm>
          <a:prstGeom prst="rect">
            <a:avLst/>
          </a:prstGeom>
        </p:spPr>
      </p:pic>
      <p:sp>
        <p:nvSpPr>
          <p:cNvPr id="26" name="圆角矩形 25"/>
          <p:cNvSpPr/>
          <p:nvPr/>
        </p:nvSpPr>
        <p:spPr>
          <a:xfrm>
            <a:off x="5892800" y="3034030"/>
            <a:ext cx="1076325" cy="575945"/>
          </a:xfrm>
          <a:prstGeom prst="roundRect">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6240780" y="3172143"/>
            <a:ext cx="697230" cy="299085"/>
          </a:xfrm>
          <a:prstGeom prst="rect">
            <a:avLst/>
          </a:prstGeom>
          <a:noFill/>
        </p:spPr>
        <p:txBody>
          <a:bodyPr wrap="none" rtlCol="0">
            <a:spAutoFit/>
          </a:bodyPr>
          <a:lstStyle/>
          <a:p>
            <a:r>
              <a:rPr lang="zh-CN" altLang="en-US">
                <a:solidFill>
                  <a:schemeClr val="bg1"/>
                </a:solidFill>
                <a:latin typeface="微软雅黑" panose="020B0503020204020204" charset="-122"/>
                <a:ea typeface="微软雅黑" panose="020B0503020204020204" charset="-122"/>
              </a:rPr>
              <a:t>调度员</a:t>
            </a:r>
          </a:p>
        </p:txBody>
      </p:sp>
      <p:sp>
        <p:nvSpPr>
          <p:cNvPr id="29" name="圆角矩形 28"/>
          <p:cNvSpPr/>
          <p:nvPr/>
        </p:nvSpPr>
        <p:spPr>
          <a:xfrm>
            <a:off x="7167245" y="3034030"/>
            <a:ext cx="1076325" cy="575945"/>
          </a:xfrm>
          <a:prstGeom prst="roundRect">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7517130" y="3172143"/>
            <a:ext cx="697230" cy="299085"/>
          </a:xfrm>
          <a:prstGeom prst="rect">
            <a:avLst/>
          </a:prstGeom>
          <a:noFill/>
        </p:spPr>
        <p:txBody>
          <a:bodyPr wrap="none" rtlCol="0">
            <a:spAutoFit/>
          </a:bodyPr>
          <a:lstStyle/>
          <a:p>
            <a:r>
              <a:rPr lang="zh-CN" altLang="en-US">
                <a:solidFill>
                  <a:schemeClr val="bg1"/>
                </a:solidFill>
                <a:latin typeface="微软雅黑" panose="020B0503020204020204" charset="-122"/>
                <a:ea typeface="微软雅黑" panose="020B0503020204020204" charset="-122"/>
              </a:rPr>
              <a:t>搬运工</a:t>
            </a:r>
          </a:p>
        </p:txBody>
      </p:sp>
      <p:pic>
        <p:nvPicPr>
          <p:cNvPr id="32" name="图片 31"/>
          <p:cNvPicPr>
            <a:picLocks noChangeAspect="1"/>
          </p:cNvPicPr>
          <p:nvPr/>
        </p:nvPicPr>
        <p:blipFill>
          <a:blip r:embed="rId6" cstate="print"/>
          <a:stretch>
            <a:fillRect/>
          </a:stretch>
        </p:blipFill>
        <p:spPr>
          <a:xfrm>
            <a:off x="5992495" y="3188335"/>
            <a:ext cx="271780" cy="271780"/>
          </a:xfrm>
          <a:prstGeom prst="rect">
            <a:avLst/>
          </a:prstGeom>
        </p:spPr>
      </p:pic>
      <p:pic>
        <p:nvPicPr>
          <p:cNvPr id="33" name="图片 32"/>
          <p:cNvPicPr>
            <a:picLocks noChangeAspect="1"/>
          </p:cNvPicPr>
          <p:nvPr/>
        </p:nvPicPr>
        <p:blipFill>
          <a:blip r:embed="rId7" cstate="print"/>
          <a:srcRect l="61653" t="39711" r="3413"/>
          <a:stretch>
            <a:fillRect/>
          </a:stretch>
        </p:blipFill>
        <p:spPr>
          <a:xfrm>
            <a:off x="7316470" y="3093085"/>
            <a:ext cx="279400" cy="410845"/>
          </a:xfrm>
          <a:prstGeom prst="rect">
            <a:avLst/>
          </a:prstGeom>
        </p:spPr>
      </p:pic>
      <p:sp>
        <p:nvSpPr>
          <p:cNvPr id="34" name="下箭头 33"/>
          <p:cNvSpPr/>
          <p:nvPr/>
        </p:nvSpPr>
        <p:spPr>
          <a:xfrm>
            <a:off x="6286818" y="2745740"/>
            <a:ext cx="288290" cy="215900"/>
          </a:xfrm>
          <a:prstGeom prst="down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下箭头 34"/>
          <p:cNvSpPr/>
          <p:nvPr/>
        </p:nvSpPr>
        <p:spPr>
          <a:xfrm>
            <a:off x="7561263" y="2747010"/>
            <a:ext cx="288290" cy="215900"/>
          </a:xfrm>
          <a:prstGeom prst="down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下箭头 35"/>
          <p:cNvSpPr/>
          <p:nvPr/>
        </p:nvSpPr>
        <p:spPr>
          <a:xfrm rot="10800000">
            <a:off x="6878638" y="1786255"/>
            <a:ext cx="288290" cy="215900"/>
          </a:xfrm>
          <a:prstGeom prst="down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8" name="表格 37"/>
          <p:cNvGraphicFramePr/>
          <p:nvPr>
            <p:custDataLst>
              <p:tags r:id="rId1"/>
            </p:custDataLst>
          </p:nvPr>
        </p:nvGraphicFramePr>
        <p:xfrm>
          <a:off x="631190" y="1027430"/>
          <a:ext cx="4394200" cy="2721610"/>
        </p:xfrm>
        <a:graphic>
          <a:graphicData uri="http://schemas.openxmlformats.org/drawingml/2006/table">
            <a:tbl>
              <a:tblPr firstRow="1" bandRow="1">
                <a:tableStyleId>{5940675A-B579-460E-94D1-54222C63F5DA}</a:tableStyleId>
              </a:tblPr>
              <a:tblGrid>
                <a:gridCol w="1688465"/>
                <a:gridCol w="2705735"/>
              </a:tblGrid>
              <a:tr h="382270">
                <a:tc>
                  <a:txBody>
                    <a:bodyPr/>
                    <a:lstStyle/>
                    <a:p>
                      <a:pPr>
                        <a:buNone/>
                      </a:pPr>
                      <a:r>
                        <a:rPr lang="zh-CN" altLang="en-US" sz="1200" dirty="0">
                          <a:solidFill>
                            <a:schemeClr val="bg1"/>
                          </a:solidFill>
                          <a:latin typeface="微软雅黑" panose="020B0503020204020204" charset="-122"/>
                          <a:ea typeface="微软雅黑" panose="020B0503020204020204" charset="-122"/>
                        </a:rPr>
                        <a:t>平均库存占有率</a:t>
                      </a:r>
                    </a:p>
                  </a:txBody>
                  <a:tcPr anchor="ctr">
                    <a:lnL w="6350">
                      <a:solidFill>
                        <a:schemeClr val="bg1"/>
                      </a:solidFill>
                      <a:prstDash val="solid"/>
                    </a:lnL>
                    <a:lnR w="6350">
                      <a:solidFill>
                        <a:schemeClr val="bg1"/>
                      </a:solidFill>
                      <a:prstDash val="solid"/>
                    </a:lnR>
                    <a:lnT w="6350">
                      <a:solidFill>
                        <a:schemeClr val="bg1"/>
                      </a:solidFill>
                      <a:prstDash val="solid"/>
                    </a:lnT>
                    <a:lnB w="6350">
                      <a:solidFill>
                        <a:schemeClr val="bg1"/>
                      </a:solidFill>
                      <a:prstDash val="solid"/>
                    </a:lnB>
                    <a:lnTlToBr>
                      <a:noFill/>
                    </a:lnTlToBr>
                    <a:lnBlToTr>
                      <a:noFill/>
                    </a:lnBlToTr>
                    <a:solidFill>
                      <a:srgbClr val="2F5EB0"/>
                    </a:solidFill>
                  </a:tcPr>
                </a:tc>
                <a:tc>
                  <a:txBody>
                    <a:bodyPr/>
                    <a:lstStyle/>
                    <a:p>
                      <a:pPr marL="171450" lvl="1" indent="-171450">
                        <a:buFont typeface="Arial" panose="020B0604020202020204" pitchFamily="34" charset="0"/>
                        <a:buChar char="•"/>
                      </a:pPr>
                      <a:r>
                        <a:rPr lang="zh-CN" altLang="en-US" sz="1200" dirty="0">
                          <a:latin typeface="微软雅黑" panose="020B0503020204020204" charset="-122"/>
                          <a:ea typeface="微软雅黑" panose="020B0503020204020204" charset="-122"/>
                        </a:rPr>
                        <a:t>反映仓库的平均占有率</a:t>
                      </a:r>
                    </a:p>
                  </a:txBody>
                  <a:tcPr anchor="ctr">
                    <a:lnL w="6350">
                      <a:solidFill>
                        <a:schemeClr val="bg1"/>
                      </a:solidFill>
                      <a:prstDash val="solid"/>
                    </a:lnL>
                    <a:lnR w="6350">
                      <a:solidFill>
                        <a:schemeClr val="bg1"/>
                      </a:solidFill>
                      <a:prstDash val="solid"/>
                    </a:lnR>
                    <a:lnT w="6350">
                      <a:solidFill>
                        <a:schemeClr val="bg1"/>
                      </a:solidFill>
                      <a:prstDash val="solid"/>
                    </a:lnT>
                    <a:lnB w="6350">
                      <a:solidFill>
                        <a:schemeClr val="bg1"/>
                      </a:solidFill>
                      <a:prstDash val="solid"/>
                    </a:lnB>
                    <a:lnTlToBr>
                      <a:noFill/>
                    </a:lnTlToBr>
                    <a:lnBlToTr>
                      <a:noFill/>
                    </a:lnBlToTr>
                    <a:solidFill>
                      <a:srgbClr val="C6D9F1"/>
                    </a:solidFill>
                  </a:tcPr>
                </a:tc>
              </a:tr>
              <a:tr h="535940">
                <a:tc>
                  <a:txBody>
                    <a:bodyPr/>
                    <a:lstStyle/>
                    <a:p>
                      <a:pPr>
                        <a:buNone/>
                      </a:pPr>
                      <a:r>
                        <a:rPr lang="zh-CN" altLang="en-US" sz="1200" dirty="0">
                          <a:solidFill>
                            <a:schemeClr val="bg1"/>
                          </a:solidFill>
                          <a:latin typeface="微软雅黑" panose="020B0503020204020204" charset="-122"/>
                          <a:ea typeface="微软雅黑" panose="020B0503020204020204" charset="-122"/>
                        </a:rPr>
                        <a:t>平均库龄</a:t>
                      </a:r>
                    </a:p>
                  </a:txBody>
                  <a:tcPr anchor="ctr">
                    <a:lnL w="6350">
                      <a:solidFill>
                        <a:schemeClr val="bg1"/>
                      </a:solidFill>
                      <a:prstDash val="solid"/>
                    </a:lnL>
                    <a:lnR w="6350">
                      <a:solidFill>
                        <a:schemeClr val="bg1"/>
                      </a:solidFill>
                      <a:prstDash val="solid"/>
                    </a:lnR>
                    <a:lnT w="6350">
                      <a:solidFill>
                        <a:schemeClr val="bg1"/>
                      </a:solidFill>
                      <a:prstDash val="solid"/>
                    </a:lnT>
                    <a:lnB w="6350">
                      <a:solidFill>
                        <a:schemeClr val="bg1"/>
                      </a:solidFill>
                      <a:prstDash val="solid"/>
                    </a:lnB>
                    <a:lnTlToBr>
                      <a:noFill/>
                    </a:lnTlToBr>
                    <a:lnBlToTr>
                      <a:noFill/>
                    </a:lnBlToTr>
                    <a:solidFill>
                      <a:srgbClr val="2F5EB0"/>
                    </a:solidFill>
                  </a:tcPr>
                </a:tc>
                <a:tc>
                  <a:txBody>
                    <a:bodyPr/>
                    <a:lstStyle/>
                    <a:p>
                      <a:pPr marL="171450" lvl="1" indent="-171450" fontAlgn="auto">
                        <a:lnSpc>
                          <a:spcPct val="100000"/>
                        </a:lnSpc>
                        <a:spcBef>
                          <a:spcPct val="0"/>
                        </a:spcBef>
                        <a:spcAft>
                          <a:spcPts val="0"/>
                        </a:spcAft>
                        <a:buFont typeface="Arial" panose="020B0604020202020204" pitchFamily="34" charset="0"/>
                        <a:buChar char="•"/>
                      </a:pPr>
                      <a:r>
                        <a:rPr lang="zh-CN" sz="1200" dirty="0">
                          <a:latin typeface="微软雅黑" panose="020B0503020204020204" charset="-122"/>
                          <a:ea typeface="微软雅黑" panose="020B0503020204020204" charset="-122"/>
                        </a:rPr>
                        <a:t>最长库龄</a:t>
                      </a:r>
                    </a:p>
                    <a:p>
                      <a:pPr marL="171450" lvl="1" indent="-171450" fontAlgn="auto">
                        <a:lnSpc>
                          <a:spcPct val="100000"/>
                        </a:lnSpc>
                        <a:spcBef>
                          <a:spcPct val="0"/>
                        </a:spcBef>
                        <a:spcAft>
                          <a:spcPts val="0"/>
                        </a:spcAft>
                        <a:buFont typeface="Arial" panose="020B0604020202020204" pitchFamily="34" charset="0"/>
                        <a:buChar char="•"/>
                      </a:pPr>
                      <a:r>
                        <a:rPr lang="zh-CN" sz="1200" dirty="0">
                          <a:latin typeface="微软雅黑" panose="020B0503020204020204" charset="-122"/>
                          <a:ea typeface="微软雅黑" panose="020B0503020204020204" charset="-122"/>
                        </a:rPr>
                        <a:t>平均库龄</a:t>
                      </a:r>
                      <a:endParaRPr lang="zh-CN" altLang="en-US" sz="1200" dirty="0">
                        <a:latin typeface="微软雅黑" panose="020B0503020204020204" charset="-122"/>
                        <a:ea typeface="微软雅黑" panose="020B0503020204020204" charset="-122"/>
                      </a:endParaRPr>
                    </a:p>
                  </a:txBody>
                  <a:tcPr anchor="ctr">
                    <a:lnL w="6350">
                      <a:solidFill>
                        <a:schemeClr val="bg1"/>
                      </a:solidFill>
                      <a:prstDash val="solid"/>
                    </a:lnL>
                    <a:lnR w="6350">
                      <a:solidFill>
                        <a:schemeClr val="bg1"/>
                      </a:solidFill>
                      <a:prstDash val="solid"/>
                    </a:lnR>
                    <a:lnT w="6350">
                      <a:solidFill>
                        <a:schemeClr val="bg1"/>
                      </a:solidFill>
                      <a:prstDash val="solid"/>
                    </a:lnT>
                    <a:lnB w="6350">
                      <a:solidFill>
                        <a:schemeClr val="bg1"/>
                      </a:solidFill>
                      <a:prstDash val="solid"/>
                    </a:lnB>
                    <a:lnTlToBr>
                      <a:noFill/>
                    </a:lnTlToBr>
                    <a:lnBlToTr>
                      <a:noFill/>
                    </a:lnBlToTr>
                    <a:solidFill>
                      <a:srgbClr val="C6D9F1"/>
                    </a:solidFill>
                  </a:tcPr>
                </a:tc>
              </a:tr>
              <a:tr h="536575">
                <a:tc>
                  <a:txBody>
                    <a:bodyPr/>
                    <a:lstStyle/>
                    <a:p>
                      <a:pPr>
                        <a:buNone/>
                      </a:pPr>
                      <a:r>
                        <a:rPr lang="zh-CN" altLang="en-US" sz="1200" dirty="0">
                          <a:solidFill>
                            <a:schemeClr val="bg1"/>
                          </a:solidFill>
                          <a:latin typeface="微软雅黑" panose="020B0503020204020204" charset="-122"/>
                          <a:ea typeface="微软雅黑" panose="020B0503020204020204" charset="-122"/>
                        </a:rPr>
                        <a:t>帐物相符率</a:t>
                      </a:r>
                    </a:p>
                  </a:txBody>
                  <a:tcPr anchor="ctr">
                    <a:lnL w="6350">
                      <a:solidFill>
                        <a:schemeClr val="bg1"/>
                      </a:solidFill>
                      <a:prstDash val="solid"/>
                    </a:lnL>
                    <a:lnR w="6350">
                      <a:solidFill>
                        <a:schemeClr val="bg1"/>
                      </a:solidFill>
                      <a:prstDash val="solid"/>
                    </a:lnR>
                    <a:lnT w="6350">
                      <a:solidFill>
                        <a:schemeClr val="bg1"/>
                      </a:solidFill>
                      <a:prstDash val="solid"/>
                    </a:lnT>
                    <a:lnB w="6350">
                      <a:solidFill>
                        <a:schemeClr val="bg1"/>
                      </a:solidFill>
                      <a:prstDash val="solid"/>
                    </a:lnB>
                    <a:lnTlToBr>
                      <a:noFill/>
                    </a:lnTlToBr>
                    <a:lnBlToTr>
                      <a:noFill/>
                    </a:lnBlToTr>
                    <a:solidFill>
                      <a:srgbClr val="2F5EB0"/>
                    </a:solidFill>
                  </a:tcPr>
                </a:tc>
                <a:tc>
                  <a:txBody>
                    <a:bodyPr/>
                    <a:lstStyle/>
                    <a:p>
                      <a:pPr marL="171450" lvl="1" indent="-171450" fontAlgn="auto">
                        <a:lnSpc>
                          <a:spcPct val="100000"/>
                        </a:lnSpc>
                        <a:spcBef>
                          <a:spcPct val="0"/>
                        </a:spcBef>
                        <a:spcAft>
                          <a:spcPts val="0"/>
                        </a:spcAft>
                        <a:buFont typeface="Arial" panose="020B0604020202020204" pitchFamily="34" charset="0"/>
                        <a:buChar char="•"/>
                      </a:pPr>
                      <a:r>
                        <a:rPr lang="zh-CN" sz="1200" dirty="0">
                          <a:latin typeface="微软雅黑" panose="020B0503020204020204" charset="-122"/>
                          <a:ea typeface="微软雅黑" panose="020B0503020204020204" charset="-122"/>
                        </a:rPr>
                        <a:t>盘亏率</a:t>
                      </a:r>
                    </a:p>
                    <a:p>
                      <a:pPr marL="171450" lvl="1" indent="-171450" fontAlgn="auto">
                        <a:lnSpc>
                          <a:spcPct val="100000"/>
                        </a:lnSpc>
                        <a:spcBef>
                          <a:spcPct val="0"/>
                        </a:spcBef>
                        <a:spcAft>
                          <a:spcPts val="0"/>
                        </a:spcAft>
                        <a:buFont typeface="Arial" panose="020B0604020202020204" pitchFamily="34" charset="0"/>
                        <a:buChar char="•"/>
                      </a:pPr>
                      <a:r>
                        <a:rPr lang="zh-CN" sz="1200" dirty="0">
                          <a:latin typeface="微软雅黑" panose="020B0503020204020204" charset="-122"/>
                          <a:ea typeface="微软雅黑" panose="020B0503020204020204" charset="-122"/>
                        </a:rPr>
                        <a:t>盘盈率</a:t>
                      </a:r>
                      <a:endParaRPr lang="zh-CN" altLang="en-US" sz="1200" dirty="0">
                        <a:latin typeface="微软雅黑" panose="020B0503020204020204" charset="-122"/>
                        <a:ea typeface="微软雅黑" panose="020B0503020204020204" charset="-122"/>
                      </a:endParaRPr>
                    </a:p>
                  </a:txBody>
                  <a:tcPr anchor="ctr">
                    <a:lnL w="6350">
                      <a:solidFill>
                        <a:schemeClr val="bg1"/>
                      </a:solidFill>
                      <a:prstDash val="solid"/>
                    </a:lnL>
                    <a:lnR w="6350">
                      <a:solidFill>
                        <a:schemeClr val="bg1"/>
                      </a:solidFill>
                      <a:prstDash val="solid"/>
                    </a:lnR>
                    <a:lnT w="6350">
                      <a:solidFill>
                        <a:schemeClr val="bg1"/>
                      </a:solidFill>
                      <a:prstDash val="solid"/>
                    </a:lnT>
                    <a:lnB w="6350">
                      <a:solidFill>
                        <a:schemeClr val="bg1"/>
                      </a:solidFill>
                      <a:prstDash val="solid"/>
                    </a:lnB>
                    <a:lnTlToBr>
                      <a:noFill/>
                    </a:lnTlToBr>
                    <a:lnBlToTr>
                      <a:noFill/>
                    </a:lnBlToTr>
                    <a:solidFill>
                      <a:srgbClr val="C6D9F1"/>
                    </a:solidFill>
                  </a:tcPr>
                </a:tc>
              </a:tr>
              <a:tr h="381635">
                <a:tc>
                  <a:txBody>
                    <a:bodyPr/>
                    <a:lstStyle/>
                    <a:p>
                      <a:pPr>
                        <a:buNone/>
                      </a:pPr>
                      <a:r>
                        <a:rPr lang="zh-CN" sz="1200" dirty="0">
                          <a:solidFill>
                            <a:schemeClr val="bg1"/>
                          </a:solidFill>
                          <a:latin typeface="微软雅黑" panose="020B0503020204020204" charset="-122"/>
                          <a:ea typeface="微软雅黑" panose="020B0503020204020204" charset="-122"/>
                        </a:rPr>
                        <a:t>库存周转率</a:t>
                      </a:r>
                      <a:endParaRPr lang="zh-CN" altLang="en-US" sz="1200" dirty="0">
                        <a:solidFill>
                          <a:schemeClr val="bg1"/>
                        </a:solidFill>
                        <a:latin typeface="微软雅黑" panose="020B0503020204020204" charset="-122"/>
                        <a:ea typeface="微软雅黑" panose="020B0503020204020204" charset="-122"/>
                      </a:endParaRPr>
                    </a:p>
                  </a:txBody>
                  <a:tcPr anchor="ctr">
                    <a:lnL w="6350">
                      <a:solidFill>
                        <a:schemeClr val="bg1"/>
                      </a:solidFill>
                      <a:prstDash val="solid"/>
                    </a:lnL>
                    <a:lnR w="6350">
                      <a:solidFill>
                        <a:schemeClr val="bg1"/>
                      </a:solidFill>
                      <a:prstDash val="solid"/>
                    </a:lnR>
                    <a:lnT w="6350">
                      <a:solidFill>
                        <a:schemeClr val="bg1"/>
                      </a:solidFill>
                      <a:prstDash val="solid"/>
                    </a:lnT>
                    <a:lnB w="6350">
                      <a:solidFill>
                        <a:schemeClr val="bg1"/>
                      </a:solidFill>
                      <a:prstDash val="solid"/>
                    </a:lnB>
                    <a:lnTlToBr>
                      <a:noFill/>
                    </a:lnTlToBr>
                    <a:lnBlToTr>
                      <a:noFill/>
                    </a:lnBlToTr>
                    <a:solidFill>
                      <a:srgbClr val="2F5EB0"/>
                    </a:solidFill>
                  </a:tcPr>
                </a:tc>
                <a:tc>
                  <a:txBody>
                    <a:bodyPr/>
                    <a:lstStyle/>
                    <a:p>
                      <a:pPr marL="171450" lvl="1" indent="-171450">
                        <a:buFont typeface="Arial" panose="020B0604020202020204" pitchFamily="34" charset="0"/>
                        <a:buChar char="•"/>
                      </a:pPr>
                      <a:r>
                        <a:rPr lang="zh-CN" altLang="en-US" sz="1200" dirty="0">
                          <a:latin typeface="微软雅黑" panose="020B0503020204020204" charset="-122"/>
                          <a:ea typeface="微软雅黑" panose="020B0503020204020204" charset="-122"/>
                        </a:rPr>
                        <a:t>出库</a:t>
                      </a:r>
                      <a:r>
                        <a:rPr lang="zh-CN" sz="1200" dirty="0">
                          <a:latin typeface="微软雅黑" panose="020B0503020204020204" charset="-122"/>
                          <a:ea typeface="微软雅黑" panose="020B0503020204020204" charset="-122"/>
                        </a:rPr>
                        <a:t>和库存比值</a:t>
                      </a:r>
                      <a:endParaRPr lang="zh-CN" altLang="en-US" sz="1200" dirty="0">
                        <a:latin typeface="微软雅黑" panose="020B0503020204020204" charset="-122"/>
                        <a:ea typeface="微软雅黑" panose="020B0503020204020204" charset="-122"/>
                      </a:endParaRPr>
                    </a:p>
                  </a:txBody>
                  <a:tcPr anchor="ctr">
                    <a:lnL w="6350">
                      <a:solidFill>
                        <a:schemeClr val="bg1"/>
                      </a:solidFill>
                      <a:prstDash val="solid"/>
                    </a:lnL>
                    <a:lnR w="6350">
                      <a:solidFill>
                        <a:schemeClr val="bg1"/>
                      </a:solidFill>
                      <a:prstDash val="solid"/>
                    </a:lnR>
                    <a:lnT w="6350">
                      <a:solidFill>
                        <a:schemeClr val="bg1"/>
                      </a:solidFill>
                      <a:prstDash val="solid"/>
                    </a:lnT>
                    <a:lnB w="6350">
                      <a:solidFill>
                        <a:schemeClr val="bg1"/>
                      </a:solidFill>
                      <a:prstDash val="solid"/>
                    </a:lnB>
                    <a:lnTlToBr>
                      <a:noFill/>
                    </a:lnTlToBr>
                    <a:lnBlToTr>
                      <a:noFill/>
                    </a:lnBlToTr>
                    <a:solidFill>
                      <a:srgbClr val="C6D9F1"/>
                    </a:solidFill>
                  </a:tcPr>
                </a:tc>
              </a:tr>
              <a:tr h="382270">
                <a:tc>
                  <a:txBody>
                    <a:bodyPr/>
                    <a:lstStyle/>
                    <a:p>
                      <a:pPr>
                        <a:buNone/>
                      </a:pPr>
                      <a:r>
                        <a:rPr lang="zh-CN" altLang="en-US" sz="1200" dirty="0">
                          <a:solidFill>
                            <a:schemeClr val="bg1"/>
                          </a:solidFill>
                          <a:latin typeface="微软雅黑" panose="020B0503020204020204" charset="-122"/>
                          <a:ea typeface="微软雅黑" panose="020B0503020204020204" charset="-122"/>
                        </a:rPr>
                        <a:t>原料到货及时率</a:t>
                      </a:r>
                    </a:p>
                  </a:txBody>
                  <a:tcPr anchor="ctr">
                    <a:lnL w="6350">
                      <a:solidFill>
                        <a:schemeClr val="bg1"/>
                      </a:solidFill>
                      <a:prstDash val="solid"/>
                    </a:lnL>
                    <a:lnR w="6350">
                      <a:solidFill>
                        <a:schemeClr val="bg1"/>
                      </a:solidFill>
                      <a:prstDash val="solid"/>
                    </a:lnR>
                    <a:lnT w="6350">
                      <a:solidFill>
                        <a:schemeClr val="bg1"/>
                      </a:solidFill>
                      <a:prstDash val="solid"/>
                    </a:lnT>
                    <a:lnB w="6350">
                      <a:solidFill>
                        <a:schemeClr val="bg1"/>
                      </a:solidFill>
                      <a:prstDash val="solid"/>
                    </a:lnB>
                    <a:lnTlToBr>
                      <a:noFill/>
                    </a:lnTlToBr>
                    <a:lnBlToTr>
                      <a:noFill/>
                    </a:lnBlToTr>
                    <a:solidFill>
                      <a:srgbClr val="2F5EB0"/>
                    </a:solidFill>
                  </a:tcPr>
                </a:tc>
                <a:tc>
                  <a:txBody>
                    <a:bodyPr/>
                    <a:lstStyle/>
                    <a:p>
                      <a:pPr marL="171450" lvl="1" indent="-171450">
                        <a:buFont typeface="Arial" panose="020B0604020202020204" pitchFamily="34" charset="0"/>
                        <a:buChar char="•"/>
                      </a:pPr>
                      <a:r>
                        <a:rPr lang="zh-CN" altLang="en-US" sz="1200" dirty="0">
                          <a:latin typeface="微软雅黑" panose="020B0503020204020204" charset="-122"/>
                          <a:ea typeface="微软雅黑" panose="020B0503020204020204" charset="-122"/>
                        </a:rPr>
                        <a:t>需求与供应的比值</a:t>
                      </a:r>
                    </a:p>
                  </a:txBody>
                  <a:tcPr anchor="ctr">
                    <a:lnL w="6350">
                      <a:solidFill>
                        <a:schemeClr val="bg1"/>
                      </a:solidFill>
                      <a:prstDash val="solid"/>
                    </a:lnL>
                    <a:lnR w="6350">
                      <a:solidFill>
                        <a:schemeClr val="bg1"/>
                      </a:solidFill>
                      <a:prstDash val="solid"/>
                    </a:lnR>
                    <a:lnT w="6350">
                      <a:solidFill>
                        <a:schemeClr val="bg1"/>
                      </a:solidFill>
                      <a:prstDash val="solid"/>
                    </a:lnT>
                    <a:lnB w="6350">
                      <a:solidFill>
                        <a:schemeClr val="bg1"/>
                      </a:solidFill>
                      <a:prstDash val="solid"/>
                    </a:lnB>
                    <a:lnTlToBr>
                      <a:noFill/>
                    </a:lnTlToBr>
                    <a:lnBlToTr>
                      <a:noFill/>
                    </a:lnBlToTr>
                    <a:solidFill>
                      <a:srgbClr val="C6D9F1"/>
                    </a:solidFill>
                  </a:tcPr>
                </a:tc>
              </a:tr>
              <a:tr h="502920">
                <a:tc>
                  <a:txBody>
                    <a:bodyPr/>
                    <a:lstStyle/>
                    <a:p>
                      <a:pPr>
                        <a:buNone/>
                      </a:pPr>
                      <a:r>
                        <a:rPr lang="zh-CN" altLang="en-US" sz="1200" dirty="0">
                          <a:solidFill>
                            <a:schemeClr val="bg1"/>
                          </a:solidFill>
                          <a:latin typeface="微软雅黑" panose="020B0503020204020204" charset="-122"/>
                          <a:ea typeface="微软雅黑" panose="020B0503020204020204" charset="-122"/>
                        </a:rPr>
                        <a:t>交付及时率</a:t>
                      </a:r>
                    </a:p>
                  </a:txBody>
                  <a:tcPr anchor="ctr">
                    <a:lnL w="6350">
                      <a:solidFill>
                        <a:schemeClr val="bg1"/>
                      </a:solidFill>
                      <a:prstDash val="solid"/>
                    </a:lnL>
                    <a:lnR w="6350">
                      <a:solidFill>
                        <a:schemeClr val="bg1"/>
                      </a:solidFill>
                      <a:prstDash val="solid"/>
                    </a:lnR>
                    <a:lnT w="6350">
                      <a:solidFill>
                        <a:schemeClr val="bg1"/>
                      </a:solidFill>
                      <a:prstDash val="solid"/>
                    </a:lnT>
                    <a:lnB w="6350">
                      <a:solidFill>
                        <a:schemeClr val="bg1"/>
                      </a:solidFill>
                      <a:prstDash val="solid"/>
                    </a:lnB>
                    <a:lnTlToBr>
                      <a:noFill/>
                    </a:lnTlToBr>
                    <a:lnBlToTr>
                      <a:noFill/>
                    </a:lnBlToTr>
                    <a:solidFill>
                      <a:srgbClr val="2F5EB0"/>
                    </a:solidFill>
                  </a:tcPr>
                </a:tc>
                <a:tc>
                  <a:txBody>
                    <a:bodyPr/>
                    <a:lstStyle/>
                    <a:p>
                      <a:pPr marL="171450" lvl="1" indent="-171450">
                        <a:buFont typeface="Arial" panose="020B0604020202020204" pitchFamily="34" charset="0"/>
                        <a:buChar char="•"/>
                      </a:pPr>
                      <a:r>
                        <a:rPr lang="zh-CN" altLang="en-US" sz="1200" dirty="0">
                          <a:latin typeface="微软雅黑" panose="020B0503020204020204" charset="-122"/>
                          <a:ea typeface="微软雅黑" panose="020B0503020204020204" charset="-122"/>
                        </a:rPr>
                        <a:t>提货计划与实际提货的比值</a:t>
                      </a:r>
                    </a:p>
                  </a:txBody>
                  <a:tcPr anchor="ctr">
                    <a:lnL w="6350">
                      <a:solidFill>
                        <a:schemeClr val="bg1"/>
                      </a:solidFill>
                      <a:prstDash val="solid"/>
                    </a:lnL>
                    <a:lnR w="6350">
                      <a:solidFill>
                        <a:schemeClr val="bg1"/>
                      </a:solidFill>
                      <a:prstDash val="solid"/>
                    </a:lnR>
                    <a:lnT w="6350">
                      <a:solidFill>
                        <a:schemeClr val="bg1"/>
                      </a:solidFill>
                      <a:prstDash val="solid"/>
                    </a:lnT>
                    <a:lnB w="6350">
                      <a:solidFill>
                        <a:schemeClr val="bg1"/>
                      </a:solidFill>
                      <a:prstDash val="solid"/>
                    </a:lnB>
                    <a:lnTlToBr>
                      <a:noFill/>
                    </a:lnTlToBr>
                    <a:lnBlToTr>
                      <a:noFill/>
                    </a:lnBlToTr>
                    <a:solidFill>
                      <a:srgbClr val="C6D9F1"/>
                    </a:solidFill>
                  </a:tcPr>
                </a:tc>
              </a:tr>
            </a:tbl>
          </a:graphicData>
        </a:graphic>
      </p:graphicFrame>
      <p:pic>
        <p:nvPicPr>
          <p:cNvPr id="12" name="图片 11"/>
          <p:cNvPicPr>
            <a:picLocks noChangeAspect="1"/>
          </p:cNvPicPr>
          <p:nvPr/>
        </p:nvPicPr>
        <p:blipFill>
          <a:blip r:embed="rId8" cstate="print"/>
          <a:stretch>
            <a:fillRect/>
          </a:stretch>
        </p:blipFill>
        <p:spPr>
          <a:xfrm>
            <a:off x="177864" y="46990"/>
            <a:ext cx="366395" cy="366395"/>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1" y="3158"/>
            <a:ext cx="738534" cy="437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nvGrpSpPr>
          <p:cNvPr id="2" name="组合 1"/>
          <p:cNvGrpSpPr/>
          <p:nvPr/>
        </p:nvGrpSpPr>
        <p:grpSpPr>
          <a:xfrm>
            <a:off x="145104" y="3158"/>
            <a:ext cx="431914" cy="627339"/>
            <a:chOff x="841003" y="360040"/>
            <a:chExt cx="504056" cy="836712"/>
          </a:xfrm>
          <a:solidFill>
            <a:srgbClr val="2F5EB0"/>
          </a:solidFill>
        </p:grpSpPr>
        <p:sp>
          <p:nvSpPr>
            <p:cNvPr id="6" name="矩形 5"/>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9" name="等腰三角形 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sp>
        <p:nvSpPr>
          <p:cNvPr id="8" name="文本框 9"/>
          <p:cNvSpPr txBox="1"/>
          <p:nvPr/>
        </p:nvSpPr>
        <p:spPr>
          <a:xfrm>
            <a:off x="630998" y="154881"/>
            <a:ext cx="2023005" cy="258445"/>
          </a:xfrm>
          <a:prstGeom prst="rect">
            <a:avLst/>
          </a:prstGeom>
          <a:noFill/>
        </p:spPr>
        <p:txBody>
          <a:bodyPr wrap="square" lIns="51418" tIns="25709" rIns="51418" bIns="25709" rtlCol="0">
            <a:spAutoFit/>
          </a:bodyPr>
          <a:lstStyle/>
          <a:p>
            <a:pPr marL="0" lvl="1"/>
            <a:r>
              <a:rPr lang="zh-CN" altLang="en-US" b="1" dirty="0">
                <a:solidFill>
                  <a:schemeClr val="tx1">
                    <a:lumMod val="50000"/>
                    <a:lumOff val="50000"/>
                  </a:schemeClr>
                </a:solidFill>
                <a:latin typeface="微软雅黑" panose="020B0503020204020204" charset="-122"/>
                <a:ea typeface="微软雅黑" panose="020B0503020204020204" charset="-122"/>
                <a:sym typeface="+mn-ea"/>
              </a:rPr>
              <a:t>仓储</a:t>
            </a:r>
            <a:endParaRPr lang="zh-CN" altLang="en-US" b="1" dirty="0">
              <a:solidFill>
                <a:schemeClr val="tx1">
                  <a:lumMod val="50000"/>
                  <a:lumOff val="50000"/>
                </a:schemeClr>
              </a:solidFill>
              <a:latin typeface="微软雅黑" panose="020B0503020204020204" charset="-122"/>
              <a:ea typeface="微软雅黑" panose="020B0503020204020204" charset="-122"/>
            </a:endParaRPr>
          </a:p>
        </p:txBody>
      </p:sp>
      <p:pic>
        <p:nvPicPr>
          <p:cNvPr id="60" name="图片 59" descr="画板"/>
          <p:cNvPicPr>
            <a:picLocks noChangeAspect="1"/>
          </p:cNvPicPr>
          <p:nvPr/>
        </p:nvPicPr>
        <p:blipFill>
          <a:blip r:embed="rId3" cstate="print"/>
          <a:stretch>
            <a:fillRect/>
          </a:stretch>
        </p:blipFill>
        <p:spPr>
          <a:xfrm>
            <a:off x="739140" y="772795"/>
            <a:ext cx="6760210" cy="4009390"/>
          </a:xfrm>
          <a:prstGeom prst="rect">
            <a:avLst/>
          </a:prstGeom>
        </p:spPr>
      </p:pic>
      <p:pic>
        <p:nvPicPr>
          <p:cNvPr id="12" name="图片 11"/>
          <p:cNvPicPr>
            <a:picLocks noChangeAspect="1"/>
          </p:cNvPicPr>
          <p:nvPr/>
        </p:nvPicPr>
        <p:blipFill>
          <a:blip r:embed="rId4" cstate="print"/>
          <a:stretch>
            <a:fillRect/>
          </a:stretch>
        </p:blipFill>
        <p:spPr>
          <a:xfrm>
            <a:off x="177864" y="46990"/>
            <a:ext cx="366395" cy="366395"/>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5799455" y="509270"/>
            <a:ext cx="3096260" cy="2148840"/>
          </a:xfrm>
          <a:prstGeom prst="rect">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9"/>
          <p:cNvSpPr txBox="1"/>
          <p:nvPr/>
        </p:nvSpPr>
        <p:spPr>
          <a:xfrm>
            <a:off x="630998" y="154881"/>
            <a:ext cx="2023005" cy="258445"/>
          </a:xfrm>
          <a:prstGeom prst="rect">
            <a:avLst/>
          </a:prstGeom>
          <a:noFill/>
        </p:spPr>
        <p:txBody>
          <a:bodyPr wrap="square" lIns="51418" tIns="25709" rIns="51418" bIns="25709" rtlCol="0">
            <a:spAutoFit/>
          </a:bodyPr>
          <a:lstStyle/>
          <a:p>
            <a:pPr marL="0" lvl="1"/>
            <a:r>
              <a:rPr lang="zh-CN" altLang="en-US" b="1" dirty="0">
                <a:solidFill>
                  <a:schemeClr val="tx1">
                    <a:lumMod val="50000"/>
                    <a:lumOff val="50000"/>
                  </a:schemeClr>
                </a:solidFill>
                <a:latin typeface="微软雅黑" panose="020B0503020204020204" charset="-122"/>
                <a:ea typeface="微软雅黑" panose="020B0503020204020204" charset="-122"/>
                <a:sym typeface="+mn-ea"/>
              </a:rPr>
              <a:t>仓库规划</a:t>
            </a:r>
            <a:endParaRPr lang="zh-CN" altLang="en-US" b="1" dirty="0">
              <a:solidFill>
                <a:schemeClr val="tx1">
                  <a:lumMod val="50000"/>
                  <a:lumOff val="50000"/>
                </a:schemeClr>
              </a:solidFill>
              <a:latin typeface="微软雅黑" panose="020B0503020204020204" charset="-122"/>
              <a:ea typeface="微软雅黑" panose="020B0503020204020204" charset="-122"/>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26695" y="581660"/>
            <a:ext cx="1740535" cy="42017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矩形标注 6"/>
          <p:cNvSpPr/>
          <p:nvPr/>
        </p:nvSpPr>
        <p:spPr>
          <a:xfrm rot="5400000">
            <a:off x="2409190" y="-470535"/>
            <a:ext cx="2147570" cy="4109085"/>
          </a:xfrm>
          <a:custGeom>
            <a:avLst/>
            <a:gdLst>
              <a:gd name="connsiteX0" fmla="*/ 0 w 4126972"/>
              <a:gd name="connsiteY0" fmla="*/ 0 h 3300553"/>
              <a:gd name="connsiteX1" fmla="*/ 687829 w 4126972"/>
              <a:gd name="connsiteY1" fmla="*/ 0 h 3300553"/>
              <a:gd name="connsiteX2" fmla="*/ 687829 w 4126972"/>
              <a:gd name="connsiteY2" fmla="*/ 0 h 3300553"/>
              <a:gd name="connsiteX3" fmla="*/ 1719572 w 4126972"/>
              <a:gd name="connsiteY3" fmla="*/ 0 h 3300553"/>
              <a:gd name="connsiteX4" fmla="*/ 4126972 w 4126972"/>
              <a:gd name="connsiteY4" fmla="*/ 0 h 3300553"/>
              <a:gd name="connsiteX5" fmla="*/ 4126972 w 4126972"/>
              <a:gd name="connsiteY5" fmla="*/ 1925323 h 3300553"/>
              <a:gd name="connsiteX6" fmla="*/ 4126972 w 4126972"/>
              <a:gd name="connsiteY6" fmla="*/ 1925323 h 3300553"/>
              <a:gd name="connsiteX7" fmla="*/ 4126972 w 4126972"/>
              <a:gd name="connsiteY7" fmla="*/ 2750461 h 3300553"/>
              <a:gd name="connsiteX8" fmla="*/ 4126972 w 4126972"/>
              <a:gd name="connsiteY8" fmla="*/ 3300553 h 3300553"/>
              <a:gd name="connsiteX9" fmla="*/ 1719572 w 4126972"/>
              <a:gd name="connsiteY9" fmla="*/ 3300553 h 3300553"/>
              <a:gd name="connsiteX10" fmla="*/ 748426 w 4126972"/>
              <a:gd name="connsiteY10" fmla="*/ 5059979 h 3300553"/>
              <a:gd name="connsiteX11" fmla="*/ 687829 w 4126972"/>
              <a:gd name="connsiteY11" fmla="*/ 3300553 h 3300553"/>
              <a:gd name="connsiteX12" fmla="*/ 0 w 4126972"/>
              <a:gd name="connsiteY12" fmla="*/ 3300553 h 3300553"/>
              <a:gd name="connsiteX13" fmla="*/ 0 w 4126972"/>
              <a:gd name="connsiteY13" fmla="*/ 2750461 h 3300553"/>
              <a:gd name="connsiteX14" fmla="*/ 0 w 4126972"/>
              <a:gd name="connsiteY14" fmla="*/ 1925323 h 3300553"/>
              <a:gd name="connsiteX15" fmla="*/ 0 w 4126972"/>
              <a:gd name="connsiteY15" fmla="*/ 1925323 h 3300553"/>
              <a:gd name="connsiteX16" fmla="*/ 0 w 4126972"/>
              <a:gd name="connsiteY16" fmla="*/ 0 h 3300553"/>
              <a:gd name="connsiteX0-1" fmla="*/ 0 w 4126972"/>
              <a:gd name="connsiteY0-2" fmla="*/ 0 h 5059979"/>
              <a:gd name="connsiteX1-3" fmla="*/ 687829 w 4126972"/>
              <a:gd name="connsiteY1-4" fmla="*/ 0 h 5059979"/>
              <a:gd name="connsiteX2-5" fmla="*/ 687829 w 4126972"/>
              <a:gd name="connsiteY2-6" fmla="*/ 0 h 5059979"/>
              <a:gd name="connsiteX3-7" fmla="*/ 1719572 w 4126972"/>
              <a:gd name="connsiteY3-8" fmla="*/ 0 h 5059979"/>
              <a:gd name="connsiteX4-9" fmla="*/ 4126972 w 4126972"/>
              <a:gd name="connsiteY4-10" fmla="*/ 0 h 5059979"/>
              <a:gd name="connsiteX5-11" fmla="*/ 4126972 w 4126972"/>
              <a:gd name="connsiteY5-12" fmla="*/ 1925323 h 5059979"/>
              <a:gd name="connsiteX6-13" fmla="*/ 4126972 w 4126972"/>
              <a:gd name="connsiteY6-14" fmla="*/ 1925323 h 5059979"/>
              <a:gd name="connsiteX7-15" fmla="*/ 4126972 w 4126972"/>
              <a:gd name="connsiteY7-16" fmla="*/ 2750461 h 5059979"/>
              <a:gd name="connsiteX8-17" fmla="*/ 4126972 w 4126972"/>
              <a:gd name="connsiteY8-18" fmla="*/ 3300553 h 5059979"/>
              <a:gd name="connsiteX9-19" fmla="*/ 957574 w 4126972"/>
              <a:gd name="connsiteY9-20" fmla="*/ 3271978 h 5059979"/>
              <a:gd name="connsiteX10-21" fmla="*/ 748426 w 4126972"/>
              <a:gd name="connsiteY10-22" fmla="*/ 5059979 h 5059979"/>
              <a:gd name="connsiteX11-23" fmla="*/ 687829 w 4126972"/>
              <a:gd name="connsiteY11-24" fmla="*/ 3300553 h 5059979"/>
              <a:gd name="connsiteX12-25" fmla="*/ 0 w 4126972"/>
              <a:gd name="connsiteY12-26" fmla="*/ 3300553 h 5059979"/>
              <a:gd name="connsiteX13-27" fmla="*/ 0 w 4126972"/>
              <a:gd name="connsiteY13-28" fmla="*/ 2750461 h 5059979"/>
              <a:gd name="connsiteX14-29" fmla="*/ 0 w 4126972"/>
              <a:gd name="connsiteY14-30" fmla="*/ 1925323 h 5059979"/>
              <a:gd name="connsiteX15-31" fmla="*/ 0 w 4126972"/>
              <a:gd name="connsiteY15-32" fmla="*/ 1925323 h 5059979"/>
              <a:gd name="connsiteX16-33" fmla="*/ 0 w 4126972"/>
              <a:gd name="connsiteY16-34" fmla="*/ 0 h 5059979"/>
              <a:gd name="connsiteX0-35" fmla="*/ 0 w 4126972"/>
              <a:gd name="connsiteY0-36" fmla="*/ 0 h 5059979"/>
              <a:gd name="connsiteX1-37" fmla="*/ 687829 w 4126972"/>
              <a:gd name="connsiteY1-38" fmla="*/ 0 h 5059979"/>
              <a:gd name="connsiteX2-39" fmla="*/ 687829 w 4126972"/>
              <a:gd name="connsiteY2-40" fmla="*/ 0 h 5059979"/>
              <a:gd name="connsiteX3-41" fmla="*/ 1719572 w 4126972"/>
              <a:gd name="connsiteY3-42" fmla="*/ 0 h 5059979"/>
              <a:gd name="connsiteX4-43" fmla="*/ 4126972 w 4126972"/>
              <a:gd name="connsiteY4-44" fmla="*/ 0 h 5059979"/>
              <a:gd name="connsiteX5-45" fmla="*/ 4126972 w 4126972"/>
              <a:gd name="connsiteY5-46" fmla="*/ 1925323 h 5059979"/>
              <a:gd name="connsiteX6-47" fmla="*/ 4126972 w 4126972"/>
              <a:gd name="connsiteY6-48" fmla="*/ 1925323 h 5059979"/>
              <a:gd name="connsiteX7-49" fmla="*/ 4126972 w 4126972"/>
              <a:gd name="connsiteY7-50" fmla="*/ 2750461 h 5059979"/>
              <a:gd name="connsiteX8-51" fmla="*/ 4126972 w 4126972"/>
              <a:gd name="connsiteY8-52" fmla="*/ 3300553 h 5059979"/>
              <a:gd name="connsiteX9-53" fmla="*/ 1119502 w 4126972"/>
              <a:gd name="connsiteY9-54" fmla="*/ 3262453 h 5059979"/>
              <a:gd name="connsiteX10-55" fmla="*/ 748426 w 4126972"/>
              <a:gd name="connsiteY10-56" fmla="*/ 5059979 h 5059979"/>
              <a:gd name="connsiteX11-57" fmla="*/ 687829 w 4126972"/>
              <a:gd name="connsiteY11-58" fmla="*/ 3300553 h 5059979"/>
              <a:gd name="connsiteX12-59" fmla="*/ 0 w 4126972"/>
              <a:gd name="connsiteY12-60" fmla="*/ 3300553 h 5059979"/>
              <a:gd name="connsiteX13-61" fmla="*/ 0 w 4126972"/>
              <a:gd name="connsiteY13-62" fmla="*/ 2750461 h 5059979"/>
              <a:gd name="connsiteX14-63" fmla="*/ 0 w 4126972"/>
              <a:gd name="connsiteY14-64" fmla="*/ 1925323 h 5059979"/>
              <a:gd name="connsiteX15-65" fmla="*/ 0 w 4126972"/>
              <a:gd name="connsiteY15-66" fmla="*/ 1925323 h 5059979"/>
              <a:gd name="connsiteX16-67" fmla="*/ 0 w 4126972"/>
              <a:gd name="connsiteY16-68" fmla="*/ 0 h 5059979"/>
              <a:gd name="connsiteX0-69" fmla="*/ 0 w 4126972"/>
              <a:gd name="connsiteY0-70" fmla="*/ 0 h 5059979"/>
              <a:gd name="connsiteX1-71" fmla="*/ 687829 w 4126972"/>
              <a:gd name="connsiteY1-72" fmla="*/ 0 h 5059979"/>
              <a:gd name="connsiteX2-73" fmla="*/ 687829 w 4126972"/>
              <a:gd name="connsiteY2-74" fmla="*/ 0 h 5059979"/>
              <a:gd name="connsiteX3-75" fmla="*/ 1719572 w 4126972"/>
              <a:gd name="connsiteY3-76" fmla="*/ 0 h 5059979"/>
              <a:gd name="connsiteX4-77" fmla="*/ 4126972 w 4126972"/>
              <a:gd name="connsiteY4-78" fmla="*/ 0 h 5059979"/>
              <a:gd name="connsiteX5-79" fmla="*/ 4126972 w 4126972"/>
              <a:gd name="connsiteY5-80" fmla="*/ 1925323 h 5059979"/>
              <a:gd name="connsiteX6-81" fmla="*/ 4126972 w 4126972"/>
              <a:gd name="connsiteY6-82" fmla="*/ 1925323 h 5059979"/>
              <a:gd name="connsiteX7-83" fmla="*/ 4126972 w 4126972"/>
              <a:gd name="connsiteY7-84" fmla="*/ 2750461 h 5059979"/>
              <a:gd name="connsiteX8-85" fmla="*/ 4126972 w 4126972"/>
              <a:gd name="connsiteY8-86" fmla="*/ 3300553 h 5059979"/>
              <a:gd name="connsiteX9-87" fmla="*/ 1119505 w 4126972"/>
              <a:gd name="connsiteY9-88" fmla="*/ 3281503 h 5059979"/>
              <a:gd name="connsiteX10-89" fmla="*/ 748426 w 4126972"/>
              <a:gd name="connsiteY10-90" fmla="*/ 5059979 h 5059979"/>
              <a:gd name="connsiteX11-91" fmla="*/ 687829 w 4126972"/>
              <a:gd name="connsiteY11-92" fmla="*/ 3300553 h 5059979"/>
              <a:gd name="connsiteX12-93" fmla="*/ 0 w 4126972"/>
              <a:gd name="connsiteY12-94" fmla="*/ 3300553 h 5059979"/>
              <a:gd name="connsiteX13-95" fmla="*/ 0 w 4126972"/>
              <a:gd name="connsiteY13-96" fmla="*/ 2750461 h 5059979"/>
              <a:gd name="connsiteX14-97" fmla="*/ 0 w 4126972"/>
              <a:gd name="connsiteY14-98" fmla="*/ 1925323 h 5059979"/>
              <a:gd name="connsiteX15-99" fmla="*/ 0 w 4126972"/>
              <a:gd name="connsiteY15-100" fmla="*/ 1925323 h 5059979"/>
              <a:gd name="connsiteX16-101" fmla="*/ 0 w 4126972"/>
              <a:gd name="connsiteY16-102" fmla="*/ 0 h 5059979"/>
              <a:gd name="connsiteX0-103" fmla="*/ 0 w 4126972"/>
              <a:gd name="connsiteY0-104" fmla="*/ 0 h 5059979"/>
              <a:gd name="connsiteX1-105" fmla="*/ 687829 w 4126972"/>
              <a:gd name="connsiteY1-106" fmla="*/ 0 h 5059979"/>
              <a:gd name="connsiteX2-107" fmla="*/ 687829 w 4126972"/>
              <a:gd name="connsiteY2-108" fmla="*/ 0 h 5059979"/>
              <a:gd name="connsiteX3-109" fmla="*/ 1719572 w 4126972"/>
              <a:gd name="connsiteY3-110" fmla="*/ 0 h 5059979"/>
              <a:gd name="connsiteX4-111" fmla="*/ 4126972 w 4126972"/>
              <a:gd name="connsiteY4-112" fmla="*/ 0 h 5059979"/>
              <a:gd name="connsiteX5-113" fmla="*/ 4126972 w 4126972"/>
              <a:gd name="connsiteY5-114" fmla="*/ 1925323 h 5059979"/>
              <a:gd name="connsiteX6-115" fmla="*/ 4126972 w 4126972"/>
              <a:gd name="connsiteY6-116" fmla="*/ 1925323 h 5059979"/>
              <a:gd name="connsiteX7-117" fmla="*/ 4126972 w 4126972"/>
              <a:gd name="connsiteY7-118" fmla="*/ 2750461 h 5059979"/>
              <a:gd name="connsiteX8-119" fmla="*/ 4126972 w 4126972"/>
              <a:gd name="connsiteY8-120" fmla="*/ 3300553 h 5059979"/>
              <a:gd name="connsiteX9-121" fmla="*/ 1100458 w 4126972"/>
              <a:gd name="connsiteY9-122" fmla="*/ 3310078 h 5059979"/>
              <a:gd name="connsiteX10-123" fmla="*/ 748426 w 4126972"/>
              <a:gd name="connsiteY10-124" fmla="*/ 5059979 h 5059979"/>
              <a:gd name="connsiteX11-125" fmla="*/ 687829 w 4126972"/>
              <a:gd name="connsiteY11-126" fmla="*/ 3300553 h 5059979"/>
              <a:gd name="connsiteX12-127" fmla="*/ 0 w 4126972"/>
              <a:gd name="connsiteY12-128" fmla="*/ 3300553 h 5059979"/>
              <a:gd name="connsiteX13-129" fmla="*/ 0 w 4126972"/>
              <a:gd name="connsiteY13-130" fmla="*/ 2750461 h 5059979"/>
              <a:gd name="connsiteX14-131" fmla="*/ 0 w 4126972"/>
              <a:gd name="connsiteY14-132" fmla="*/ 1925323 h 5059979"/>
              <a:gd name="connsiteX15-133" fmla="*/ 0 w 4126972"/>
              <a:gd name="connsiteY15-134" fmla="*/ 1925323 h 5059979"/>
              <a:gd name="connsiteX16-135" fmla="*/ 0 w 4126972"/>
              <a:gd name="connsiteY16-136" fmla="*/ 0 h 5059979"/>
              <a:gd name="connsiteX0-137" fmla="*/ 0 w 4126972"/>
              <a:gd name="connsiteY0-138" fmla="*/ 0 h 5770448"/>
              <a:gd name="connsiteX1-139" fmla="*/ 687829 w 4126972"/>
              <a:gd name="connsiteY1-140" fmla="*/ 0 h 5770448"/>
              <a:gd name="connsiteX2-141" fmla="*/ 687829 w 4126972"/>
              <a:gd name="connsiteY2-142" fmla="*/ 0 h 5770448"/>
              <a:gd name="connsiteX3-143" fmla="*/ 1719572 w 4126972"/>
              <a:gd name="connsiteY3-144" fmla="*/ 0 h 5770448"/>
              <a:gd name="connsiteX4-145" fmla="*/ 4126972 w 4126972"/>
              <a:gd name="connsiteY4-146" fmla="*/ 0 h 5770448"/>
              <a:gd name="connsiteX5-147" fmla="*/ 4126972 w 4126972"/>
              <a:gd name="connsiteY5-148" fmla="*/ 1925323 h 5770448"/>
              <a:gd name="connsiteX6-149" fmla="*/ 4126972 w 4126972"/>
              <a:gd name="connsiteY6-150" fmla="*/ 1925323 h 5770448"/>
              <a:gd name="connsiteX7-151" fmla="*/ 4126972 w 4126972"/>
              <a:gd name="connsiteY7-152" fmla="*/ 2750461 h 5770448"/>
              <a:gd name="connsiteX8-153" fmla="*/ 4126972 w 4126972"/>
              <a:gd name="connsiteY8-154" fmla="*/ 3300553 h 5770448"/>
              <a:gd name="connsiteX9-155" fmla="*/ 1100458 w 4126972"/>
              <a:gd name="connsiteY9-156" fmla="*/ 3310078 h 5770448"/>
              <a:gd name="connsiteX10-157" fmla="*/ 774741 w 4126972"/>
              <a:gd name="connsiteY10-158" fmla="*/ 5770448 h 5770448"/>
              <a:gd name="connsiteX11-159" fmla="*/ 687829 w 4126972"/>
              <a:gd name="connsiteY11-160" fmla="*/ 3300553 h 5770448"/>
              <a:gd name="connsiteX12-161" fmla="*/ 0 w 4126972"/>
              <a:gd name="connsiteY12-162" fmla="*/ 3300553 h 5770448"/>
              <a:gd name="connsiteX13-163" fmla="*/ 0 w 4126972"/>
              <a:gd name="connsiteY13-164" fmla="*/ 2750461 h 5770448"/>
              <a:gd name="connsiteX14-165" fmla="*/ 0 w 4126972"/>
              <a:gd name="connsiteY14-166" fmla="*/ 1925323 h 5770448"/>
              <a:gd name="connsiteX15-167" fmla="*/ 0 w 4126972"/>
              <a:gd name="connsiteY15-168" fmla="*/ 1925323 h 5770448"/>
              <a:gd name="connsiteX16-169" fmla="*/ 0 w 4126972"/>
              <a:gd name="connsiteY16-170" fmla="*/ 0 h 5770448"/>
              <a:gd name="connsiteX0-171" fmla="*/ 0 w 4126972"/>
              <a:gd name="connsiteY0-172" fmla="*/ 0 h 5027086"/>
              <a:gd name="connsiteX1-173" fmla="*/ 687829 w 4126972"/>
              <a:gd name="connsiteY1-174" fmla="*/ 0 h 5027086"/>
              <a:gd name="connsiteX2-175" fmla="*/ 687829 w 4126972"/>
              <a:gd name="connsiteY2-176" fmla="*/ 0 h 5027086"/>
              <a:gd name="connsiteX3-177" fmla="*/ 1719572 w 4126972"/>
              <a:gd name="connsiteY3-178" fmla="*/ 0 h 5027086"/>
              <a:gd name="connsiteX4-179" fmla="*/ 4126972 w 4126972"/>
              <a:gd name="connsiteY4-180" fmla="*/ 0 h 5027086"/>
              <a:gd name="connsiteX5-181" fmla="*/ 4126972 w 4126972"/>
              <a:gd name="connsiteY5-182" fmla="*/ 1925323 h 5027086"/>
              <a:gd name="connsiteX6-183" fmla="*/ 4126972 w 4126972"/>
              <a:gd name="connsiteY6-184" fmla="*/ 1925323 h 5027086"/>
              <a:gd name="connsiteX7-185" fmla="*/ 4126972 w 4126972"/>
              <a:gd name="connsiteY7-186" fmla="*/ 2750461 h 5027086"/>
              <a:gd name="connsiteX8-187" fmla="*/ 4126972 w 4126972"/>
              <a:gd name="connsiteY8-188" fmla="*/ 3300553 h 5027086"/>
              <a:gd name="connsiteX9-189" fmla="*/ 1100458 w 4126972"/>
              <a:gd name="connsiteY9-190" fmla="*/ 3310078 h 5027086"/>
              <a:gd name="connsiteX10-191" fmla="*/ 873418 w 4126972"/>
              <a:gd name="connsiteY10-192" fmla="*/ 5027086 h 5027086"/>
              <a:gd name="connsiteX11-193" fmla="*/ 687829 w 4126972"/>
              <a:gd name="connsiteY11-194" fmla="*/ 3300553 h 5027086"/>
              <a:gd name="connsiteX12-195" fmla="*/ 0 w 4126972"/>
              <a:gd name="connsiteY12-196" fmla="*/ 3300553 h 5027086"/>
              <a:gd name="connsiteX13-197" fmla="*/ 0 w 4126972"/>
              <a:gd name="connsiteY13-198" fmla="*/ 2750461 h 5027086"/>
              <a:gd name="connsiteX14-199" fmla="*/ 0 w 4126972"/>
              <a:gd name="connsiteY14-200" fmla="*/ 1925323 h 5027086"/>
              <a:gd name="connsiteX15-201" fmla="*/ 0 w 4126972"/>
              <a:gd name="connsiteY15-202" fmla="*/ 1925323 h 5027086"/>
              <a:gd name="connsiteX16-203" fmla="*/ 0 w 4126972"/>
              <a:gd name="connsiteY16-204" fmla="*/ 0 h 5027086"/>
              <a:gd name="connsiteX0-205" fmla="*/ 0 w 4126972"/>
              <a:gd name="connsiteY0-206" fmla="*/ 0 h 4310590"/>
              <a:gd name="connsiteX1-207" fmla="*/ 687829 w 4126972"/>
              <a:gd name="connsiteY1-208" fmla="*/ 0 h 4310590"/>
              <a:gd name="connsiteX2-209" fmla="*/ 687829 w 4126972"/>
              <a:gd name="connsiteY2-210" fmla="*/ 0 h 4310590"/>
              <a:gd name="connsiteX3-211" fmla="*/ 1719572 w 4126972"/>
              <a:gd name="connsiteY3-212" fmla="*/ 0 h 4310590"/>
              <a:gd name="connsiteX4-213" fmla="*/ 4126972 w 4126972"/>
              <a:gd name="connsiteY4-214" fmla="*/ 0 h 4310590"/>
              <a:gd name="connsiteX5-215" fmla="*/ 4126972 w 4126972"/>
              <a:gd name="connsiteY5-216" fmla="*/ 1925323 h 4310590"/>
              <a:gd name="connsiteX6-217" fmla="*/ 4126972 w 4126972"/>
              <a:gd name="connsiteY6-218" fmla="*/ 1925323 h 4310590"/>
              <a:gd name="connsiteX7-219" fmla="*/ 4126972 w 4126972"/>
              <a:gd name="connsiteY7-220" fmla="*/ 2750461 h 4310590"/>
              <a:gd name="connsiteX8-221" fmla="*/ 4126972 w 4126972"/>
              <a:gd name="connsiteY8-222" fmla="*/ 3300553 h 4310590"/>
              <a:gd name="connsiteX9-223" fmla="*/ 1100458 w 4126972"/>
              <a:gd name="connsiteY9-224" fmla="*/ 3310078 h 4310590"/>
              <a:gd name="connsiteX10-225" fmla="*/ 950369 w 4126972"/>
              <a:gd name="connsiteY10-226" fmla="*/ 4310590 h 4310590"/>
              <a:gd name="connsiteX11-227" fmla="*/ 687829 w 4126972"/>
              <a:gd name="connsiteY11-228" fmla="*/ 3300553 h 4310590"/>
              <a:gd name="connsiteX12-229" fmla="*/ 0 w 4126972"/>
              <a:gd name="connsiteY12-230" fmla="*/ 3300553 h 4310590"/>
              <a:gd name="connsiteX13-231" fmla="*/ 0 w 4126972"/>
              <a:gd name="connsiteY13-232" fmla="*/ 2750461 h 4310590"/>
              <a:gd name="connsiteX14-233" fmla="*/ 0 w 4126972"/>
              <a:gd name="connsiteY14-234" fmla="*/ 1925323 h 4310590"/>
              <a:gd name="connsiteX15-235" fmla="*/ 0 w 4126972"/>
              <a:gd name="connsiteY15-236" fmla="*/ 1925323 h 4310590"/>
              <a:gd name="connsiteX16-237" fmla="*/ 0 w 4126972"/>
              <a:gd name="connsiteY16-238" fmla="*/ 0 h 4310590"/>
              <a:gd name="connsiteX0-239" fmla="*/ 0 w 4126972"/>
              <a:gd name="connsiteY0-240" fmla="*/ 0 h 3807665"/>
              <a:gd name="connsiteX1-241" fmla="*/ 687829 w 4126972"/>
              <a:gd name="connsiteY1-242" fmla="*/ 0 h 3807665"/>
              <a:gd name="connsiteX2-243" fmla="*/ 687829 w 4126972"/>
              <a:gd name="connsiteY2-244" fmla="*/ 0 h 3807665"/>
              <a:gd name="connsiteX3-245" fmla="*/ 1719572 w 4126972"/>
              <a:gd name="connsiteY3-246" fmla="*/ 0 h 3807665"/>
              <a:gd name="connsiteX4-247" fmla="*/ 4126972 w 4126972"/>
              <a:gd name="connsiteY4-248" fmla="*/ 0 h 3807665"/>
              <a:gd name="connsiteX5-249" fmla="*/ 4126972 w 4126972"/>
              <a:gd name="connsiteY5-250" fmla="*/ 1925323 h 3807665"/>
              <a:gd name="connsiteX6-251" fmla="*/ 4126972 w 4126972"/>
              <a:gd name="connsiteY6-252" fmla="*/ 1925323 h 3807665"/>
              <a:gd name="connsiteX7-253" fmla="*/ 4126972 w 4126972"/>
              <a:gd name="connsiteY7-254" fmla="*/ 2750461 h 3807665"/>
              <a:gd name="connsiteX8-255" fmla="*/ 4126972 w 4126972"/>
              <a:gd name="connsiteY8-256" fmla="*/ 3300553 h 3807665"/>
              <a:gd name="connsiteX9-257" fmla="*/ 1100458 w 4126972"/>
              <a:gd name="connsiteY9-258" fmla="*/ 3310078 h 3807665"/>
              <a:gd name="connsiteX10-259" fmla="*/ 983347 w 4126972"/>
              <a:gd name="connsiteY10-260" fmla="*/ 3807665 h 3807665"/>
              <a:gd name="connsiteX11-261" fmla="*/ 687829 w 4126972"/>
              <a:gd name="connsiteY11-262" fmla="*/ 3300553 h 3807665"/>
              <a:gd name="connsiteX12-263" fmla="*/ 0 w 4126972"/>
              <a:gd name="connsiteY12-264" fmla="*/ 3300553 h 3807665"/>
              <a:gd name="connsiteX13-265" fmla="*/ 0 w 4126972"/>
              <a:gd name="connsiteY13-266" fmla="*/ 2750461 h 3807665"/>
              <a:gd name="connsiteX14-267" fmla="*/ 0 w 4126972"/>
              <a:gd name="connsiteY14-268" fmla="*/ 1925323 h 3807665"/>
              <a:gd name="connsiteX15-269" fmla="*/ 0 w 4126972"/>
              <a:gd name="connsiteY15-270" fmla="*/ 1925323 h 3807665"/>
              <a:gd name="connsiteX16-271" fmla="*/ 0 w 4126972"/>
              <a:gd name="connsiteY16-272" fmla="*/ 0 h 3807665"/>
              <a:gd name="connsiteX0-273" fmla="*/ 0 w 4126972"/>
              <a:gd name="connsiteY0-274" fmla="*/ 0 h 3770741"/>
              <a:gd name="connsiteX1-275" fmla="*/ 687829 w 4126972"/>
              <a:gd name="connsiteY1-276" fmla="*/ 0 h 3770741"/>
              <a:gd name="connsiteX2-277" fmla="*/ 687829 w 4126972"/>
              <a:gd name="connsiteY2-278" fmla="*/ 0 h 3770741"/>
              <a:gd name="connsiteX3-279" fmla="*/ 1719572 w 4126972"/>
              <a:gd name="connsiteY3-280" fmla="*/ 0 h 3770741"/>
              <a:gd name="connsiteX4-281" fmla="*/ 4126972 w 4126972"/>
              <a:gd name="connsiteY4-282" fmla="*/ 0 h 3770741"/>
              <a:gd name="connsiteX5-283" fmla="*/ 4126972 w 4126972"/>
              <a:gd name="connsiteY5-284" fmla="*/ 1925323 h 3770741"/>
              <a:gd name="connsiteX6-285" fmla="*/ 4126972 w 4126972"/>
              <a:gd name="connsiteY6-286" fmla="*/ 1925323 h 3770741"/>
              <a:gd name="connsiteX7-287" fmla="*/ 4126972 w 4126972"/>
              <a:gd name="connsiteY7-288" fmla="*/ 2750461 h 3770741"/>
              <a:gd name="connsiteX8-289" fmla="*/ 4126972 w 4126972"/>
              <a:gd name="connsiteY8-290" fmla="*/ 3300553 h 3770741"/>
              <a:gd name="connsiteX9-291" fmla="*/ 1100458 w 4126972"/>
              <a:gd name="connsiteY9-292" fmla="*/ 3310078 h 3770741"/>
              <a:gd name="connsiteX10-293" fmla="*/ 806272 w 4126972"/>
              <a:gd name="connsiteY10-294" fmla="*/ 3770741 h 3770741"/>
              <a:gd name="connsiteX11-295" fmla="*/ 687829 w 4126972"/>
              <a:gd name="connsiteY11-296" fmla="*/ 3300553 h 3770741"/>
              <a:gd name="connsiteX12-297" fmla="*/ 0 w 4126972"/>
              <a:gd name="connsiteY12-298" fmla="*/ 3300553 h 3770741"/>
              <a:gd name="connsiteX13-299" fmla="*/ 0 w 4126972"/>
              <a:gd name="connsiteY13-300" fmla="*/ 2750461 h 3770741"/>
              <a:gd name="connsiteX14-301" fmla="*/ 0 w 4126972"/>
              <a:gd name="connsiteY14-302" fmla="*/ 1925323 h 3770741"/>
              <a:gd name="connsiteX15-303" fmla="*/ 0 w 4126972"/>
              <a:gd name="connsiteY15-304" fmla="*/ 1925323 h 3770741"/>
              <a:gd name="connsiteX16-305" fmla="*/ 0 w 4126972"/>
              <a:gd name="connsiteY16-306" fmla="*/ 0 h 3770741"/>
              <a:gd name="connsiteX0-307" fmla="*/ 0 w 4126972"/>
              <a:gd name="connsiteY0-308" fmla="*/ 0 h 4864321"/>
              <a:gd name="connsiteX1-309" fmla="*/ 687829 w 4126972"/>
              <a:gd name="connsiteY1-310" fmla="*/ 0 h 4864321"/>
              <a:gd name="connsiteX2-311" fmla="*/ 687829 w 4126972"/>
              <a:gd name="connsiteY2-312" fmla="*/ 0 h 4864321"/>
              <a:gd name="connsiteX3-313" fmla="*/ 1719572 w 4126972"/>
              <a:gd name="connsiteY3-314" fmla="*/ 0 h 4864321"/>
              <a:gd name="connsiteX4-315" fmla="*/ 4126972 w 4126972"/>
              <a:gd name="connsiteY4-316" fmla="*/ 0 h 4864321"/>
              <a:gd name="connsiteX5-317" fmla="*/ 4126972 w 4126972"/>
              <a:gd name="connsiteY5-318" fmla="*/ 1925323 h 4864321"/>
              <a:gd name="connsiteX6-319" fmla="*/ 4126972 w 4126972"/>
              <a:gd name="connsiteY6-320" fmla="*/ 1925323 h 4864321"/>
              <a:gd name="connsiteX7-321" fmla="*/ 4126972 w 4126972"/>
              <a:gd name="connsiteY7-322" fmla="*/ 2750461 h 4864321"/>
              <a:gd name="connsiteX8-323" fmla="*/ 4126972 w 4126972"/>
              <a:gd name="connsiteY8-324" fmla="*/ 3300553 h 4864321"/>
              <a:gd name="connsiteX9-325" fmla="*/ 1100458 w 4126972"/>
              <a:gd name="connsiteY9-326" fmla="*/ 3310078 h 4864321"/>
              <a:gd name="connsiteX10-327" fmla="*/ 2270667 w 4126972"/>
              <a:gd name="connsiteY10-328" fmla="*/ 4864321 h 4864321"/>
              <a:gd name="connsiteX11-329" fmla="*/ 687829 w 4126972"/>
              <a:gd name="connsiteY11-330" fmla="*/ 3300553 h 4864321"/>
              <a:gd name="connsiteX12-331" fmla="*/ 0 w 4126972"/>
              <a:gd name="connsiteY12-332" fmla="*/ 3300553 h 4864321"/>
              <a:gd name="connsiteX13-333" fmla="*/ 0 w 4126972"/>
              <a:gd name="connsiteY13-334" fmla="*/ 2750461 h 4864321"/>
              <a:gd name="connsiteX14-335" fmla="*/ 0 w 4126972"/>
              <a:gd name="connsiteY14-336" fmla="*/ 1925323 h 4864321"/>
              <a:gd name="connsiteX15-337" fmla="*/ 0 w 4126972"/>
              <a:gd name="connsiteY15-338" fmla="*/ 1925323 h 4864321"/>
              <a:gd name="connsiteX16-339" fmla="*/ 0 w 4126972"/>
              <a:gd name="connsiteY16-340" fmla="*/ 0 h 4864321"/>
              <a:gd name="connsiteX0-341" fmla="*/ 0 w 4126972"/>
              <a:gd name="connsiteY0-342" fmla="*/ 0 h 4817785"/>
              <a:gd name="connsiteX1-343" fmla="*/ 687829 w 4126972"/>
              <a:gd name="connsiteY1-344" fmla="*/ 0 h 4817785"/>
              <a:gd name="connsiteX2-345" fmla="*/ 687829 w 4126972"/>
              <a:gd name="connsiteY2-346" fmla="*/ 0 h 4817785"/>
              <a:gd name="connsiteX3-347" fmla="*/ 1719572 w 4126972"/>
              <a:gd name="connsiteY3-348" fmla="*/ 0 h 4817785"/>
              <a:gd name="connsiteX4-349" fmla="*/ 4126972 w 4126972"/>
              <a:gd name="connsiteY4-350" fmla="*/ 0 h 4817785"/>
              <a:gd name="connsiteX5-351" fmla="*/ 4126972 w 4126972"/>
              <a:gd name="connsiteY5-352" fmla="*/ 1925323 h 4817785"/>
              <a:gd name="connsiteX6-353" fmla="*/ 4126972 w 4126972"/>
              <a:gd name="connsiteY6-354" fmla="*/ 1925323 h 4817785"/>
              <a:gd name="connsiteX7-355" fmla="*/ 4126972 w 4126972"/>
              <a:gd name="connsiteY7-356" fmla="*/ 2750461 h 4817785"/>
              <a:gd name="connsiteX8-357" fmla="*/ 4126972 w 4126972"/>
              <a:gd name="connsiteY8-358" fmla="*/ 3300553 h 4817785"/>
              <a:gd name="connsiteX9-359" fmla="*/ 1100458 w 4126972"/>
              <a:gd name="connsiteY9-360" fmla="*/ 3310078 h 4817785"/>
              <a:gd name="connsiteX10-361" fmla="*/ 1707443 w 4126972"/>
              <a:gd name="connsiteY10-362" fmla="*/ 4817785 h 4817785"/>
              <a:gd name="connsiteX11-363" fmla="*/ 687829 w 4126972"/>
              <a:gd name="connsiteY11-364" fmla="*/ 3300553 h 4817785"/>
              <a:gd name="connsiteX12-365" fmla="*/ 0 w 4126972"/>
              <a:gd name="connsiteY12-366" fmla="*/ 3300553 h 4817785"/>
              <a:gd name="connsiteX13-367" fmla="*/ 0 w 4126972"/>
              <a:gd name="connsiteY13-368" fmla="*/ 2750461 h 4817785"/>
              <a:gd name="connsiteX14-369" fmla="*/ 0 w 4126972"/>
              <a:gd name="connsiteY14-370" fmla="*/ 1925323 h 4817785"/>
              <a:gd name="connsiteX15-371" fmla="*/ 0 w 4126972"/>
              <a:gd name="connsiteY15-372" fmla="*/ 1925323 h 4817785"/>
              <a:gd name="connsiteX16-373" fmla="*/ 0 w 4126972"/>
              <a:gd name="connsiteY16-374" fmla="*/ 0 h 4817785"/>
              <a:gd name="connsiteX0-375" fmla="*/ 0 w 4126972"/>
              <a:gd name="connsiteY0-376" fmla="*/ 0 h 4143023"/>
              <a:gd name="connsiteX1-377" fmla="*/ 687829 w 4126972"/>
              <a:gd name="connsiteY1-378" fmla="*/ 0 h 4143023"/>
              <a:gd name="connsiteX2-379" fmla="*/ 687829 w 4126972"/>
              <a:gd name="connsiteY2-380" fmla="*/ 0 h 4143023"/>
              <a:gd name="connsiteX3-381" fmla="*/ 1719572 w 4126972"/>
              <a:gd name="connsiteY3-382" fmla="*/ 0 h 4143023"/>
              <a:gd name="connsiteX4-383" fmla="*/ 4126972 w 4126972"/>
              <a:gd name="connsiteY4-384" fmla="*/ 0 h 4143023"/>
              <a:gd name="connsiteX5-385" fmla="*/ 4126972 w 4126972"/>
              <a:gd name="connsiteY5-386" fmla="*/ 1925323 h 4143023"/>
              <a:gd name="connsiteX6-387" fmla="*/ 4126972 w 4126972"/>
              <a:gd name="connsiteY6-388" fmla="*/ 1925323 h 4143023"/>
              <a:gd name="connsiteX7-389" fmla="*/ 4126972 w 4126972"/>
              <a:gd name="connsiteY7-390" fmla="*/ 2750461 h 4143023"/>
              <a:gd name="connsiteX8-391" fmla="*/ 4126972 w 4126972"/>
              <a:gd name="connsiteY8-392" fmla="*/ 3300553 h 4143023"/>
              <a:gd name="connsiteX9-393" fmla="*/ 1100458 w 4126972"/>
              <a:gd name="connsiteY9-394" fmla="*/ 3310078 h 4143023"/>
              <a:gd name="connsiteX10-395" fmla="*/ 1662386 w 4126972"/>
              <a:gd name="connsiteY10-396" fmla="*/ 4143023 h 4143023"/>
              <a:gd name="connsiteX11-397" fmla="*/ 687829 w 4126972"/>
              <a:gd name="connsiteY11-398" fmla="*/ 3300553 h 4143023"/>
              <a:gd name="connsiteX12-399" fmla="*/ 0 w 4126972"/>
              <a:gd name="connsiteY12-400" fmla="*/ 3300553 h 4143023"/>
              <a:gd name="connsiteX13-401" fmla="*/ 0 w 4126972"/>
              <a:gd name="connsiteY13-402" fmla="*/ 2750461 h 4143023"/>
              <a:gd name="connsiteX14-403" fmla="*/ 0 w 4126972"/>
              <a:gd name="connsiteY14-404" fmla="*/ 1925323 h 4143023"/>
              <a:gd name="connsiteX15-405" fmla="*/ 0 w 4126972"/>
              <a:gd name="connsiteY15-406" fmla="*/ 1925323 h 4143023"/>
              <a:gd name="connsiteX16-407" fmla="*/ 0 w 4126972"/>
              <a:gd name="connsiteY16-408" fmla="*/ 0 h 4143023"/>
              <a:gd name="connsiteX0-409" fmla="*/ 0 w 4126972"/>
              <a:gd name="connsiteY0-410" fmla="*/ 0 h 4387333"/>
              <a:gd name="connsiteX1-411" fmla="*/ 687829 w 4126972"/>
              <a:gd name="connsiteY1-412" fmla="*/ 0 h 4387333"/>
              <a:gd name="connsiteX2-413" fmla="*/ 687829 w 4126972"/>
              <a:gd name="connsiteY2-414" fmla="*/ 0 h 4387333"/>
              <a:gd name="connsiteX3-415" fmla="*/ 1719572 w 4126972"/>
              <a:gd name="connsiteY3-416" fmla="*/ 0 h 4387333"/>
              <a:gd name="connsiteX4-417" fmla="*/ 4126972 w 4126972"/>
              <a:gd name="connsiteY4-418" fmla="*/ 0 h 4387333"/>
              <a:gd name="connsiteX5-419" fmla="*/ 4126972 w 4126972"/>
              <a:gd name="connsiteY5-420" fmla="*/ 1925323 h 4387333"/>
              <a:gd name="connsiteX6-421" fmla="*/ 4126972 w 4126972"/>
              <a:gd name="connsiteY6-422" fmla="*/ 1925323 h 4387333"/>
              <a:gd name="connsiteX7-423" fmla="*/ 4126972 w 4126972"/>
              <a:gd name="connsiteY7-424" fmla="*/ 2750461 h 4387333"/>
              <a:gd name="connsiteX8-425" fmla="*/ 4126972 w 4126972"/>
              <a:gd name="connsiteY8-426" fmla="*/ 3300553 h 4387333"/>
              <a:gd name="connsiteX9-427" fmla="*/ 1100458 w 4126972"/>
              <a:gd name="connsiteY9-428" fmla="*/ 3310078 h 4387333"/>
              <a:gd name="connsiteX10-429" fmla="*/ 1707444 w 4126972"/>
              <a:gd name="connsiteY10-430" fmla="*/ 4387333 h 4387333"/>
              <a:gd name="connsiteX11-431" fmla="*/ 687829 w 4126972"/>
              <a:gd name="connsiteY11-432" fmla="*/ 3300553 h 4387333"/>
              <a:gd name="connsiteX12-433" fmla="*/ 0 w 4126972"/>
              <a:gd name="connsiteY12-434" fmla="*/ 3300553 h 4387333"/>
              <a:gd name="connsiteX13-435" fmla="*/ 0 w 4126972"/>
              <a:gd name="connsiteY13-436" fmla="*/ 2750461 h 4387333"/>
              <a:gd name="connsiteX14-437" fmla="*/ 0 w 4126972"/>
              <a:gd name="connsiteY14-438" fmla="*/ 1925323 h 4387333"/>
              <a:gd name="connsiteX15-439" fmla="*/ 0 w 4126972"/>
              <a:gd name="connsiteY15-440" fmla="*/ 1925323 h 4387333"/>
              <a:gd name="connsiteX16-441" fmla="*/ 0 w 4126972"/>
              <a:gd name="connsiteY16-442" fmla="*/ 0 h 4387333"/>
              <a:gd name="connsiteX0-443" fmla="*/ 0 w 4126972"/>
              <a:gd name="connsiteY0-444" fmla="*/ 0 h 3980148"/>
              <a:gd name="connsiteX1-445" fmla="*/ 687829 w 4126972"/>
              <a:gd name="connsiteY1-446" fmla="*/ 0 h 3980148"/>
              <a:gd name="connsiteX2-447" fmla="*/ 687829 w 4126972"/>
              <a:gd name="connsiteY2-448" fmla="*/ 0 h 3980148"/>
              <a:gd name="connsiteX3-449" fmla="*/ 1719572 w 4126972"/>
              <a:gd name="connsiteY3-450" fmla="*/ 0 h 3980148"/>
              <a:gd name="connsiteX4-451" fmla="*/ 4126972 w 4126972"/>
              <a:gd name="connsiteY4-452" fmla="*/ 0 h 3980148"/>
              <a:gd name="connsiteX5-453" fmla="*/ 4126972 w 4126972"/>
              <a:gd name="connsiteY5-454" fmla="*/ 1925323 h 3980148"/>
              <a:gd name="connsiteX6-455" fmla="*/ 4126972 w 4126972"/>
              <a:gd name="connsiteY6-456" fmla="*/ 1925323 h 3980148"/>
              <a:gd name="connsiteX7-457" fmla="*/ 4126972 w 4126972"/>
              <a:gd name="connsiteY7-458" fmla="*/ 2750461 h 3980148"/>
              <a:gd name="connsiteX8-459" fmla="*/ 4126972 w 4126972"/>
              <a:gd name="connsiteY8-460" fmla="*/ 3300553 h 3980148"/>
              <a:gd name="connsiteX9-461" fmla="*/ 1100458 w 4126972"/>
              <a:gd name="connsiteY9-462" fmla="*/ 3310078 h 3980148"/>
              <a:gd name="connsiteX10-463" fmla="*/ 1707444 w 4126972"/>
              <a:gd name="connsiteY10-464" fmla="*/ 3980148 h 3980148"/>
              <a:gd name="connsiteX11-465" fmla="*/ 687829 w 4126972"/>
              <a:gd name="connsiteY11-466" fmla="*/ 3300553 h 3980148"/>
              <a:gd name="connsiteX12-467" fmla="*/ 0 w 4126972"/>
              <a:gd name="connsiteY12-468" fmla="*/ 3300553 h 3980148"/>
              <a:gd name="connsiteX13-469" fmla="*/ 0 w 4126972"/>
              <a:gd name="connsiteY13-470" fmla="*/ 2750461 h 3980148"/>
              <a:gd name="connsiteX14-471" fmla="*/ 0 w 4126972"/>
              <a:gd name="connsiteY14-472" fmla="*/ 1925323 h 3980148"/>
              <a:gd name="connsiteX15-473" fmla="*/ 0 w 4126972"/>
              <a:gd name="connsiteY15-474" fmla="*/ 1925323 h 3980148"/>
              <a:gd name="connsiteX16-475" fmla="*/ 0 w 4126972"/>
              <a:gd name="connsiteY16-476" fmla="*/ 0 h 398014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Lst>
            <a:rect l="l" t="t" r="r" b="b"/>
            <a:pathLst>
              <a:path w="4126972" h="3980148">
                <a:moveTo>
                  <a:pt x="0" y="0"/>
                </a:moveTo>
                <a:lnTo>
                  <a:pt x="687829" y="0"/>
                </a:lnTo>
                <a:lnTo>
                  <a:pt x="687829" y="0"/>
                </a:lnTo>
                <a:lnTo>
                  <a:pt x="1719572" y="0"/>
                </a:lnTo>
                <a:lnTo>
                  <a:pt x="4126972" y="0"/>
                </a:lnTo>
                <a:lnTo>
                  <a:pt x="4126972" y="1925323"/>
                </a:lnTo>
                <a:lnTo>
                  <a:pt x="4126972" y="1925323"/>
                </a:lnTo>
                <a:lnTo>
                  <a:pt x="4126972" y="2750461"/>
                </a:lnTo>
                <a:lnTo>
                  <a:pt x="4126972" y="3300553"/>
                </a:lnTo>
                <a:lnTo>
                  <a:pt x="1100458" y="3310078"/>
                </a:lnTo>
                <a:lnTo>
                  <a:pt x="1707444" y="3980148"/>
                </a:lnTo>
                <a:lnTo>
                  <a:pt x="687829" y="3300553"/>
                </a:lnTo>
                <a:lnTo>
                  <a:pt x="0" y="3300553"/>
                </a:lnTo>
                <a:lnTo>
                  <a:pt x="0" y="2750461"/>
                </a:lnTo>
                <a:lnTo>
                  <a:pt x="0" y="1925323"/>
                </a:lnTo>
                <a:lnTo>
                  <a:pt x="0" y="1925323"/>
                </a:lnTo>
                <a:lnTo>
                  <a:pt x="0" y="0"/>
                </a:lnTo>
                <a:close/>
              </a:path>
            </a:pathLst>
          </a:custGeom>
          <a:solidFill>
            <a:srgbClr val="2F5EB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solidFill>
                <a:srgbClr val="FFFFFF"/>
              </a:solidFill>
            </a:endParaRPr>
          </a:p>
        </p:txBody>
      </p:sp>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254541" y="597244"/>
            <a:ext cx="3160177" cy="196873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703435" y="3318219"/>
            <a:ext cx="1711208" cy="5997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 name="TextBox 2"/>
          <p:cNvSpPr txBox="1"/>
          <p:nvPr/>
        </p:nvSpPr>
        <p:spPr>
          <a:xfrm>
            <a:off x="3968046" y="3984307"/>
            <a:ext cx="1181986" cy="229870"/>
          </a:xfrm>
          <a:prstGeom prst="rect">
            <a:avLst/>
          </a:prstGeom>
          <a:noFill/>
        </p:spPr>
        <p:txBody>
          <a:bodyPr wrap="square" rtlCol="0">
            <a:spAutoFit/>
          </a:bodyPr>
          <a:lstStyle/>
          <a:p>
            <a:pPr algn="ctr"/>
            <a:r>
              <a:rPr lang="zh-CN" altLang="en-US" sz="900" dirty="0">
                <a:solidFill>
                  <a:srgbClr val="000000">
                    <a:lumMod val="95000"/>
                    <a:lumOff val="5000"/>
                  </a:srgbClr>
                </a:solidFill>
                <a:latin typeface="微软雅黑" panose="020B0503020204020204" charset="-122"/>
                <a:ea typeface="微软雅黑" panose="020B0503020204020204" charset="-122"/>
              </a:rPr>
              <a:t>仓库环境看板</a:t>
            </a:r>
          </a:p>
        </p:txBody>
      </p:sp>
      <p:pic>
        <p:nvPicPr>
          <p:cNvPr id="14363" name="Picture 27"/>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5263860" y="597244"/>
            <a:ext cx="151841" cy="1699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27"/>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5263860" y="2265622"/>
            <a:ext cx="151841" cy="1699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7" name="Picture 27"/>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2254541" y="595116"/>
            <a:ext cx="151841" cy="1699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8" name="Picture 27"/>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2260235" y="2275746"/>
            <a:ext cx="151841" cy="1699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2" name="Picture 28"/>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4215765" y="680085"/>
            <a:ext cx="143510" cy="16637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1" name="TextBox 2"/>
          <p:cNvSpPr txBox="1"/>
          <p:nvPr/>
        </p:nvSpPr>
        <p:spPr>
          <a:xfrm>
            <a:off x="2337319" y="3983990"/>
            <a:ext cx="1155700" cy="229870"/>
          </a:xfrm>
          <a:prstGeom prst="rect">
            <a:avLst/>
          </a:prstGeom>
          <a:noFill/>
        </p:spPr>
        <p:txBody>
          <a:bodyPr wrap="square" rtlCol="0">
            <a:spAutoFit/>
          </a:bodyPr>
          <a:lstStyle/>
          <a:p>
            <a:pPr algn="ctr"/>
            <a:r>
              <a:rPr lang="zh-CN" altLang="en-US" sz="900" dirty="0">
                <a:solidFill>
                  <a:srgbClr val="000000">
                    <a:lumMod val="95000"/>
                    <a:lumOff val="5000"/>
                  </a:srgbClr>
                </a:solidFill>
                <a:latin typeface="微软雅黑" panose="020B0503020204020204" charset="-122"/>
                <a:ea typeface="微软雅黑" panose="020B0503020204020204" charset="-122"/>
              </a:rPr>
              <a:t>视频监控报警</a:t>
            </a:r>
          </a:p>
        </p:txBody>
      </p:sp>
      <p:pic>
        <p:nvPicPr>
          <p:cNvPr id="43" name="Picture 27"/>
          <p:cNvPicPr>
            <a:picLocks noChangeAspect="1" noChangeArrowheads="1"/>
          </p:cNvPicPr>
          <p:nvPr/>
        </p:nvPicPr>
        <p:blipFill>
          <a:blip r:embed="rId9" cstate="print">
            <a:clrChange>
              <a:clrFrom>
                <a:srgbClr val="FFFFFF">
                  <a:alpha val="100000"/>
                </a:srgbClr>
              </a:clrFrom>
              <a:clrTo>
                <a:srgbClr val="FFFFFF">
                  <a:alpha val="100000"/>
                  <a:alpha val="0"/>
                </a:srgbClr>
              </a:clrTo>
            </a:clrChange>
            <a:extLst>
              <a:ext uri="{28A0092B-C50C-407E-A947-70E740481C1C}">
                <a14:useLocalDpi xmlns:a14="http://schemas.microsoft.com/office/drawing/2010/main" xmlns="" val="0"/>
              </a:ext>
            </a:extLst>
          </a:blip>
          <a:srcRect/>
          <a:stretch>
            <a:fillRect/>
          </a:stretch>
        </p:blipFill>
        <p:spPr bwMode="auto">
          <a:xfrm>
            <a:off x="2647179" y="3232050"/>
            <a:ext cx="535980" cy="5997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365" name="Picture 29"/>
          <p:cNvPicPr>
            <a:picLocks noChangeAspect="1"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5105400" y="2286635"/>
            <a:ext cx="118110" cy="2387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9" name="Picture 29"/>
          <p:cNvPicPr>
            <a:picLocks noChangeAspect="1" noChangeArrowheads="1"/>
          </p:cNvPicPr>
          <p:nvPr/>
        </p:nvPicPr>
        <p:blipFill>
          <a:blip r:embed="rId11" cstate="print">
            <a:extLst>
              <a:ext uri="{28A0092B-C50C-407E-A947-70E740481C1C}">
                <a14:useLocalDpi xmlns:a14="http://schemas.microsoft.com/office/drawing/2010/main" xmlns="" val="0"/>
              </a:ext>
            </a:extLst>
          </a:blip>
          <a:srcRect/>
          <a:stretch>
            <a:fillRect/>
          </a:stretch>
        </p:blipFill>
        <p:spPr bwMode="auto">
          <a:xfrm rot="10800000" flipV="1">
            <a:off x="3340634" y="2337432"/>
            <a:ext cx="106709" cy="2152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338" name="Picture 2"/>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a:off x="5927725" y="2951480"/>
            <a:ext cx="2867660" cy="15455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0" name="TextBox 2"/>
          <p:cNvSpPr txBox="1"/>
          <p:nvPr/>
        </p:nvSpPr>
        <p:spPr>
          <a:xfrm>
            <a:off x="6590071" y="2721610"/>
            <a:ext cx="1515028" cy="229870"/>
          </a:xfrm>
          <a:prstGeom prst="rect">
            <a:avLst/>
          </a:prstGeom>
          <a:noFill/>
        </p:spPr>
        <p:txBody>
          <a:bodyPr wrap="square" rtlCol="0">
            <a:spAutoFit/>
          </a:bodyPr>
          <a:lstStyle/>
          <a:p>
            <a:pPr algn="ctr"/>
            <a:r>
              <a:rPr lang="zh-CN" altLang="en-US" sz="900" dirty="0">
                <a:solidFill>
                  <a:srgbClr val="000000">
                    <a:lumMod val="95000"/>
                    <a:lumOff val="5000"/>
                  </a:srgbClr>
                </a:solidFill>
                <a:latin typeface="微软雅黑" panose="020B0503020204020204" charset="-122"/>
                <a:ea typeface="微软雅黑" panose="020B0503020204020204" charset="-122"/>
              </a:rPr>
              <a:t>仓库垛位信息图</a:t>
            </a:r>
          </a:p>
        </p:txBody>
      </p:sp>
      <p:sp>
        <p:nvSpPr>
          <p:cNvPr id="71" name="TextBox 2"/>
          <p:cNvSpPr txBox="1"/>
          <p:nvPr/>
        </p:nvSpPr>
        <p:spPr>
          <a:xfrm>
            <a:off x="6604041" y="4542585"/>
            <a:ext cx="1515028" cy="229870"/>
          </a:xfrm>
          <a:prstGeom prst="rect">
            <a:avLst/>
          </a:prstGeom>
          <a:noFill/>
        </p:spPr>
        <p:txBody>
          <a:bodyPr wrap="square" rtlCol="0">
            <a:spAutoFit/>
          </a:bodyPr>
          <a:lstStyle/>
          <a:p>
            <a:pPr algn="ctr"/>
            <a:r>
              <a:rPr lang="zh-CN" altLang="en-US" sz="900" dirty="0">
                <a:solidFill>
                  <a:srgbClr val="000000">
                    <a:lumMod val="95000"/>
                    <a:lumOff val="5000"/>
                  </a:srgbClr>
                </a:solidFill>
                <a:latin typeface="微软雅黑" panose="020B0503020204020204" charset="-122"/>
                <a:ea typeface="微软雅黑" panose="020B0503020204020204" charset="-122"/>
              </a:rPr>
              <a:t>仓库环境曲线图</a:t>
            </a:r>
          </a:p>
        </p:txBody>
      </p:sp>
      <p:sp>
        <p:nvSpPr>
          <p:cNvPr id="14" name="文本框 13"/>
          <p:cNvSpPr txBox="1"/>
          <p:nvPr/>
        </p:nvSpPr>
        <p:spPr>
          <a:xfrm>
            <a:off x="2380162" y="2721610"/>
            <a:ext cx="2929255" cy="229870"/>
          </a:xfrm>
          <a:prstGeom prst="rect">
            <a:avLst/>
          </a:prstGeom>
          <a:noFill/>
        </p:spPr>
        <p:txBody>
          <a:bodyPr wrap="square" rtlCol="0">
            <a:spAutoFit/>
          </a:bodyPr>
          <a:lstStyle/>
          <a:p>
            <a:pPr algn="ctr"/>
            <a:r>
              <a:rPr lang="zh-CN" altLang="en-US" sz="900">
                <a:latin typeface="微软雅黑" panose="020B0503020204020204" charset="-122"/>
                <a:ea typeface="微软雅黑" panose="020B0503020204020204" charset="-122"/>
              </a:rPr>
              <a:t>空调末端数据采集</a:t>
            </a:r>
          </a:p>
        </p:txBody>
      </p:sp>
      <p:pic>
        <p:nvPicPr>
          <p:cNvPr id="15" name="图片 14"/>
          <p:cNvPicPr>
            <a:picLocks noChangeAspect="1"/>
          </p:cNvPicPr>
          <p:nvPr/>
        </p:nvPicPr>
        <p:blipFill>
          <a:blip r:embed="rId13" cstate="print">
            <a:clrChange>
              <a:clrFrom>
                <a:srgbClr val="FFFFFF">
                  <a:alpha val="100000"/>
                </a:srgbClr>
              </a:clrFrom>
              <a:clrTo>
                <a:srgbClr val="FFFFFF">
                  <a:alpha val="100000"/>
                  <a:alpha val="0"/>
                </a:srgbClr>
              </a:clrTo>
            </a:clrChange>
          </a:blip>
          <a:srcRect l="5973" t="32707" b="24333"/>
          <a:stretch>
            <a:fillRect/>
          </a:stretch>
        </p:blipFill>
        <p:spPr>
          <a:xfrm>
            <a:off x="3253105" y="382270"/>
            <a:ext cx="1162685" cy="531495"/>
          </a:xfrm>
          <a:prstGeom prst="rect">
            <a:avLst/>
          </a:prstGeom>
        </p:spPr>
      </p:pic>
      <p:grpSp>
        <p:nvGrpSpPr>
          <p:cNvPr id="21" name="组合 20"/>
          <p:cNvGrpSpPr/>
          <p:nvPr/>
        </p:nvGrpSpPr>
        <p:grpSpPr>
          <a:xfrm>
            <a:off x="5894070" y="680085"/>
            <a:ext cx="762635" cy="866140"/>
            <a:chOff x="9286" y="1123"/>
            <a:chExt cx="1201" cy="1364"/>
          </a:xfrm>
        </p:grpSpPr>
        <p:sp>
          <p:nvSpPr>
            <p:cNvPr id="38" name="矩形 37"/>
            <p:cNvSpPr/>
            <p:nvPr/>
          </p:nvSpPr>
          <p:spPr>
            <a:xfrm>
              <a:off x="9305" y="1123"/>
              <a:ext cx="1028" cy="1315"/>
            </a:xfrm>
            <a:prstGeom prst="rect">
              <a:avLst/>
            </a:prstGeom>
            <a:ln w="12700">
              <a:solidFill>
                <a:srgbClr val="2C59A8"/>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dirty="0">
                  <a:solidFill>
                    <a:srgbClr val="000000"/>
                  </a:solidFill>
                </a:rPr>
                <a:t>-1</a:t>
              </a:r>
            </a:p>
          </p:txBody>
        </p:sp>
        <p:sp>
          <p:nvSpPr>
            <p:cNvPr id="39" name="矩形 38"/>
            <p:cNvSpPr/>
            <p:nvPr/>
          </p:nvSpPr>
          <p:spPr>
            <a:xfrm>
              <a:off x="9330" y="1565"/>
              <a:ext cx="983" cy="863"/>
            </a:xfrm>
            <a:prstGeom prst="rect">
              <a:avLst/>
            </a:prstGeom>
            <a:solidFill>
              <a:schemeClr val="accent1">
                <a:lumMod val="20000"/>
                <a:lumOff val="80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solidFill>
                  <a:srgbClr val="000000"/>
                </a:solidFill>
              </a:endParaRPr>
            </a:p>
          </p:txBody>
        </p:sp>
        <p:sp>
          <p:nvSpPr>
            <p:cNvPr id="57" name="矩形 56"/>
            <p:cNvSpPr/>
            <p:nvPr/>
          </p:nvSpPr>
          <p:spPr>
            <a:xfrm>
              <a:off x="9286" y="1349"/>
              <a:ext cx="1201" cy="863"/>
            </a:xfrm>
            <a:prstGeom prst="rect">
              <a:avLst/>
            </a:prstGeom>
            <a:noFill/>
            <a:ln w="6350">
              <a:noFill/>
            </a:ln>
          </p:spPr>
          <p:style>
            <a:lnRef idx="2">
              <a:schemeClr val="accent4"/>
            </a:lnRef>
            <a:fillRef idx="1">
              <a:schemeClr val="lt1"/>
            </a:fillRef>
            <a:effectRef idx="0">
              <a:schemeClr val="accent4"/>
            </a:effectRef>
            <a:fontRef idx="minor">
              <a:schemeClr val="dk1"/>
            </a:fontRef>
          </p:style>
          <p:txBody>
            <a:bodyPr rtlCol="0" anchor="t" anchorCtr="0"/>
            <a:lstStyle/>
            <a:p>
              <a:r>
                <a:rPr lang="en-US" altLang="zh-CN" sz="800" dirty="0">
                  <a:solidFill>
                    <a:schemeClr val="tx1"/>
                  </a:solidFill>
                  <a:latin typeface="微软雅黑" panose="020B0503020204020204" charset="-122"/>
                  <a:ea typeface="微软雅黑" panose="020B0503020204020204" charset="-122"/>
                  <a:cs typeface="微软雅黑" panose="020B0503020204020204" charset="-122"/>
                </a:rPr>
                <a:t>LDP232-1</a:t>
              </a:r>
            </a:p>
            <a:p>
              <a:r>
                <a:rPr lang="zh-CN" altLang="en-US" sz="800" dirty="0">
                  <a:solidFill>
                    <a:schemeClr val="tx1"/>
                  </a:solidFill>
                  <a:latin typeface="微软雅黑" panose="020B0503020204020204" charset="-122"/>
                  <a:ea typeface="微软雅黑" panose="020B0503020204020204" charset="-122"/>
                  <a:cs typeface="微软雅黑" panose="020B0503020204020204" charset="-122"/>
                </a:rPr>
                <a:t>隆两优</a:t>
              </a:r>
              <a:endParaRPr lang="en-US" altLang="zh-CN" sz="800" dirty="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800" dirty="0">
                  <a:solidFill>
                    <a:schemeClr val="tx1"/>
                  </a:solidFill>
                  <a:latin typeface="微软雅黑" panose="020B0503020204020204" charset="-122"/>
                  <a:ea typeface="微软雅黑" panose="020B0503020204020204" charset="-122"/>
                  <a:cs typeface="微软雅黑" panose="020B0503020204020204" charset="-122"/>
                </a:rPr>
                <a:t>8T / 1</a:t>
              </a:r>
              <a:r>
                <a:rPr lang="zh-CN" altLang="en-US" sz="800" dirty="0">
                  <a:solidFill>
                    <a:schemeClr val="tx1"/>
                  </a:solidFill>
                  <a:latin typeface="微软雅黑" panose="020B0503020204020204" charset="-122"/>
                  <a:ea typeface="微软雅黑" panose="020B0503020204020204" charset="-122"/>
                  <a:cs typeface="微软雅黑" panose="020B0503020204020204" charset="-122"/>
                </a:rPr>
                <a:t>年</a:t>
              </a:r>
              <a:r>
                <a:rPr lang="zh-CN" altLang="en-US" sz="800" dirty="0">
                  <a:solidFill>
                    <a:schemeClr val="tx1"/>
                  </a:solidFill>
                </a:rPr>
                <a:t> </a:t>
              </a:r>
              <a:endParaRPr lang="en-US" altLang="zh-CN" sz="800" dirty="0">
                <a:solidFill>
                  <a:schemeClr val="tx1"/>
                </a:solidFill>
              </a:endParaRPr>
            </a:p>
            <a:p>
              <a:r>
                <a:rPr lang="zh-CN" altLang="en-US" sz="800" dirty="0">
                  <a:solidFill>
                    <a:schemeClr val="tx1"/>
                  </a:solidFill>
                </a:rPr>
                <a:t>    </a:t>
              </a:r>
              <a:r>
                <a:rPr lang="en-US" altLang="zh-CN" sz="800" dirty="0">
                  <a:solidFill>
                    <a:schemeClr val="tx1"/>
                  </a:solidFill>
                </a:rPr>
                <a:t>                  </a:t>
              </a:r>
              <a:endParaRPr lang="en-US" altLang="zh-CN" sz="800" dirty="0">
                <a:solidFill>
                  <a:schemeClr val="tx1"/>
                </a:solidFill>
                <a:latin typeface="Arial Narrow" panose="020B07060202020A0204" pitchFamily="34" charset="0"/>
              </a:endParaRPr>
            </a:p>
          </p:txBody>
        </p:sp>
        <p:sp>
          <p:nvSpPr>
            <p:cNvPr id="19" name="文本框 18"/>
            <p:cNvSpPr txBox="1"/>
            <p:nvPr/>
          </p:nvSpPr>
          <p:spPr>
            <a:xfrm>
              <a:off x="9500" y="2150"/>
              <a:ext cx="618" cy="337"/>
            </a:xfrm>
            <a:prstGeom prst="rect">
              <a:avLst/>
            </a:prstGeom>
            <a:noFill/>
          </p:spPr>
          <p:txBody>
            <a:bodyPr wrap="none" rtlCol="0">
              <a:spAutoFit/>
            </a:bodyPr>
            <a:lstStyle/>
            <a:p>
              <a:r>
                <a:rPr lang="en-US" altLang="zh-CN" sz="800">
                  <a:solidFill>
                    <a:srgbClr val="2F5EB0"/>
                  </a:solidFill>
                  <a:latin typeface="微软雅黑" panose="020B0503020204020204" charset="-122"/>
                  <a:ea typeface="微软雅黑" panose="020B0503020204020204" charset="-122"/>
                </a:rPr>
                <a:t>80%</a:t>
              </a:r>
            </a:p>
          </p:txBody>
        </p:sp>
      </p:grpSp>
      <p:grpSp>
        <p:nvGrpSpPr>
          <p:cNvPr id="22" name="组合 21"/>
          <p:cNvGrpSpPr/>
          <p:nvPr/>
        </p:nvGrpSpPr>
        <p:grpSpPr>
          <a:xfrm>
            <a:off x="6639560" y="680085"/>
            <a:ext cx="762635" cy="866140"/>
            <a:chOff x="9286" y="1123"/>
            <a:chExt cx="1201" cy="1364"/>
          </a:xfrm>
        </p:grpSpPr>
        <p:sp>
          <p:nvSpPr>
            <p:cNvPr id="23" name="矩形 22"/>
            <p:cNvSpPr/>
            <p:nvPr/>
          </p:nvSpPr>
          <p:spPr>
            <a:xfrm>
              <a:off x="9305" y="1123"/>
              <a:ext cx="1028" cy="1315"/>
            </a:xfrm>
            <a:prstGeom prst="rect">
              <a:avLst/>
            </a:prstGeom>
            <a:ln w="12700">
              <a:solidFill>
                <a:srgbClr val="2C59A8"/>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dirty="0">
                <a:solidFill>
                  <a:srgbClr val="000000"/>
                </a:solidFill>
              </a:endParaRPr>
            </a:p>
          </p:txBody>
        </p:sp>
        <p:sp>
          <p:nvSpPr>
            <p:cNvPr id="25" name="矩形 24"/>
            <p:cNvSpPr/>
            <p:nvPr/>
          </p:nvSpPr>
          <p:spPr>
            <a:xfrm>
              <a:off x="9330" y="2090"/>
              <a:ext cx="983" cy="338"/>
            </a:xfrm>
            <a:prstGeom prst="rect">
              <a:avLst/>
            </a:prstGeom>
            <a:solidFill>
              <a:schemeClr val="accent1">
                <a:lumMod val="20000"/>
                <a:lumOff val="80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solidFill>
                  <a:srgbClr val="000000"/>
                </a:solidFill>
              </a:endParaRPr>
            </a:p>
          </p:txBody>
        </p:sp>
        <p:sp>
          <p:nvSpPr>
            <p:cNvPr id="26" name="矩形 25"/>
            <p:cNvSpPr/>
            <p:nvPr/>
          </p:nvSpPr>
          <p:spPr>
            <a:xfrm>
              <a:off x="9286" y="1349"/>
              <a:ext cx="1201" cy="863"/>
            </a:xfrm>
            <a:prstGeom prst="rect">
              <a:avLst/>
            </a:prstGeom>
            <a:noFill/>
            <a:ln w="6350">
              <a:noFill/>
            </a:ln>
          </p:spPr>
          <p:style>
            <a:lnRef idx="2">
              <a:schemeClr val="accent4"/>
            </a:lnRef>
            <a:fillRef idx="1">
              <a:schemeClr val="lt1"/>
            </a:fillRef>
            <a:effectRef idx="0">
              <a:schemeClr val="accent4"/>
            </a:effectRef>
            <a:fontRef idx="minor">
              <a:schemeClr val="dk1"/>
            </a:fontRef>
          </p:style>
          <p:txBody>
            <a:bodyPr rtlCol="0" anchor="t" anchorCtr="0"/>
            <a:lstStyle/>
            <a:p>
              <a:r>
                <a:rPr lang="en-US" altLang="zh-CN" sz="800" dirty="0">
                  <a:solidFill>
                    <a:schemeClr val="tx1"/>
                  </a:solidFill>
                  <a:latin typeface="微软雅黑" panose="020B0503020204020204" charset="-122"/>
                  <a:ea typeface="微软雅黑" panose="020B0503020204020204" charset="-122"/>
                  <a:cs typeface="微软雅黑" panose="020B0503020204020204" charset="-122"/>
                </a:rPr>
                <a:t>L</a:t>
              </a:r>
              <a:r>
                <a:rPr lang="en-US" altLang="zh-CN" sz="800" dirty="0">
                  <a:solidFill>
                    <a:schemeClr val="tx1"/>
                  </a:solidFill>
                  <a:latin typeface="微软雅黑" panose="020B0503020204020204" charset="-122"/>
                  <a:ea typeface="微软雅黑" panose="020B0503020204020204" charset="-122"/>
                  <a:cs typeface="微软雅黑" panose="020B0503020204020204" charset="-122"/>
                  <a:sym typeface="+mn-ea"/>
                </a:rPr>
                <a:t>DP232-2</a:t>
              </a:r>
              <a:endParaRPr lang="en-US" altLang="zh-CN" sz="800" dirty="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800" dirty="0">
                  <a:solidFill>
                    <a:schemeClr val="tx1"/>
                  </a:solidFill>
                  <a:latin typeface="微软雅黑" panose="020B0503020204020204" charset="-122"/>
                  <a:ea typeface="微软雅黑" panose="020B0503020204020204" charset="-122"/>
                  <a:cs typeface="微软雅黑" panose="020B0503020204020204" charset="-122"/>
                  <a:sym typeface="+mn-ea"/>
                </a:rPr>
                <a:t>隆两优</a:t>
              </a:r>
              <a:endParaRPr lang="en-US" altLang="zh-CN" sz="800" dirty="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800" dirty="0">
                  <a:solidFill>
                    <a:schemeClr val="tx1"/>
                  </a:solidFill>
                  <a:latin typeface="微软雅黑" panose="020B0503020204020204" charset="-122"/>
                  <a:ea typeface="微软雅黑" panose="020B0503020204020204" charset="-122"/>
                  <a:cs typeface="微软雅黑" panose="020B0503020204020204" charset="-122"/>
                  <a:sym typeface="+mn-ea"/>
                </a:rPr>
                <a:t>3T / 2年</a:t>
              </a:r>
              <a:r>
                <a:rPr lang="zh-CN" altLang="en-US" sz="800" dirty="0">
                  <a:solidFill>
                    <a:schemeClr val="tx1"/>
                  </a:solidFill>
                </a:rPr>
                <a:t>    </a:t>
              </a:r>
              <a:r>
                <a:rPr lang="en-US" altLang="zh-CN" sz="800" dirty="0">
                  <a:solidFill>
                    <a:schemeClr val="tx1"/>
                  </a:solidFill>
                </a:rPr>
                <a:t>                  </a:t>
              </a:r>
              <a:endParaRPr lang="en-US" altLang="zh-CN" sz="800" dirty="0">
                <a:solidFill>
                  <a:schemeClr val="tx1"/>
                </a:solidFill>
                <a:latin typeface="Arial Narrow" panose="020B07060202020A0204" pitchFamily="34" charset="0"/>
              </a:endParaRPr>
            </a:p>
          </p:txBody>
        </p:sp>
        <p:sp>
          <p:nvSpPr>
            <p:cNvPr id="27" name="文本框 26"/>
            <p:cNvSpPr txBox="1"/>
            <p:nvPr/>
          </p:nvSpPr>
          <p:spPr>
            <a:xfrm>
              <a:off x="9514" y="2150"/>
              <a:ext cx="618" cy="337"/>
            </a:xfrm>
            <a:prstGeom prst="rect">
              <a:avLst/>
            </a:prstGeom>
            <a:noFill/>
          </p:spPr>
          <p:txBody>
            <a:bodyPr wrap="none" rtlCol="0">
              <a:spAutoFit/>
            </a:bodyPr>
            <a:lstStyle/>
            <a:p>
              <a:pPr algn="ctr"/>
              <a:r>
                <a:rPr lang="en-US" altLang="zh-CN" sz="800">
                  <a:solidFill>
                    <a:srgbClr val="2F5EB0"/>
                  </a:solidFill>
                  <a:latin typeface="微软雅黑" panose="020B0503020204020204" charset="-122"/>
                  <a:ea typeface="微软雅黑" panose="020B0503020204020204" charset="-122"/>
                </a:rPr>
                <a:t>30%</a:t>
              </a:r>
            </a:p>
          </p:txBody>
        </p:sp>
      </p:grpSp>
      <p:grpSp>
        <p:nvGrpSpPr>
          <p:cNvPr id="28" name="组合 27"/>
          <p:cNvGrpSpPr/>
          <p:nvPr/>
        </p:nvGrpSpPr>
        <p:grpSpPr>
          <a:xfrm>
            <a:off x="7385050" y="680085"/>
            <a:ext cx="762635" cy="866140"/>
            <a:chOff x="9286" y="1123"/>
            <a:chExt cx="1201" cy="1364"/>
          </a:xfrm>
        </p:grpSpPr>
        <p:sp>
          <p:nvSpPr>
            <p:cNvPr id="29" name="矩形 28"/>
            <p:cNvSpPr/>
            <p:nvPr/>
          </p:nvSpPr>
          <p:spPr>
            <a:xfrm>
              <a:off x="9305" y="1123"/>
              <a:ext cx="1028" cy="1315"/>
            </a:xfrm>
            <a:prstGeom prst="rect">
              <a:avLst/>
            </a:prstGeom>
            <a:ln w="12700">
              <a:solidFill>
                <a:srgbClr val="2C59A8"/>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dirty="0">
                  <a:solidFill>
                    <a:srgbClr val="000000"/>
                  </a:solidFill>
                </a:rPr>
                <a:t>-1</a:t>
              </a:r>
            </a:p>
          </p:txBody>
        </p:sp>
        <p:sp>
          <p:nvSpPr>
            <p:cNvPr id="30" name="矩形 29"/>
            <p:cNvSpPr/>
            <p:nvPr/>
          </p:nvSpPr>
          <p:spPr>
            <a:xfrm>
              <a:off x="9330" y="1246"/>
              <a:ext cx="983" cy="1182"/>
            </a:xfrm>
            <a:prstGeom prst="rect">
              <a:avLst/>
            </a:prstGeom>
            <a:solidFill>
              <a:schemeClr val="accent1">
                <a:lumMod val="20000"/>
                <a:lumOff val="80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solidFill>
                  <a:srgbClr val="000000"/>
                </a:solidFill>
              </a:endParaRPr>
            </a:p>
          </p:txBody>
        </p:sp>
        <p:sp>
          <p:nvSpPr>
            <p:cNvPr id="31" name="矩形 30"/>
            <p:cNvSpPr/>
            <p:nvPr/>
          </p:nvSpPr>
          <p:spPr>
            <a:xfrm>
              <a:off x="9286" y="1349"/>
              <a:ext cx="1201" cy="863"/>
            </a:xfrm>
            <a:prstGeom prst="rect">
              <a:avLst/>
            </a:prstGeom>
            <a:noFill/>
            <a:ln w="6350">
              <a:noFill/>
            </a:ln>
          </p:spPr>
          <p:style>
            <a:lnRef idx="2">
              <a:schemeClr val="accent4"/>
            </a:lnRef>
            <a:fillRef idx="1">
              <a:schemeClr val="lt1"/>
            </a:fillRef>
            <a:effectRef idx="0">
              <a:schemeClr val="accent4"/>
            </a:effectRef>
            <a:fontRef idx="minor">
              <a:schemeClr val="dk1"/>
            </a:fontRef>
          </p:style>
          <p:txBody>
            <a:bodyPr rtlCol="0" anchor="t" anchorCtr="0"/>
            <a:lstStyle/>
            <a:p>
              <a:r>
                <a:rPr lang="en-US" altLang="zh-CN" sz="800" dirty="0">
                  <a:solidFill>
                    <a:schemeClr val="tx1"/>
                  </a:solidFill>
                  <a:latin typeface="微软雅黑" panose="020B0503020204020204" charset="-122"/>
                  <a:ea typeface="微软雅黑" panose="020B0503020204020204" charset="-122"/>
                  <a:cs typeface="微软雅黑" panose="020B0503020204020204" charset="-122"/>
                  <a:sym typeface="+mn-ea"/>
                </a:rPr>
                <a:t>LDP232-2</a:t>
              </a:r>
              <a:endParaRPr lang="en-US" altLang="zh-CN" sz="800" dirty="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800" dirty="0">
                  <a:solidFill>
                    <a:schemeClr val="tx1"/>
                  </a:solidFill>
                  <a:latin typeface="微软雅黑" panose="020B0503020204020204" charset="-122"/>
                  <a:ea typeface="微软雅黑" panose="020B0503020204020204" charset="-122"/>
                  <a:cs typeface="微软雅黑" panose="020B0503020204020204" charset="-122"/>
                  <a:sym typeface="+mn-ea"/>
                </a:rPr>
                <a:t>隆两优</a:t>
              </a:r>
              <a:endParaRPr lang="en-US" altLang="zh-CN" sz="800" dirty="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800" dirty="0">
                  <a:solidFill>
                    <a:schemeClr val="tx1"/>
                  </a:solidFill>
                  <a:latin typeface="微软雅黑" panose="020B0503020204020204" charset="-122"/>
                  <a:ea typeface="微软雅黑" panose="020B0503020204020204" charset="-122"/>
                  <a:cs typeface="微软雅黑" panose="020B0503020204020204" charset="-122"/>
                  <a:sym typeface="+mn-ea"/>
                </a:rPr>
                <a:t>9.5T / 2年</a:t>
              </a:r>
              <a:r>
                <a:rPr lang="en-US" altLang="zh-CN" sz="800" dirty="0">
                  <a:solidFill>
                    <a:schemeClr val="tx1"/>
                  </a:solidFill>
                  <a:latin typeface="微软雅黑" panose="020B0503020204020204" charset="-122"/>
                  <a:ea typeface="微软雅黑" panose="020B0503020204020204" charset="-122"/>
                  <a:cs typeface="微软雅黑" panose="020B0503020204020204" charset="-122"/>
                </a:rPr>
                <a:t> </a:t>
              </a:r>
            </a:p>
            <a:p>
              <a:r>
                <a:rPr lang="zh-CN" altLang="en-US" sz="800" dirty="0">
                  <a:solidFill>
                    <a:schemeClr val="tx1"/>
                  </a:solidFill>
                </a:rPr>
                <a:t>    </a:t>
              </a:r>
              <a:r>
                <a:rPr lang="en-US" altLang="zh-CN" sz="800" dirty="0">
                  <a:solidFill>
                    <a:schemeClr val="tx1"/>
                  </a:solidFill>
                </a:rPr>
                <a:t>                  </a:t>
              </a:r>
              <a:endParaRPr lang="en-US" altLang="zh-CN" sz="800" dirty="0">
                <a:solidFill>
                  <a:schemeClr val="tx1"/>
                </a:solidFill>
                <a:latin typeface="Arial Narrow" panose="020B07060202020A0204" pitchFamily="34" charset="0"/>
              </a:endParaRPr>
            </a:p>
          </p:txBody>
        </p:sp>
        <p:sp>
          <p:nvSpPr>
            <p:cNvPr id="33" name="文本框 32"/>
            <p:cNvSpPr txBox="1"/>
            <p:nvPr/>
          </p:nvSpPr>
          <p:spPr>
            <a:xfrm>
              <a:off x="9511" y="2150"/>
              <a:ext cx="618" cy="337"/>
            </a:xfrm>
            <a:prstGeom prst="rect">
              <a:avLst/>
            </a:prstGeom>
            <a:noFill/>
          </p:spPr>
          <p:txBody>
            <a:bodyPr wrap="none" rtlCol="0">
              <a:spAutoFit/>
            </a:bodyPr>
            <a:lstStyle/>
            <a:p>
              <a:pPr algn="ctr"/>
              <a:r>
                <a:rPr lang="en-US" altLang="zh-CN" sz="800">
                  <a:solidFill>
                    <a:srgbClr val="2F5EB0"/>
                  </a:solidFill>
                  <a:latin typeface="微软雅黑" panose="020B0503020204020204" charset="-122"/>
                  <a:ea typeface="微软雅黑" panose="020B0503020204020204" charset="-122"/>
                </a:rPr>
                <a:t>95%</a:t>
              </a:r>
            </a:p>
          </p:txBody>
        </p:sp>
      </p:grpSp>
      <p:grpSp>
        <p:nvGrpSpPr>
          <p:cNvPr id="34" name="组合 33"/>
          <p:cNvGrpSpPr/>
          <p:nvPr/>
        </p:nvGrpSpPr>
        <p:grpSpPr>
          <a:xfrm>
            <a:off x="8130540" y="680085"/>
            <a:ext cx="762635" cy="866140"/>
            <a:chOff x="9286" y="1123"/>
            <a:chExt cx="1201" cy="1364"/>
          </a:xfrm>
        </p:grpSpPr>
        <p:sp>
          <p:nvSpPr>
            <p:cNvPr id="35" name="矩形 34"/>
            <p:cNvSpPr/>
            <p:nvPr/>
          </p:nvSpPr>
          <p:spPr>
            <a:xfrm>
              <a:off x="9305" y="1123"/>
              <a:ext cx="1028" cy="1315"/>
            </a:xfrm>
            <a:prstGeom prst="rect">
              <a:avLst/>
            </a:prstGeom>
            <a:ln w="12700">
              <a:solidFill>
                <a:srgbClr val="2C59A8"/>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dirty="0">
                <a:solidFill>
                  <a:srgbClr val="000000"/>
                </a:solidFill>
              </a:endParaRPr>
            </a:p>
          </p:txBody>
        </p:sp>
        <p:sp>
          <p:nvSpPr>
            <p:cNvPr id="40" name="矩形 39"/>
            <p:cNvSpPr/>
            <p:nvPr/>
          </p:nvSpPr>
          <p:spPr>
            <a:xfrm>
              <a:off x="9330" y="1779"/>
              <a:ext cx="983" cy="649"/>
            </a:xfrm>
            <a:prstGeom prst="rect">
              <a:avLst/>
            </a:prstGeom>
            <a:solidFill>
              <a:schemeClr val="accent1">
                <a:lumMod val="20000"/>
                <a:lumOff val="80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solidFill>
                  <a:srgbClr val="000000"/>
                </a:solidFill>
              </a:endParaRPr>
            </a:p>
          </p:txBody>
        </p:sp>
        <p:sp>
          <p:nvSpPr>
            <p:cNvPr id="65" name="矩形 64"/>
            <p:cNvSpPr/>
            <p:nvPr/>
          </p:nvSpPr>
          <p:spPr>
            <a:xfrm>
              <a:off x="9286" y="1349"/>
              <a:ext cx="1201" cy="863"/>
            </a:xfrm>
            <a:prstGeom prst="rect">
              <a:avLst/>
            </a:prstGeom>
            <a:noFill/>
            <a:ln w="6350">
              <a:noFill/>
            </a:ln>
          </p:spPr>
          <p:style>
            <a:lnRef idx="2">
              <a:schemeClr val="accent4"/>
            </a:lnRef>
            <a:fillRef idx="1">
              <a:schemeClr val="lt1"/>
            </a:fillRef>
            <a:effectRef idx="0">
              <a:schemeClr val="accent4"/>
            </a:effectRef>
            <a:fontRef idx="minor">
              <a:schemeClr val="dk1"/>
            </a:fontRef>
          </p:style>
          <p:txBody>
            <a:bodyPr rtlCol="0" anchor="t" anchorCtr="0"/>
            <a:lstStyle/>
            <a:p>
              <a:pPr algn="l"/>
              <a:r>
                <a:rPr lang="en-US" altLang="zh-CN" sz="800" dirty="0">
                  <a:solidFill>
                    <a:schemeClr val="tx1"/>
                  </a:solidFill>
                  <a:latin typeface="微软雅黑" panose="020B0503020204020204" charset="-122"/>
                  <a:ea typeface="微软雅黑" panose="020B0503020204020204" charset="-122"/>
                  <a:cs typeface="微软雅黑" panose="020B0503020204020204" charset="-122"/>
                  <a:sym typeface="+mn-ea"/>
                </a:rPr>
                <a:t>LDP232-2</a:t>
              </a:r>
              <a:endParaRPr lang="en-US" altLang="zh-CN" sz="800" dirty="0">
                <a:solidFill>
                  <a:schemeClr val="tx1"/>
                </a:solidFill>
                <a:latin typeface="微软雅黑" panose="020B0503020204020204" charset="-122"/>
                <a:ea typeface="微软雅黑" panose="020B0503020204020204" charset="-122"/>
                <a:cs typeface="微软雅黑" panose="020B0503020204020204" charset="-122"/>
              </a:endParaRPr>
            </a:p>
            <a:p>
              <a:pPr algn="l"/>
              <a:r>
                <a:rPr lang="en-US" altLang="zh-CN" sz="800" dirty="0">
                  <a:solidFill>
                    <a:schemeClr val="tx1"/>
                  </a:solidFill>
                  <a:latin typeface="微软雅黑" panose="020B0503020204020204" charset="-122"/>
                  <a:ea typeface="微软雅黑" panose="020B0503020204020204" charset="-122"/>
                  <a:cs typeface="微软雅黑" panose="020B0503020204020204" charset="-122"/>
                  <a:sym typeface="+mn-ea"/>
                </a:rPr>
                <a:t>隆两优</a:t>
              </a:r>
              <a:endParaRPr lang="en-US" altLang="zh-CN" sz="800" dirty="0">
                <a:solidFill>
                  <a:schemeClr val="tx1"/>
                </a:solidFill>
                <a:latin typeface="微软雅黑" panose="020B0503020204020204" charset="-122"/>
                <a:ea typeface="微软雅黑" panose="020B0503020204020204" charset="-122"/>
                <a:cs typeface="微软雅黑" panose="020B0503020204020204" charset="-122"/>
              </a:endParaRPr>
            </a:p>
            <a:p>
              <a:pPr algn="l"/>
              <a:r>
                <a:rPr lang="en-US" altLang="zh-CN" sz="800" dirty="0">
                  <a:solidFill>
                    <a:schemeClr val="tx1"/>
                  </a:solidFill>
                  <a:latin typeface="微软雅黑" panose="020B0503020204020204" charset="-122"/>
                  <a:ea typeface="微软雅黑" panose="020B0503020204020204" charset="-122"/>
                  <a:cs typeface="微软雅黑" panose="020B0503020204020204" charset="-122"/>
                  <a:sym typeface="+mn-ea"/>
                </a:rPr>
                <a:t>6T / 2年</a:t>
              </a:r>
              <a:endParaRPr lang="en-US" altLang="zh-CN" sz="800" dirty="0">
                <a:solidFill>
                  <a:schemeClr val="tx1"/>
                </a:solidFill>
              </a:endParaRPr>
            </a:p>
            <a:p>
              <a:r>
                <a:rPr lang="zh-CN" altLang="en-US" sz="800" dirty="0">
                  <a:solidFill>
                    <a:schemeClr val="tx1"/>
                  </a:solidFill>
                </a:rPr>
                <a:t>    </a:t>
              </a:r>
              <a:r>
                <a:rPr lang="en-US" altLang="zh-CN" sz="800" dirty="0">
                  <a:solidFill>
                    <a:schemeClr val="tx1"/>
                  </a:solidFill>
                </a:rPr>
                <a:t>                  </a:t>
              </a:r>
              <a:endParaRPr lang="en-US" altLang="zh-CN" sz="800" dirty="0">
                <a:solidFill>
                  <a:schemeClr val="tx1"/>
                </a:solidFill>
                <a:latin typeface="Arial Narrow" panose="020B07060202020A0204" pitchFamily="34" charset="0"/>
              </a:endParaRPr>
            </a:p>
          </p:txBody>
        </p:sp>
        <p:sp>
          <p:nvSpPr>
            <p:cNvPr id="66" name="文本框 65"/>
            <p:cNvSpPr txBox="1"/>
            <p:nvPr/>
          </p:nvSpPr>
          <p:spPr>
            <a:xfrm>
              <a:off x="9511" y="2150"/>
              <a:ext cx="618" cy="337"/>
            </a:xfrm>
            <a:prstGeom prst="rect">
              <a:avLst/>
            </a:prstGeom>
            <a:noFill/>
          </p:spPr>
          <p:txBody>
            <a:bodyPr wrap="none" rtlCol="0">
              <a:spAutoFit/>
            </a:bodyPr>
            <a:lstStyle/>
            <a:p>
              <a:pPr algn="ctr"/>
              <a:r>
                <a:rPr lang="en-US" altLang="zh-CN" sz="800">
                  <a:solidFill>
                    <a:srgbClr val="2F5EB0"/>
                  </a:solidFill>
                  <a:latin typeface="微软雅黑" panose="020B0503020204020204" charset="-122"/>
                  <a:ea typeface="微软雅黑" panose="020B0503020204020204" charset="-122"/>
                </a:rPr>
                <a:t>60%</a:t>
              </a:r>
            </a:p>
          </p:txBody>
        </p:sp>
      </p:grpSp>
      <p:grpSp>
        <p:nvGrpSpPr>
          <p:cNvPr id="100" name="组合 99"/>
          <p:cNvGrpSpPr/>
          <p:nvPr/>
        </p:nvGrpSpPr>
        <p:grpSpPr>
          <a:xfrm>
            <a:off x="5894070" y="1647190"/>
            <a:ext cx="762635" cy="866140"/>
            <a:chOff x="9286" y="1123"/>
            <a:chExt cx="1201" cy="1364"/>
          </a:xfrm>
        </p:grpSpPr>
        <p:sp>
          <p:nvSpPr>
            <p:cNvPr id="101" name="矩形 100"/>
            <p:cNvSpPr/>
            <p:nvPr/>
          </p:nvSpPr>
          <p:spPr>
            <a:xfrm>
              <a:off x="9305" y="1123"/>
              <a:ext cx="1028" cy="1315"/>
            </a:xfrm>
            <a:prstGeom prst="rect">
              <a:avLst/>
            </a:prstGeom>
            <a:ln w="12700">
              <a:solidFill>
                <a:srgbClr val="2C59A8"/>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dirty="0">
                  <a:solidFill>
                    <a:srgbClr val="000000"/>
                  </a:solidFill>
                </a:rPr>
                <a:t>-1</a:t>
              </a:r>
            </a:p>
          </p:txBody>
        </p:sp>
        <p:sp>
          <p:nvSpPr>
            <p:cNvPr id="102" name="矩形 101"/>
            <p:cNvSpPr/>
            <p:nvPr/>
          </p:nvSpPr>
          <p:spPr>
            <a:xfrm>
              <a:off x="9330" y="1329"/>
              <a:ext cx="983" cy="1099"/>
            </a:xfrm>
            <a:prstGeom prst="rect">
              <a:avLst/>
            </a:prstGeom>
            <a:solidFill>
              <a:schemeClr val="accent1">
                <a:lumMod val="20000"/>
                <a:lumOff val="80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solidFill>
                  <a:srgbClr val="000000"/>
                </a:solidFill>
              </a:endParaRPr>
            </a:p>
          </p:txBody>
        </p:sp>
        <p:sp>
          <p:nvSpPr>
            <p:cNvPr id="103" name="矩形 102"/>
            <p:cNvSpPr/>
            <p:nvPr/>
          </p:nvSpPr>
          <p:spPr>
            <a:xfrm>
              <a:off x="9286" y="1349"/>
              <a:ext cx="1201" cy="863"/>
            </a:xfrm>
            <a:prstGeom prst="rect">
              <a:avLst/>
            </a:prstGeom>
            <a:noFill/>
            <a:ln w="6350">
              <a:noFill/>
            </a:ln>
          </p:spPr>
          <p:style>
            <a:lnRef idx="2">
              <a:schemeClr val="accent4"/>
            </a:lnRef>
            <a:fillRef idx="1">
              <a:schemeClr val="lt1"/>
            </a:fillRef>
            <a:effectRef idx="0">
              <a:schemeClr val="accent4"/>
            </a:effectRef>
            <a:fontRef idx="minor">
              <a:schemeClr val="dk1"/>
            </a:fontRef>
          </p:style>
          <p:txBody>
            <a:bodyPr rtlCol="0" anchor="t" anchorCtr="0"/>
            <a:lstStyle/>
            <a:p>
              <a:r>
                <a:rPr lang="en-US" altLang="zh-CN" sz="800" dirty="0">
                  <a:solidFill>
                    <a:schemeClr val="tx1"/>
                  </a:solidFill>
                  <a:latin typeface="微软雅黑" panose="020B0503020204020204" charset="-122"/>
                  <a:ea typeface="微软雅黑" panose="020B0503020204020204" charset="-122"/>
                  <a:cs typeface="微软雅黑" panose="020B0503020204020204" charset="-122"/>
                  <a:sym typeface="+mn-ea"/>
                </a:rPr>
                <a:t>LDP232-2</a:t>
              </a:r>
              <a:endParaRPr lang="en-US" altLang="zh-CN" sz="800" dirty="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800" dirty="0">
                  <a:solidFill>
                    <a:schemeClr val="tx1"/>
                  </a:solidFill>
                  <a:latin typeface="微软雅黑" panose="020B0503020204020204" charset="-122"/>
                  <a:ea typeface="微软雅黑" panose="020B0503020204020204" charset="-122"/>
                  <a:cs typeface="微软雅黑" panose="020B0503020204020204" charset="-122"/>
                  <a:sym typeface="+mn-ea"/>
                </a:rPr>
                <a:t>隆两优</a:t>
              </a:r>
              <a:endParaRPr lang="en-US" altLang="zh-CN" sz="800" dirty="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800" dirty="0">
                  <a:solidFill>
                    <a:schemeClr val="tx1"/>
                  </a:solidFill>
                  <a:latin typeface="微软雅黑" panose="020B0503020204020204" charset="-122"/>
                  <a:ea typeface="微软雅黑" panose="020B0503020204020204" charset="-122"/>
                  <a:cs typeface="微软雅黑" panose="020B0503020204020204" charset="-122"/>
                  <a:sym typeface="+mn-ea"/>
                </a:rPr>
                <a:t>9T / 2年</a:t>
              </a:r>
              <a:r>
                <a:rPr lang="zh-CN" altLang="en-US" sz="800" dirty="0">
                  <a:solidFill>
                    <a:schemeClr val="tx1"/>
                  </a:solidFill>
                </a:rPr>
                <a:t> </a:t>
              </a:r>
              <a:endParaRPr lang="en-US" altLang="zh-CN" sz="800" dirty="0">
                <a:solidFill>
                  <a:schemeClr val="tx1"/>
                </a:solidFill>
              </a:endParaRPr>
            </a:p>
            <a:p>
              <a:r>
                <a:rPr lang="zh-CN" altLang="en-US" sz="800" dirty="0">
                  <a:solidFill>
                    <a:schemeClr val="tx1"/>
                  </a:solidFill>
                </a:rPr>
                <a:t>    </a:t>
              </a:r>
              <a:r>
                <a:rPr lang="en-US" altLang="zh-CN" sz="800" dirty="0">
                  <a:solidFill>
                    <a:schemeClr val="tx1"/>
                  </a:solidFill>
                </a:rPr>
                <a:t>                  </a:t>
              </a:r>
              <a:endParaRPr lang="en-US" altLang="zh-CN" sz="800" dirty="0">
                <a:solidFill>
                  <a:schemeClr val="tx1"/>
                </a:solidFill>
                <a:latin typeface="Arial Narrow" panose="020B07060202020A0204" pitchFamily="34" charset="0"/>
              </a:endParaRPr>
            </a:p>
          </p:txBody>
        </p:sp>
        <p:sp>
          <p:nvSpPr>
            <p:cNvPr id="104" name="文本框 103"/>
            <p:cNvSpPr txBox="1"/>
            <p:nvPr/>
          </p:nvSpPr>
          <p:spPr>
            <a:xfrm>
              <a:off x="9500" y="2150"/>
              <a:ext cx="618" cy="337"/>
            </a:xfrm>
            <a:prstGeom prst="rect">
              <a:avLst/>
            </a:prstGeom>
            <a:noFill/>
          </p:spPr>
          <p:txBody>
            <a:bodyPr wrap="none" rtlCol="0">
              <a:spAutoFit/>
            </a:bodyPr>
            <a:lstStyle/>
            <a:p>
              <a:r>
                <a:rPr lang="en-US" altLang="zh-CN" sz="800">
                  <a:solidFill>
                    <a:srgbClr val="2F5EB0"/>
                  </a:solidFill>
                  <a:latin typeface="微软雅黑" panose="020B0503020204020204" charset="-122"/>
                  <a:ea typeface="微软雅黑" panose="020B0503020204020204" charset="-122"/>
                </a:rPr>
                <a:t>90%</a:t>
              </a:r>
            </a:p>
          </p:txBody>
        </p:sp>
      </p:grpSp>
      <p:grpSp>
        <p:nvGrpSpPr>
          <p:cNvPr id="105" name="组合 104"/>
          <p:cNvGrpSpPr/>
          <p:nvPr/>
        </p:nvGrpSpPr>
        <p:grpSpPr>
          <a:xfrm>
            <a:off x="6639560" y="1647190"/>
            <a:ext cx="762635" cy="866140"/>
            <a:chOff x="9286" y="1123"/>
            <a:chExt cx="1201" cy="1364"/>
          </a:xfrm>
        </p:grpSpPr>
        <p:sp>
          <p:nvSpPr>
            <p:cNvPr id="106" name="矩形 105"/>
            <p:cNvSpPr/>
            <p:nvPr/>
          </p:nvSpPr>
          <p:spPr>
            <a:xfrm>
              <a:off x="9305" y="1123"/>
              <a:ext cx="1028" cy="1315"/>
            </a:xfrm>
            <a:prstGeom prst="rect">
              <a:avLst/>
            </a:prstGeom>
            <a:ln w="12700">
              <a:solidFill>
                <a:srgbClr val="2C59A8"/>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dirty="0">
                <a:solidFill>
                  <a:srgbClr val="000000"/>
                </a:solidFill>
              </a:endParaRPr>
            </a:p>
          </p:txBody>
        </p:sp>
        <p:sp>
          <p:nvSpPr>
            <p:cNvPr id="107" name="矩形 106"/>
            <p:cNvSpPr/>
            <p:nvPr/>
          </p:nvSpPr>
          <p:spPr>
            <a:xfrm>
              <a:off x="9330" y="1141"/>
              <a:ext cx="983" cy="1287"/>
            </a:xfrm>
            <a:prstGeom prst="rect">
              <a:avLst/>
            </a:prstGeom>
            <a:solidFill>
              <a:schemeClr val="accent1">
                <a:lumMod val="20000"/>
                <a:lumOff val="80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solidFill>
                  <a:srgbClr val="000000"/>
                </a:solidFill>
              </a:endParaRPr>
            </a:p>
          </p:txBody>
        </p:sp>
        <p:sp>
          <p:nvSpPr>
            <p:cNvPr id="108" name="矩形 107"/>
            <p:cNvSpPr/>
            <p:nvPr/>
          </p:nvSpPr>
          <p:spPr>
            <a:xfrm>
              <a:off x="9286" y="1349"/>
              <a:ext cx="1201" cy="863"/>
            </a:xfrm>
            <a:prstGeom prst="rect">
              <a:avLst/>
            </a:prstGeom>
            <a:noFill/>
            <a:ln w="6350">
              <a:noFill/>
            </a:ln>
          </p:spPr>
          <p:style>
            <a:lnRef idx="2">
              <a:schemeClr val="accent4"/>
            </a:lnRef>
            <a:fillRef idx="1">
              <a:schemeClr val="lt1"/>
            </a:fillRef>
            <a:effectRef idx="0">
              <a:schemeClr val="accent4"/>
            </a:effectRef>
            <a:fontRef idx="minor">
              <a:schemeClr val="dk1"/>
            </a:fontRef>
          </p:style>
          <p:txBody>
            <a:bodyPr rtlCol="0" anchor="t" anchorCtr="0"/>
            <a:lstStyle/>
            <a:p>
              <a:r>
                <a:rPr lang="en-US" altLang="zh-CN" sz="800" dirty="0">
                  <a:solidFill>
                    <a:schemeClr val="tx1"/>
                  </a:solidFill>
                  <a:latin typeface="微软雅黑" panose="020B0503020204020204" charset="-122"/>
                  <a:ea typeface="微软雅黑" panose="020B0503020204020204" charset="-122"/>
                  <a:cs typeface="微软雅黑" panose="020B0503020204020204" charset="-122"/>
                  <a:sym typeface="+mn-ea"/>
                </a:rPr>
                <a:t>LDP232-3</a:t>
              </a:r>
              <a:endParaRPr lang="en-US" altLang="zh-CN" sz="800" dirty="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800" dirty="0">
                  <a:solidFill>
                    <a:schemeClr val="tx1"/>
                  </a:solidFill>
                  <a:latin typeface="微软雅黑" panose="020B0503020204020204" charset="-122"/>
                  <a:ea typeface="微软雅黑" panose="020B0503020204020204" charset="-122"/>
                  <a:cs typeface="微软雅黑" panose="020B0503020204020204" charset="-122"/>
                  <a:sym typeface="+mn-ea"/>
                </a:rPr>
                <a:t>晶两优</a:t>
              </a:r>
              <a:endParaRPr lang="en-US" altLang="zh-CN" sz="800" dirty="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800" dirty="0">
                  <a:solidFill>
                    <a:schemeClr val="tx1"/>
                  </a:solidFill>
                  <a:latin typeface="微软雅黑" panose="020B0503020204020204" charset="-122"/>
                  <a:ea typeface="微软雅黑" panose="020B0503020204020204" charset="-122"/>
                  <a:cs typeface="微软雅黑" panose="020B0503020204020204" charset="-122"/>
                  <a:sym typeface="+mn-ea"/>
                </a:rPr>
                <a:t>10T / 2年</a:t>
              </a:r>
              <a:r>
                <a:rPr lang="zh-CN" altLang="en-US" sz="800" dirty="0">
                  <a:solidFill>
                    <a:schemeClr val="tx1"/>
                  </a:solidFill>
                </a:rPr>
                <a:t>   </a:t>
              </a:r>
              <a:r>
                <a:rPr lang="en-US" altLang="zh-CN" sz="800" dirty="0">
                  <a:solidFill>
                    <a:schemeClr val="tx1"/>
                  </a:solidFill>
                </a:rPr>
                <a:t>                  </a:t>
              </a:r>
              <a:endParaRPr lang="en-US" altLang="zh-CN" sz="800" dirty="0">
                <a:solidFill>
                  <a:schemeClr val="tx1"/>
                </a:solidFill>
                <a:latin typeface="Arial Narrow" panose="020B07060202020A0204" pitchFamily="34" charset="0"/>
              </a:endParaRPr>
            </a:p>
          </p:txBody>
        </p:sp>
        <p:sp>
          <p:nvSpPr>
            <p:cNvPr id="109" name="文本框 108"/>
            <p:cNvSpPr txBox="1"/>
            <p:nvPr/>
          </p:nvSpPr>
          <p:spPr>
            <a:xfrm>
              <a:off x="9467" y="2150"/>
              <a:ext cx="712" cy="337"/>
            </a:xfrm>
            <a:prstGeom prst="rect">
              <a:avLst/>
            </a:prstGeom>
            <a:noFill/>
          </p:spPr>
          <p:txBody>
            <a:bodyPr wrap="none" rtlCol="0">
              <a:spAutoFit/>
            </a:bodyPr>
            <a:lstStyle/>
            <a:p>
              <a:pPr algn="ctr"/>
              <a:r>
                <a:rPr lang="en-US" altLang="zh-CN" sz="800">
                  <a:solidFill>
                    <a:srgbClr val="2F5EB0"/>
                  </a:solidFill>
                  <a:latin typeface="微软雅黑" panose="020B0503020204020204" charset="-122"/>
                  <a:ea typeface="微软雅黑" panose="020B0503020204020204" charset="-122"/>
                </a:rPr>
                <a:t>100%</a:t>
              </a:r>
            </a:p>
          </p:txBody>
        </p:sp>
      </p:grpSp>
      <p:grpSp>
        <p:nvGrpSpPr>
          <p:cNvPr id="110" name="组合 109"/>
          <p:cNvGrpSpPr/>
          <p:nvPr/>
        </p:nvGrpSpPr>
        <p:grpSpPr>
          <a:xfrm>
            <a:off x="7385050" y="1647190"/>
            <a:ext cx="762635" cy="866140"/>
            <a:chOff x="9286" y="1123"/>
            <a:chExt cx="1201" cy="1364"/>
          </a:xfrm>
        </p:grpSpPr>
        <p:sp>
          <p:nvSpPr>
            <p:cNvPr id="111" name="矩形 110"/>
            <p:cNvSpPr/>
            <p:nvPr/>
          </p:nvSpPr>
          <p:spPr>
            <a:xfrm>
              <a:off x="9305" y="1123"/>
              <a:ext cx="1028" cy="1315"/>
            </a:xfrm>
            <a:prstGeom prst="rect">
              <a:avLst/>
            </a:prstGeom>
            <a:ln w="12700">
              <a:solidFill>
                <a:srgbClr val="2C59A8"/>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dirty="0">
                <a:solidFill>
                  <a:srgbClr val="000000"/>
                </a:solidFill>
              </a:endParaRPr>
            </a:p>
          </p:txBody>
        </p:sp>
        <p:sp>
          <p:nvSpPr>
            <p:cNvPr id="112" name="矩形 111"/>
            <p:cNvSpPr/>
            <p:nvPr/>
          </p:nvSpPr>
          <p:spPr>
            <a:xfrm>
              <a:off x="9330" y="1958"/>
              <a:ext cx="983" cy="470"/>
            </a:xfrm>
            <a:prstGeom prst="rect">
              <a:avLst/>
            </a:prstGeom>
            <a:solidFill>
              <a:schemeClr val="accent1">
                <a:lumMod val="20000"/>
                <a:lumOff val="80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solidFill>
                  <a:srgbClr val="000000"/>
                </a:solidFill>
              </a:endParaRPr>
            </a:p>
          </p:txBody>
        </p:sp>
        <p:sp>
          <p:nvSpPr>
            <p:cNvPr id="113" name="矩形 112"/>
            <p:cNvSpPr/>
            <p:nvPr/>
          </p:nvSpPr>
          <p:spPr>
            <a:xfrm>
              <a:off x="9286" y="1349"/>
              <a:ext cx="1201" cy="863"/>
            </a:xfrm>
            <a:prstGeom prst="rect">
              <a:avLst/>
            </a:prstGeom>
            <a:noFill/>
            <a:ln w="6350">
              <a:noFill/>
            </a:ln>
          </p:spPr>
          <p:style>
            <a:lnRef idx="2">
              <a:schemeClr val="accent4"/>
            </a:lnRef>
            <a:fillRef idx="1">
              <a:schemeClr val="lt1"/>
            </a:fillRef>
            <a:effectRef idx="0">
              <a:schemeClr val="accent4"/>
            </a:effectRef>
            <a:fontRef idx="minor">
              <a:schemeClr val="dk1"/>
            </a:fontRef>
          </p:style>
          <p:txBody>
            <a:bodyPr rtlCol="0" anchor="t" anchorCtr="0"/>
            <a:lstStyle/>
            <a:p>
              <a:r>
                <a:rPr lang="en-US" altLang="zh-CN" sz="800" dirty="0">
                  <a:solidFill>
                    <a:schemeClr val="tx1"/>
                  </a:solidFill>
                  <a:latin typeface="微软雅黑" panose="020B0503020204020204" charset="-122"/>
                  <a:ea typeface="微软雅黑" panose="020B0503020204020204" charset="-122"/>
                  <a:cs typeface="微软雅黑" panose="020B0503020204020204" charset="-122"/>
                  <a:sym typeface="+mn-ea"/>
                </a:rPr>
                <a:t>LDP232-3</a:t>
              </a:r>
              <a:endParaRPr lang="en-US" altLang="zh-CN" sz="800" dirty="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800" dirty="0">
                  <a:solidFill>
                    <a:schemeClr val="tx1"/>
                  </a:solidFill>
                  <a:latin typeface="微软雅黑" panose="020B0503020204020204" charset="-122"/>
                  <a:ea typeface="微软雅黑" panose="020B0503020204020204" charset="-122"/>
                  <a:cs typeface="微软雅黑" panose="020B0503020204020204" charset="-122"/>
                  <a:sym typeface="+mn-ea"/>
                </a:rPr>
                <a:t>晶两优</a:t>
              </a:r>
              <a:endParaRPr lang="en-US" altLang="zh-CN" sz="800" dirty="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800" dirty="0">
                  <a:solidFill>
                    <a:schemeClr val="tx1"/>
                  </a:solidFill>
                  <a:latin typeface="微软雅黑" panose="020B0503020204020204" charset="-122"/>
                  <a:ea typeface="微软雅黑" panose="020B0503020204020204" charset="-122"/>
                  <a:cs typeface="微软雅黑" panose="020B0503020204020204" charset="-122"/>
                  <a:sym typeface="+mn-ea"/>
                </a:rPr>
                <a:t>4.5T / 1年</a:t>
              </a:r>
              <a:r>
                <a:rPr lang="en-US" altLang="zh-CN" sz="800" dirty="0">
                  <a:solidFill>
                    <a:schemeClr val="tx1"/>
                  </a:solidFill>
                  <a:latin typeface="微软雅黑" panose="020B0503020204020204" charset="-122"/>
                  <a:ea typeface="微软雅黑" panose="020B0503020204020204" charset="-122"/>
                  <a:cs typeface="微软雅黑" panose="020B0503020204020204" charset="-122"/>
                </a:rPr>
                <a:t> </a:t>
              </a:r>
            </a:p>
            <a:p>
              <a:r>
                <a:rPr lang="zh-CN" altLang="en-US" sz="800" dirty="0">
                  <a:solidFill>
                    <a:schemeClr val="tx1"/>
                  </a:solidFill>
                </a:rPr>
                <a:t>    </a:t>
              </a:r>
              <a:r>
                <a:rPr lang="en-US" altLang="zh-CN" sz="800" dirty="0">
                  <a:solidFill>
                    <a:schemeClr val="tx1"/>
                  </a:solidFill>
                </a:rPr>
                <a:t>                  </a:t>
              </a:r>
              <a:endParaRPr lang="en-US" altLang="zh-CN" sz="800" dirty="0">
                <a:solidFill>
                  <a:schemeClr val="tx1"/>
                </a:solidFill>
                <a:latin typeface="Arial Narrow" panose="020B07060202020A0204" pitchFamily="34" charset="0"/>
              </a:endParaRPr>
            </a:p>
          </p:txBody>
        </p:sp>
        <p:sp>
          <p:nvSpPr>
            <p:cNvPr id="114" name="文本框 113"/>
            <p:cNvSpPr txBox="1"/>
            <p:nvPr/>
          </p:nvSpPr>
          <p:spPr>
            <a:xfrm>
              <a:off x="9511" y="2150"/>
              <a:ext cx="618" cy="337"/>
            </a:xfrm>
            <a:prstGeom prst="rect">
              <a:avLst/>
            </a:prstGeom>
            <a:noFill/>
          </p:spPr>
          <p:txBody>
            <a:bodyPr wrap="none" rtlCol="0">
              <a:spAutoFit/>
            </a:bodyPr>
            <a:lstStyle/>
            <a:p>
              <a:pPr algn="ctr"/>
              <a:r>
                <a:rPr lang="en-US" altLang="zh-CN" sz="800">
                  <a:solidFill>
                    <a:srgbClr val="2F5EB0"/>
                  </a:solidFill>
                  <a:latin typeface="微软雅黑" panose="020B0503020204020204" charset="-122"/>
                  <a:ea typeface="微软雅黑" panose="020B0503020204020204" charset="-122"/>
                </a:rPr>
                <a:t>45%</a:t>
              </a:r>
            </a:p>
          </p:txBody>
        </p:sp>
      </p:grpSp>
      <p:sp>
        <p:nvSpPr>
          <p:cNvPr id="116" name="矩形 115"/>
          <p:cNvSpPr/>
          <p:nvPr/>
        </p:nvSpPr>
        <p:spPr>
          <a:xfrm>
            <a:off x="8142605" y="1647190"/>
            <a:ext cx="652780" cy="835025"/>
          </a:xfrm>
          <a:prstGeom prst="rect">
            <a:avLst/>
          </a:prstGeom>
          <a:ln w="12700">
            <a:solidFill>
              <a:srgbClr val="2C59A8"/>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dirty="0">
              <a:solidFill>
                <a:srgbClr val="000000"/>
              </a:solidFill>
            </a:endParaRPr>
          </a:p>
        </p:txBody>
      </p:sp>
      <p:sp>
        <p:nvSpPr>
          <p:cNvPr id="3" name="矩形 2"/>
          <p:cNvSpPr/>
          <p:nvPr/>
        </p:nvSpPr>
        <p:spPr>
          <a:xfrm>
            <a:off x="451" y="3158"/>
            <a:ext cx="738534" cy="437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nvGrpSpPr>
          <p:cNvPr id="2" name="组合 1"/>
          <p:cNvGrpSpPr/>
          <p:nvPr/>
        </p:nvGrpSpPr>
        <p:grpSpPr>
          <a:xfrm>
            <a:off x="145104" y="3158"/>
            <a:ext cx="431914" cy="627339"/>
            <a:chOff x="841003" y="360040"/>
            <a:chExt cx="504056" cy="836712"/>
          </a:xfrm>
          <a:solidFill>
            <a:srgbClr val="2F5EB0"/>
          </a:solidFill>
        </p:grpSpPr>
        <p:sp>
          <p:nvSpPr>
            <p:cNvPr id="6" name="矩形 5"/>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9" name="等腰三角形 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pic>
        <p:nvPicPr>
          <p:cNvPr id="36" name="图片 35"/>
          <p:cNvPicPr>
            <a:picLocks noChangeAspect="1"/>
          </p:cNvPicPr>
          <p:nvPr/>
        </p:nvPicPr>
        <p:blipFill>
          <a:blip r:embed="rId14" cstate="print"/>
          <a:stretch>
            <a:fillRect/>
          </a:stretch>
        </p:blipFill>
        <p:spPr>
          <a:xfrm>
            <a:off x="177864" y="46990"/>
            <a:ext cx="366395" cy="366395"/>
          </a:xfrm>
          <a:prstGeom prst="rect">
            <a:avLst/>
          </a:prstGeom>
        </p:spPr>
      </p:pic>
      <p:pic>
        <p:nvPicPr>
          <p:cNvPr id="67" name="图片 66"/>
          <p:cNvPicPr>
            <a:picLocks noChangeAspect="1"/>
          </p:cNvPicPr>
          <p:nvPr/>
        </p:nvPicPr>
        <p:blipFill>
          <a:blip r:embed="rId15" cstate="print">
            <a:clrChange>
              <a:clrFrom>
                <a:srgbClr val="FFFFFF">
                  <a:alpha val="100000"/>
                </a:srgbClr>
              </a:clrFrom>
              <a:clrTo>
                <a:srgbClr val="FFFFFF">
                  <a:alpha val="100000"/>
                  <a:alpha val="0"/>
                </a:srgbClr>
              </a:clrTo>
            </a:clrChange>
          </a:blip>
          <a:srcRect l="15480" t="10885" r="23544" b="6460"/>
          <a:stretch>
            <a:fillRect/>
          </a:stretch>
        </p:blipFill>
        <p:spPr>
          <a:xfrm>
            <a:off x="2556510" y="2120900"/>
            <a:ext cx="339090" cy="45974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flipH="1">
            <a:off x="238" y="3393740"/>
            <a:ext cx="3023392" cy="1648339"/>
            <a:chOff x="5917425" y="3435846"/>
            <a:chExt cx="3226575" cy="1707654"/>
          </a:xfrm>
        </p:grpSpPr>
        <p:pic>
          <p:nvPicPr>
            <p:cNvPr id="43" name="Picture 2"/>
            <p:cNvPicPr>
              <a:picLocks noChangeAspect="1" noChangeArrowheads="1"/>
            </p:cNvPicPr>
            <p:nvPr/>
          </p:nvPicPr>
          <p:blipFill rotWithShape="1">
            <a:blip r:embed="rId3" cstate="print">
              <a:extLst>
                <a:ext uri="{BEBA8EAE-BF5A-486C-A8C5-ECC9F3942E4B}">
                  <a14:imgProps xmlns:a14="http://schemas.microsoft.com/office/drawing/2010/main" xmlns="">
                    <a14:imgLayer r:embed="rId4">
                      <a14:imgEffect>
                        <a14:brightnessContrast bright="-40000" contrast="-40000"/>
                      </a14:imgEffect>
                    </a14:imgLayer>
                  </a14:imgProps>
                </a:ext>
                <a:ext uri="{28A0092B-C50C-407E-A947-70E740481C1C}">
                  <a14:useLocalDpi xmlns:a14="http://schemas.microsoft.com/office/drawing/2010/main" xmlns=""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4" name="Picture 2"/>
            <p:cNvPicPr>
              <a:picLocks noChangeAspect="1" noChangeArrowheads="1"/>
            </p:cNvPicPr>
            <p:nvPr/>
          </p:nvPicPr>
          <p:blipFill rotWithShape="1">
            <a:blip r:embed="rId3" cstate="print">
              <a:extLst>
                <a:ext uri="{BEBA8EAE-BF5A-486C-A8C5-ECC9F3942E4B}">
                  <a14:imgProps xmlns:a14="http://schemas.microsoft.com/office/drawing/2010/main" xmlns="">
                    <a14:imgLayer r:embed="rId4">
                      <a14:imgEffect>
                        <a14:brightnessContrast bright="-40000" contrast="-40000"/>
                      </a14:imgEffect>
                    </a14:imgLayer>
                  </a14:imgProps>
                </a:ext>
                <a:ext uri="{28A0092B-C50C-407E-A947-70E740481C1C}">
                  <a14:useLocalDpi xmlns:a14="http://schemas.microsoft.com/office/drawing/2010/main" xmlns=""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grpSp>
        <p:nvGrpSpPr>
          <p:cNvPr id="45" name="组合 44"/>
          <p:cNvGrpSpPr/>
          <p:nvPr/>
        </p:nvGrpSpPr>
        <p:grpSpPr>
          <a:xfrm>
            <a:off x="5936005" y="3364480"/>
            <a:ext cx="3225072" cy="1706858"/>
            <a:chOff x="5917425" y="3435846"/>
            <a:chExt cx="3226575" cy="1707654"/>
          </a:xfrm>
        </p:grpSpPr>
        <p:pic>
          <p:nvPicPr>
            <p:cNvPr id="46" name="Picture 2"/>
            <p:cNvPicPr>
              <a:picLocks noChangeAspect="1" noChangeArrowheads="1"/>
            </p:cNvPicPr>
            <p:nvPr/>
          </p:nvPicPr>
          <p:blipFill rotWithShape="1">
            <a:blip r:embed="rId3" cstate="print">
              <a:extLst>
                <a:ext uri="{BEBA8EAE-BF5A-486C-A8C5-ECC9F3942E4B}">
                  <a14:imgProps xmlns:a14="http://schemas.microsoft.com/office/drawing/2010/main" xmlns="">
                    <a14:imgLayer r:embed="rId4">
                      <a14:imgEffect>
                        <a14:brightnessContrast bright="-40000" contrast="-40000"/>
                      </a14:imgEffect>
                    </a14:imgLayer>
                  </a14:imgProps>
                </a:ext>
                <a:ext uri="{28A0092B-C50C-407E-A947-70E740481C1C}">
                  <a14:useLocalDpi xmlns:a14="http://schemas.microsoft.com/office/drawing/2010/main" xmlns=""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7" name="Picture 2"/>
            <p:cNvPicPr>
              <a:picLocks noChangeAspect="1" noChangeArrowheads="1"/>
            </p:cNvPicPr>
            <p:nvPr/>
          </p:nvPicPr>
          <p:blipFill rotWithShape="1">
            <a:blip r:embed="rId3" cstate="print">
              <a:extLst>
                <a:ext uri="{BEBA8EAE-BF5A-486C-A8C5-ECC9F3942E4B}">
                  <a14:imgProps xmlns:a14="http://schemas.microsoft.com/office/drawing/2010/main" xmlns="">
                    <a14:imgLayer r:embed="rId4">
                      <a14:imgEffect>
                        <a14:brightnessContrast bright="-40000" contrast="-40000"/>
                      </a14:imgEffect>
                    </a14:imgLayer>
                  </a14:imgProps>
                </a:ext>
                <a:ext uri="{28A0092B-C50C-407E-A947-70E740481C1C}">
                  <a14:useLocalDpi xmlns:a14="http://schemas.microsoft.com/office/drawing/2010/main" xmlns=""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sp>
        <p:nvSpPr>
          <p:cNvPr id="33" name="椭圆 32"/>
          <p:cNvSpPr/>
          <p:nvPr/>
        </p:nvSpPr>
        <p:spPr>
          <a:xfrm>
            <a:off x="4032109" y="1224377"/>
            <a:ext cx="1025794" cy="1025794"/>
          </a:xfrm>
          <a:prstGeom prst="ellipse">
            <a:avLst/>
          </a:prstGeom>
          <a:gradFill>
            <a:gsLst>
              <a:gs pos="0">
                <a:srgbClr val="0E1A40"/>
              </a:gs>
              <a:gs pos="100000">
                <a:srgbClr val="2F5EB0"/>
              </a:gs>
            </a:gsLst>
            <a:lin ang="13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36" name="Rectangle 49"/>
          <p:cNvSpPr/>
          <p:nvPr/>
        </p:nvSpPr>
        <p:spPr>
          <a:xfrm>
            <a:off x="2824492" y="2415522"/>
            <a:ext cx="3495017" cy="645160"/>
          </a:xfrm>
          <a:prstGeom prst="rect">
            <a:avLst/>
          </a:prstGeom>
          <a:effectLst/>
        </p:spPr>
        <p:txBody>
          <a:bodyPr wrap="square">
            <a:spAutoFit/>
          </a:bodyPr>
          <a:lstStyle/>
          <a:p>
            <a:pPr marL="0" lvl="1" algn="ctr"/>
            <a:r>
              <a:rPr lang="zh-CN" altLang="en-US" sz="3600" b="1" dirty="0">
                <a:solidFill>
                  <a:srgbClr val="2F5EB0"/>
                </a:solidFill>
                <a:latin typeface="微软雅黑" panose="020B0503020204020204" charset="-122"/>
                <a:ea typeface="微软雅黑" panose="020B0503020204020204" charset="-122"/>
                <a:sym typeface="+mn-ea"/>
              </a:rPr>
              <a:t>实施及售后</a:t>
            </a:r>
            <a:endParaRPr lang="zh-CN" altLang="en-US" sz="3600" b="1" dirty="0">
              <a:solidFill>
                <a:srgbClr val="2F5EB0"/>
              </a:solidFill>
              <a:latin typeface="微软雅黑" panose="020B0503020204020204" charset="-122"/>
              <a:ea typeface="微软雅黑" panose="020B0503020204020204" charset="-122"/>
            </a:endParaRPr>
          </a:p>
        </p:txBody>
      </p:sp>
      <p:sp>
        <p:nvSpPr>
          <p:cNvPr id="66" name="Rectangle 74"/>
          <p:cNvSpPr/>
          <p:nvPr/>
        </p:nvSpPr>
        <p:spPr>
          <a:xfrm>
            <a:off x="3559783" y="3126526"/>
            <a:ext cx="2024433" cy="57147"/>
          </a:xfrm>
          <a:prstGeom prst="rect">
            <a:avLst/>
          </a:prstGeom>
          <a:solidFill>
            <a:srgbClr val="2C59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0">
              <a:latin typeface="微软雅黑" panose="020B0503020204020204" charset="-122"/>
              <a:ea typeface="微软雅黑" panose="020B0503020204020204" charset="-122"/>
              <a:sym typeface="微软雅黑" panose="020B0503020204020204" charset="-122"/>
            </a:endParaRPr>
          </a:p>
        </p:txBody>
      </p:sp>
      <p:pic>
        <p:nvPicPr>
          <p:cNvPr id="2" name="图片 1"/>
          <p:cNvPicPr>
            <a:picLocks noChangeAspect="1"/>
          </p:cNvPicPr>
          <p:nvPr/>
        </p:nvPicPr>
        <p:blipFill>
          <a:blip r:embed="rId5" cstate="print"/>
          <a:stretch>
            <a:fillRect/>
          </a:stretch>
        </p:blipFill>
        <p:spPr>
          <a:xfrm>
            <a:off x="4194810" y="1383030"/>
            <a:ext cx="699770" cy="69977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bldLst>
      <p:bldP spid="33" grpId="0" bldLvl="0" animBg="1"/>
      <p:bldP spid="36"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1" y="3158"/>
            <a:ext cx="738534" cy="437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nvGrpSpPr>
          <p:cNvPr id="2" name="组合 1"/>
          <p:cNvGrpSpPr/>
          <p:nvPr/>
        </p:nvGrpSpPr>
        <p:grpSpPr>
          <a:xfrm>
            <a:off x="145104" y="3158"/>
            <a:ext cx="431914" cy="627339"/>
            <a:chOff x="841003" y="360040"/>
            <a:chExt cx="504056" cy="836712"/>
          </a:xfrm>
          <a:solidFill>
            <a:srgbClr val="2F5EB0"/>
          </a:solidFill>
        </p:grpSpPr>
        <p:sp>
          <p:nvSpPr>
            <p:cNvPr id="6" name="矩形 5"/>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9" name="等腰三角形 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sp>
        <p:nvSpPr>
          <p:cNvPr id="8" name="文本框 9"/>
          <p:cNvSpPr txBox="1"/>
          <p:nvPr/>
        </p:nvSpPr>
        <p:spPr>
          <a:xfrm>
            <a:off x="631190" y="154940"/>
            <a:ext cx="3124200" cy="466090"/>
          </a:xfrm>
          <a:prstGeom prst="rect">
            <a:avLst/>
          </a:prstGeom>
          <a:noFill/>
        </p:spPr>
        <p:txBody>
          <a:bodyPr wrap="square" lIns="51418" tIns="25709" rIns="51418" bIns="25709" rtlCol="0">
            <a:spAutoFit/>
          </a:bodyPr>
          <a:lstStyle/>
          <a:p>
            <a:pPr marL="0" lvl="1"/>
            <a:r>
              <a:rPr lang="zh-CN" altLang="en-US" b="1" dirty="0">
                <a:solidFill>
                  <a:schemeClr val="tx1">
                    <a:lumMod val="50000"/>
                    <a:lumOff val="50000"/>
                  </a:schemeClr>
                </a:solidFill>
                <a:latin typeface="微软雅黑" panose="020B0503020204020204" charset="-122"/>
                <a:ea typeface="微软雅黑" panose="020B0503020204020204" charset="-122"/>
                <a:sym typeface="+mn-ea"/>
              </a:rPr>
              <a:t>实施团队组织结构及核心人员工作职责</a:t>
            </a:r>
            <a:endParaRPr lang="en-US" altLang="zh-CN" b="1" dirty="0">
              <a:solidFill>
                <a:srgbClr val="595959"/>
              </a:solidFill>
              <a:latin typeface="微软雅黑" panose="020B0503020204020204" charset="-122"/>
              <a:ea typeface="微软雅黑" panose="020B0503020204020204" charset="-122"/>
            </a:endParaRPr>
          </a:p>
          <a:p>
            <a:pPr marL="0" lvl="1"/>
            <a:endParaRPr lang="zh-CN" altLang="en-US" b="1" dirty="0">
              <a:solidFill>
                <a:schemeClr val="tx1">
                  <a:lumMod val="50000"/>
                  <a:lumOff val="50000"/>
                </a:schemeClr>
              </a:solidFill>
              <a:latin typeface="微软雅黑" panose="020B0503020204020204" charset="-122"/>
              <a:ea typeface="微软雅黑" panose="020B0503020204020204" charset="-122"/>
            </a:endParaRPr>
          </a:p>
        </p:txBody>
      </p:sp>
      <p:sp>
        <p:nvSpPr>
          <p:cNvPr id="17" name="椭圆 16"/>
          <p:cNvSpPr/>
          <p:nvPr/>
        </p:nvSpPr>
        <p:spPr>
          <a:xfrm>
            <a:off x="1066800" y="1289050"/>
            <a:ext cx="1152525" cy="1152525"/>
          </a:xfrm>
          <a:prstGeom prst="ellipse">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a:blip r:embed="rId3" cstate="print"/>
          <a:stretch>
            <a:fillRect/>
          </a:stretch>
        </p:blipFill>
        <p:spPr>
          <a:xfrm>
            <a:off x="1315720" y="1537970"/>
            <a:ext cx="655320" cy="655320"/>
          </a:xfrm>
          <a:prstGeom prst="rect">
            <a:avLst/>
          </a:prstGeom>
        </p:spPr>
      </p:pic>
      <p:sp>
        <p:nvSpPr>
          <p:cNvPr id="20" name="文本占位符 3"/>
          <p:cNvSpPr txBox="1"/>
          <p:nvPr/>
        </p:nvSpPr>
        <p:spPr>
          <a:xfrm>
            <a:off x="603885" y="2625090"/>
            <a:ext cx="2315210" cy="1029335"/>
          </a:xfrm>
          <a:prstGeom prst="rect">
            <a:avLst/>
          </a:prstGeom>
          <a:ln w="6350">
            <a:noFill/>
          </a:ln>
        </p:spPr>
        <p:txBody>
          <a:bodyPr>
            <a:noAutofit/>
          </a:bodyPr>
          <a:lstStyle/>
          <a:p>
            <a:pPr marL="228600" lvl="0" indent="-228600">
              <a:lnSpc>
                <a:spcPct val="150000"/>
              </a:lnSpc>
              <a:spcBef>
                <a:spcPct val="20000"/>
              </a:spcBef>
              <a:buClr>
                <a:srgbClr val="000000"/>
              </a:buClr>
              <a:buSzPct val="60000"/>
              <a:buFont typeface="+mj-lt"/>
              <a:buAutoNum type="arabicPeriod"/>
            </a:pPr>
            <a:r>
              <a:rPr lang="zh-CN" altLang="en-US" sz="1200" dirty="0">
                <a:latin typeface="微软雅黑" panose="020B0503020204020204" charset="-122"/>
                <a:ea typeface="微软雅黑" panose="020B0503020204020204" charset="-122"/>
                <a:cs typeface="Arial Unicode MS" panose="020B0604020202020204" charset="-122"/>
              </a:rPr>
              <a:t>敏捷团队，多面手</a:t>
            </a:r>
            <a:endParaRPr lang="en-US" altLang="zh-CN" sz="1200" dirty="0">
              <a:latin typeface="微软雅黑" panose="020B0503020204020204" charset="-122"/>
              <a:ea typeface="微软雅黑" panose="020B0503020204020204" charset="-122"/>
              <a:cs typeface="Arial Unicode MS" panose="020B0604020202020204" charset="-122"/>
            </a:endParaRPr>
          </a:p>
          <a:p>
            <a:pPr marL="228600" lvl="0" indent="-228600">
              <a:lnSpc>
                <a:spcPct val="150000"/>
              </a:lnSpc>
              <a:spcBef>
                <a:spcPct val="20000"/>
              </a:spcBef>
              <a:buClr>
                <a:srgbClr val="000000"/>
              </a:buClr>
              <a:buSzPct val="60000"/>
              <a:buFont typeface="+mj-lt"/>
              <a:buAutoNum type="arabicPeriod"/>
            </a:pPr>
            <a:r>
              <a:rPr lang="zh-CN" altLang="en-US" sz="1200" dirty="0">
                <a:latin typeface="微软雅黑" panose="020B0503020204020204" charset="-122"/>
                <a:ea typeface="微软雅黑" panose="020B0503020204020204" charset="-122"/>
                <a:cs typeface="Arial Unicode MS" panose="020B0604020202020204" charset="-122"/>
              </a:rPr>
              <a:t>专业的企业</a:t>
            </a:r>
            <a:r>
              <a:rPr lang="en-US" altLang="zh-CN" sz="1200" dirty="0">
                <a:latin typeface="微软雅黑" panose="020B0503020204020204" charset="-122"/>
                <a:ea typeface="微软雅黑" panose="020B0503020204020204" charset="-122"/>
                <a:cs typeface="Arial Unicode MS" panose="020B0604020202020204" charset="-122"/>
              </a:rPr>
              <a:t>MES</a:t>
            </a:r>
            <a:r>
              <a:rPr lang="zh-CN" altLang="en-US" sz="1200" dirty="0">
                <a:latin typeface="微软雅黑" panose="020B0503020204020204" charset="-122"/>
                <a:ea typeface="微软雅黑" panose="020B0503020204020204" charset="-122"/>
                <a:cs typeface="Arial Unicode MS" panose="020B0604020202020204" charset="-122"/>
              </a:rPr>
              <a:t>实施团队</a:t>
            </a:r>
            <a:endParaRPr lang="en-US" altLang="zh-CN" sz="1200" dirty="0">
              <a:latin typeface="微软雅黑" panose="020B0503020204020204" charset="-122"/>
              <a:ea typeface="微软雅黑" panose="020B0503020204020204" charset="-122"/>
              <a:cs typeface="Arial Unicode MS" panose="020B0604020202020204" charset="-122"/>
            </a:endParaRPr>
          </a:p>
          <a:p>
            <a:pPr marL="228600" lvl="0" indent="-228600">
              <a:lnSpc>
                <a:spcPct val="150000"/>
              </a:lnSpc>
              <a:spcBef>
                <a:spcPct val="20000"/>
              </a:spcBef>
              <a:buClr>
                <a:srgbClr val="000000"/>
              </a:buClr>
              <a:buSzPct val="60000"/>
              <a:buFont typeface="+mj-lt"/>
              <a:buAutoNum type="arabicPeriod"/>
            </a:pPr>
            <a:r>
              <a:rPr lang="zh-CN" altLang="en-US" sz="1200" dirty="0">
                <a:latin typeface="微软雅黑" panose="020B0503020204020204" charset="-122"/>
                <a:ea typeface="微软雅黑" panose="020B0503020204020204" charset="-122"/>
                <a:cs typeface="Arial Unicode MS" panose="020B0604020202020204" charset="-122"/>
              </a:rPr>
              <a:t>结合专业的</a:t>
            </a:r>
            <a:r>
              <a:rPr lang="en-US" altLang="zh-CN" sz="1200" dirty="0">
                <a:latin typeface="微软雅黑" panose="020B0503020204020204" charset="-122"/>
                <a:ea typeface="微软雅黑" panose="020B0503020204020204" charset="-122"/>
                <a:cs typeface="Arial Unicode MS" panose="020B0604020202020204" charset="-122"/>
              </a:rPr>
              <a:t>SOA</a:t>
            </a:r>
            <a:r>
              <a:rPr lang="zh-CN" altLang="en-US" sz="1200" dirty="0">
                <a:latin typeface="微软雅黑" panose="020B0503020204020204" charset="-122"/>
                <a:ea typeface="微软雅黑" panose="020B0503020204020204" charset="-122"/>
                <a:cs typeface="Arial Unicode MS" panose="020B0604020202020204" charset="-122"/>
              </a:rPr>
              <a:t>实施团队</a:t>
            </a:r>
            <a:endParaRPr lang="en-US" altLang="zh-CN" sz="1200" dirty="0">
              <a:latin typeface="微软雅黑" panose="020B0503020204020204" charset="-122"/>
              <a:ea typeface="微软雅黑" panose="020B0503020204020204" charset="-122"/>
              <a:cs typeface="Arial Unicode MS" panose="020B0604020202020204" charset="-122"/>
            </a:endParaRPr>
          </a:p>
        </p:txBody>
      </p:sp>
      <p:pic>
        <p:nvPicPr>
          <p:cNvPr id="12" name="图片 11"/>
          <p:cNvPicPr>
            <a:picLocks noChangeAspect="1"/>
          </p:cNvPicPr>
          <p:nvPr/>
        </p:nvPicPr>
        <p:blipFill>
          <a:blip r:embed="rId4" cstate="print"/>
          <a:stretch>
            <a:fillRect/>
          </a:stretch>
        </p:blipFill>
        <p:spPr>
          <a:xfrm>
            <a:off x="197231" y="125730"/>
            <a:ext cx="327660" cy="327660"/>
          </a:xfrm>
          <a:prstGeom prst="rect">
            <a:avLst/>
          </a:prstGeom>
        </p:spPr>
      </p:pic>
      <p:pic>
        <p:nvPicPr>
          <p:cNvPr id="5" name="图片 4" descr="6d61ebb56e5929506a5e81206cdc787"/>
          <p:cNvPicPr>
            <a:picLocks noChangeAspect="1"/>
          </p:cNvPicPr>
          <p:nvPr/>
        </p:nvPicPr>
        <p:blipFill>
          <a:blip r:embed="rId5" cstate="print">
            <a:clrChange>
              <a:clrFrom>
                <a:srgbClr val="FFFFFF">
                  <a:alpha val="100000"/>
                </a:srgbClr>
              </a:clrFrom>
              <a:clrTo>
                <a:srgbClr val="FFFFFF">
                  <a:alpha val="100000"/>
                  <a:alpha val="0"/>
                </a:srgbClr>
              </a:clrTo>
            </a:clrChange>
          </a:blip>
          <a:stretch>
            <a:fillRect/>
          </a:stretch>
        </p:blipFill>
        <p:spPr>
          <a:xfrm>
            <a:off x="3850005" y="630555"/>
            <a:ext cx="4302125" cy="4331335"/>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nvGraphicFramePr>
        <p:xfrm>
          <a:off x="2421255" y="2596833"/>
          <a:ext cx="4181475" cy="12750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同侧圆角矩形 6"/>
          <p:cNvSpPr/>
          <p:nvPr/>
        </p:nvSpPr>
        <p:spPr>
          <a:xfrm>
            <a:off x="3249930" y="3961448"/>
            <a:ext cx="870585" cy="466725"/>
          </a:xfrm>
          <a:prstGeom prst="round2SameRect">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latin typeface="微软雅黑" panose="020B0503020204020204" charset="-122"/>
                <a:ea typeface="微软雅黑" panose="020B0503020204020204" charset="-122"/>
              </a:rPr>
              <a:t>物资</a:t>
            </a:r>
          </a:p>
        </p:txBody>
      </p:sp>
      <p:sp>
        <p:nvSpPr>
          <p:cNvPr id="8" name="同侧圆角矩形 7"/>
          <p:cNvSpPr/>
          <p:nvPr/>
        </p:nvSpPr>
        <p:spPr>
          <a:xfrm>
            <a:off x="4220845" y="3962083"/>
            <a:ext cx="951865" cy="456565"/>
          </a:xfrm>
          <a:prstGeom prst="round2SameRect">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latin typeface="微软雅黑" panose="020B0503020204020204" charset="-122"/>
                <a:ea typeface="微软雅黑" panose="020B0503020204020204" charset="-122"/>
              </a:rPr>
              <a:t>设备</a:t>
            </a:r>
          </a:p>
        </p:txBody>
      </p:sp>
      <p:sp>
        <p:nvSpPr>
          <p:cNvPr id="5" name="同侧圆角矩形 4"/>
          <p:cNvSpPr/>
          <p:nvPr/>
        </p:nvSpPr>
        <p:spPr>
          <a:xfrm>
            <a:off x="2299970" y="2744153"/>
            <a:ext cx="526415" cy="748030"/>
          </a:xfrm>
          <a:prstGeom prst="round2SameRect">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latin typeface="微软雅黑" panose="020B0503020204020204" charset="-122"/>
                <a:ea typeface="微软雅黑" panose="020B0503020204020204" charset="-122"/>
              </a:rPr>
              <a:t>物流</a:t>
            </a:r>
          </a:p>
        </p:txBody>
      </p:sp>
      <p:sp>
        <p:nvSpPr>
          <p:cNvPr id="11" name="同侧圆角矩形 10"/>
          <p:cNvSpPr/>
          <p:nvPr/>
        </p:nvSpPr>
        <p:spPr>
          <a:xfrm>
            <a:off x="1482725" y="886143"/>
            <a:ext cx="526415" cy="748030"/>
          </a:xfrm>
          <a:prstGeom prst="round2SameRect">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latin typeface="微软雅黑" panose="020B0503020204020204" charset="-122"/>
                <a:ea typeface="微软雅黑" panose="020B0503020204020204" charset="-122"/>
              </a:rPr>
              <a:t>出库</a:t>
            </a:r>
          </a:p>
        </p:txBody>
      </p:sp>
      <p:sp>
        <p:nvSpPr>
          <p:cNvPr id="12" name="同侧圆角矩形 11"/>
          <p:cNvSpPr/>
          <p:nvPr/>
        </p:nvSpPr>
        <p:spPr>
          <a:xfrm>
            <a:off x="1482725" y="1845628"/>
            <a:ext cx="526415" cy="748030"/>
          </a:xfrm>
          <a:prstGeom prst="round2SameRect">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latin typeface="微软雅黑" panose="020B0503020204020204" charset="-122"/>
                <a:ea typeface="微软雅黑" panose="020B0503020204020204" charset="-122"/>
              </a:rPr>
              <a:t>入库</a:t>
            </a:r>
          </a:p>
        </p:txBody>
      </p:sp>
      <p:sp>
        <p:nvSpPr>
          <p:cNvPr id="13" name="同侧圆角矩形 12"/>
          <p:cNvSpPr/>
          <p:nvPr/>
        </p:nvSpPr>
        <p:spPr>
          <a:xfrm>
            <a:off x="1482725" y="2872423"/>
            <a:ext cx="526415" cy="748030"/>
          </a:xfrm>
          <a:prstGeom prst="round2SameRect">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latin typeface="微软雅黑" panose="020B0503020204020204" charset="-122"/>
                <a:ea typeface="微软雅黑" panose="020B0503020204020204" charset="-122"/>
              </a:rPr>
              <a:t>出园</a:t>
            </a:r>
          </a:p>
        </p:txBody>
      </p:sp>
      <p:sp>
        <p:nvSpPr>
          <p:cNvPr id="14" name="同侧圆角矩形 13"/>
          <p:cNvSpPr/>
          <p:nvPr/>
        </p:nvSpPr>
        <p:spPr>
          <a:xfrm>
            <a:off x="1482725" y="3831908"/>
            <a:ext cx="526415" cy="748030"/>
          </a:xfrm>
          <a:prstGeom prst="round2SameRect">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latin typeface="微软雅黑" panose="020B0503020204020204" charset="-122"/>
                <a:ea typeface="微软雅黑" panose="020B0503020204020204" charset="-122"/>
              </a:rPr>
              <a:t>入园</a:t>
            </a:r>
          </a:p>
        </p:txBody>
      </p:sp>
      <p:sp>
        <p:nvSpPr>
          <p:cNvPr id="15" name="同侧圆角矩形 14"/>
          <p:cNvSpPr/>
          <p:nvPr/>
        </p:nvSpPr>
        <p:spPr>
          <a:xfrm>
            <a:off x="5309870" y="3951288"/>
            <a:ext cx="726440" cy="477520"/>
          </a:xfrm>
          <a:prstGeom prst="round2SameRect">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latin typeface="微软雅黑" panose="020B0503020204020204" charset="-122"/>
                <a:ea typeface="微软雅黑" panose="020B0503020204020204" charset="-122"/>
              </a:rPr>
              <a:t>人员</a:t>
            </a:r>
          </a:p>
        </p:txBody>
      </p:sp>
      <p:sp>
        <p:nvSpPr>
          <p:cNvPr id="16" name="同侧圆角矩形 15"/>
          <p:cNvSpPr/>
          <p:nvPr/>
        </p:nvSpPr>
        <p:spPr>
          <a:xfrm>
            <a:off x="7058660" y="3004503"/>
            <a:ext cx="526415" cy="748030"/>
          </a:xfrm>
          <a:prstGeom prst="round2SameRect">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latin typeface="微软雅黑" panose="020B0503020204020204" charset="-122"/>
                <a:ea typeface="微软雅黑" panose="020B0503020204020204" charset="-122"/>
              </a:rPr>
              <a:t>工艺</a:t>
            </a:r>
          </a:p>
        </p:txBody>
      </p:sp>
      <p:sp>
        <p:nvSpPr>
          <p:cNvPr id="17" name="同侧圆角矩形 16"/>
          <p:cNvSpPr/>
          <p:nvPr/>
        </p:nvSpPr>
        <p:spPr>
          <a:xfrm>
            <a:off x="7065645" y="3992563"/>
            <a:ext cx="526415" cy="748030"/>
          </a:xfrm>
          <a:prstGeom prst="round2SameRect">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latin typeface="微软雅黑" panose="020B0503020204020204" charset="-122"/>
                <a:ea typeface="微软雅黑" panose="020B0503020204020204" charset="-122"/>
              </a:rPr>
              <a:t>消耗</a:t>
            </a:r>
          </a:p>
        </p:txBody>
      </p:sp>
      <p:sp>
        <p:nvSpPr>
          <p:cNvPr id="18" name="同侧圆角矩形 17"/>
          <p:cNvSpPr/>
          <p:nvPr/>
        </p:nvSpPr>
        <p:spPr>
          <a:xfrm>
            <a:off x="7065645" y="1947863"/>
            <a:ext cx="526415" cy="748030"/>
          </a:xfrm>
          <a:prstGeom prst="round2SameRect">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latin typeface="微软雅黑" panose="020B0503020204020204" charset="-122"/>
                <a:ea typeface="微软雅黑" panose="020B0503020204020204" charset="-122"/>
              </a:rPr>
              <a:t>安全</a:t>
            </a:r>
          </a:p>
        </p:txBody>
      </p:sp>
      <p:sp>
        <p:nvSpPr>
          <p:cNvPr id="19" name="同侧圆角矩形 18"/>
          <p:cNvSpPr/>
          <p:nvPr/>
        </p:nvSpPr>
        <p:spPr>
          <a:xfrm>
            <a:off x="6203950" y="2927668"/>
            <a:ext cx="526415" cy="748030"/>
          </a:xfrm>
          <a:prstGeom prst="round2SameRect">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latin typeface="微软雅黑" panose="020B0503020204020204" charset="-122"/>
                <a:ea typeface="微软雅黑" panose="020B0503020204020204" charset="-122"/>
              </a:rPr>
              <a:t>生产</a:t>
            </a:r>
          </a:p>
        </p:txBody>
      </p:sp>
      <p:sp>
        <p:nvSpPr>
          <p:cNvPr id="20" name="同侧圆角矩形 19"/>
          <p:cNvSpPr/>
          <p:nvPr/>
        </p:nvSpPr>
        <p:spPr>
          <a:xfrm>
            <a:off x="7058660" y="942658"/>
            <a:ext cx="526415" cy="748030"/>
          </a:xfrm>
          <a:prstGeom prst="round2SameRect">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latin typeface="微软雅黑" panose="020B0503020204020204" charset="-122"/>
                <a:ea typeface="微软雅黑" panose="020B0503020204020204" charset="-122"/>
              </a:rPr>
              <a:t>计划</a:t>
            </a:r>
          </a:p>
        </p:txBody>
      </p:sp>
      <p:pic>
        <p:nvPicPr>
          <p:cNvPr id="21" name="Picture 2"/>
          <p:cNvPicPr>
            <a:picLocks noChangeAspect="1" noChangeArrowheads="1"/>
          </p:cNvPicPr>
          <p:nvPr/>
        </p:nvPicPr>
        <p:blipFill>
          <a:blip r:embed="rId9" cstate="print">
            <a:clrChange>
              <a:clrFrom>
                <a:srgbClr val="FFFFFF">
                  <a:alpha val="100000"/>
                </a:srgbClr>
              </a:clrFrom>
              <a:clrTo>
                <a:srgbClr val="FFFFFF">
                  <a:alpha val="100000"/>
                  <a:alpha val="0"/>
                </a:srgbClr>
              </a:clrTo>
            </a:clrChange>
            <a:extLst>
              <a:ext uri="{28A0092B-C50C-407E-A947-70E740481C1C}">
                <a14:useLocalDpi xmlns:a14="http://schemas.microsoft.com/office/drawing/2010/main" xmlns="" val="0"/>
              </a:ext>
            </a:extLst>
          </a:blip>
          <a:srcRect/>
          <a:stretch>
            <a:fillRect/>
          </a:stretch>
        </p:blipFill>
        <p:spPr bwMode="auto">
          <a:xfrm rot="5400000">
            <a:off x="3634105" y="-646747"/>
            <a:ext cx="1870075" cy="45135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2" name="文本框 21"/>
          <p:cNvSpPr txBox="1"/>
          <p:nvPr/>
        </p:nvSpPr>
        <p:spPr>
          <a:xfrm>
            <a:off x="3851910" y="485458"/>
            <a:ext cx="2025650" cy="299085"/>
          </a:xfrm>
          <a:prstGeom prst="rect">
            <a:avLst/>
          </a:prstGeom>
          <a:noFill/>
        </p:spPr>
        <p:txBody>
          <a:bodyPr wrap="square" rtlCol="0">
            <a:spAutoFit/>
          </a:bodyPr>
          <a:lstStyle/>
          <a:p>
            <a:r>
              <a:rPr lang="zh-CN" altLang="en-US">
                <a:solidFill>
                  <a:schemeClr val="tx1">
                    <a:lumMod val="50000"/>
                    <a:lumOff val="50000"/>
                  </a:schemeClr>
                </a:solidFill>
                <a:latin typeface="微软雅黑" panose="020B0503020204020204" charset="-122"/>
                <a:ea typeface="微软雅黑" panose="020B0503020204020204" charset="-122"/>
              </a:rPr>
              <a:t>益阳产业园建设图</a:t>
            </a:r>
          </a:p>
        </p:txBody>
      </p:sp>
      <p:sp>
        <p:nvSpPr>
          <p:cNvPr id="23" name="同侧圆角矩形 22"/>
          <p:cNvSpPr/>
          <p:nvPr/>
        </p:nvSpPr>
        <p:spPr>
          <a:xfrm>
            <a:off x="7811770" y="3941763"/>
            <a:ext cx="951865" cy="344170"/>
          </a:xfrm>
          <a:prstGeom prst="round2Same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a:latin typeface="微软雅黑" panose="020B0503020204020204" charset="-122"/>
                <a:ea typeface="微软雅黑" panose="020B0503020204020204" charset="-122"/>
              </a:rPr>
              <a:t>生产消耗</a:t>
            </a:r>
          </a:p>
        </p:txBody>
      </p:sp>
      <p:sp>
        <p:nvSpPr>
          <p:cNvPr id="24" name="同侧圆角矩形 23"/>
          <p:cNvSpPr/>
          <p:nvPr/>
        </p:nvSpPr>
        <p:spPr>
          <a:xfrm>
            <a:off x="7811770" y="4396423"/>
            <a:ext cx="951865" cy="344170"/>
          </a:xfrm>
          <a:prstGeom prst="round2Same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a:latin typeface="微软雅黑" panose="020B0503020204020204" charset="-122"/>
                <a:ea typeface="微软雅黑" panose="020B0503020204020204" charset="-122"/>
              </a:rPr>
              <a:t>能源消耗</a:t>
            </a:r>
          </a:p>
        </p:txBody>
      </p:sp>
      <p:sp>
        <p:nvSpPr>
          <p:cNvPr id="25" name="同侧圆角矩形 24"/>
          <p:cNvSpPr/>
          <p:nvPr/>
        </p:nvSpPr>
        <p:spPr>
          <a:xfrm>
            <a:off x="7811770" y="3004503"/>
            <a:ext cx="951865" cy="344170"/>
          </a:xfrm>
          <a:prstGeom prst="round2Same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a:latin typeface="微软雅黑" panose="020B0503020204020204" charset="-122"/>
                <a:ea typeface="微软雅黑" panose="020B0503020204020204" charset="-122"/>
              </a:rPr>
              <a:t>加工配方</a:t>
            </a:r>
          </a:p>
        </p:txBody>
      </p:sp>
      <p:sp>
        <p:nvSpPr>
          <p:cNvPr id="26" name="同侧圆角矩形 25"/>
          <p:cNvSpPr/>
          <p:nvPr/>
        </p:nvSpPr>
        <p:spPr>
          <a:xfrm>
            <a:off x="7811770" y="1947863"/>
            <a:ext cx="951865" cy="344170"/>
          </a:xfrm>
          <a:prstGeom prst="round2Same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a:latin typeface="微软雅黑" panose="020B0503020204020204" charset="-122"/>
                <a:ea typeface="微软雅黑" panose="020B0503020204020204" charset="-122"/>
              </a:rPr>
              <a:t>生产安全</a:t>
            </a:r>
          </a:p>
        </p:txBody>
      </p:sp>
      <p:sp>
        <p:nvSpPr>
          <p:cNvPr id="27" name="同侧圆角矩形 26"/>
          <p:cNvSpPr/>
          <p:nvPr/>
        </p:nvSpPr>
        <p:spPr>
          <a:xfrm>
            <a:off x="7811770" y="2413953"/>
            <a:ext cx="951865" cy="344170"/>
          </a:xfrm>
          <a:prstGeom prst="round2Same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a:latin typeface="微软雅黑" panose="020B0503020204020204" charset="-122"/>
                <a:ea typeface="微软雅黑" panose="020B0503020204020204" charset="-122"/>
              </a:rPr>
              <a:t>人员安全</a:t>
            </a:r>
          </a:p>
        </p:txBody>
      </p:sp>
      <p:sp>
        <p:nvSpPr>
          <p:cNvPr id="28" name="同侧圆角矩形 27"/>
          <p:cNvSpPr/>
          <p:nvPr/>
        </p:nvSpPr>
        <p:spPr>
          <a:xfrm>
            <a:off x="7811770" y="886143"/>
            <a:ext cx="951865" cy="344170"/>
          </a:xfrm>
          <a:prstGeom prst="round2Same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a:latin typeface="微软雅黑" panose="020B0503020204020204" charset="-122"/>
                <a:ea typeface="微软雅黑" panose="020B0503020204020204" charset="-122"/>
              </a:rPr>
              <a:t>产线产能</a:t>
            </a:r>
          </a:p>
        </p:txBody>
      </p:sp>
      <p:sp>
        <p:nvSpPr>
          <p:cNvPr id="29" name="同侧圆角矩形 28"/>
          <p:cNvSpPr/>
          <p:nvPr/>
        </p:nvSpPr>
        <p:spPr>
          <a:xfrm>
            <a:off x="7811770" y="1346518"/>
            <a:ext cx="951865" cy="344170"/>
          </a:xfrm>
          <a:prstGeom prst="round2Same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a:latin typeface="微软雅黑" panose="020B0503020204020204" charset="-122"/>
                <a:ea typeface="微软雅黑" panose="020B0503020204020204" charset="-122"/>
              </a:rPr>
              <a:t>计划达成</a:t>
            </a:r>
          </a:p>
        </p:txBody>
      </p:sp>
      <p:sp>
        <p:nvSpPr>
          <p:cNvPr id="3" name="同侧圆角矩形 2"/>
          <p:cNvSpPr/>
          <p:nvPr/>
        </p:nvSpPr>
        <p:spPr>
          <a:xfrm>
            <a:off x="375285" y="886143"/>
            <a:ext cx="951865" cy="344170"/>
          </a:xfrm>
          <a:prstGeom prst="round2Same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a:latin typeface="微软雅黑" panose="020B0503020204020204" charset="-122"/>
                <a:ea typeface="微软雅黑" panose="020B0503020204020204" charset="-122"/>
              </a:rPr>
              <a:t>出库管理</a:t>
            </a:r>
          </a:p>
        </p:txBody>
      </p:sp>
      <p:sp>
        <p:nvSpPr>
          <p:cNvPr id="4" name="同侧圆角矩形 3"/>
          <p:cNvSpPr/>
          <p:nvPr/>
        </p:nvSpPr>
        <p:spPr>
          <a:xfrm>
            <a:off x="375285" y="1501458"/>
            <a:ext cx="951865" cy="344170"/>
          </a:xfrm>
          <a:prstGeom prst="round2Same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a:latin typeface="微软雅黑" panose="020B0503020204020204" charset="-122"/>
                <a:ea typeface="微软雅黑" panose="020B0503020204020204" charset="-122"/>
              </a:rPr>
              <a:t>出库管理</a:t>
            </a:r>
          </a:p>
        </p:txBody>
      </p:sp>
      <p:sp>
        <p:nvSpPr>
          <p:cNvPr id="9" name="同侧圆角矩形 8"/>
          <p:cNvSpPr/>
          <p:nvPr/>
        </p:nvSpPr>
        <p:spPr>
          <a:xfrm>
            <a:off x="375285" y="2201228"/>
            <a:ext cx="951865" cy="344170"/>
          </a:xfrm>
          <a:prstGeom prst="round2Same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a:latin typeface="微软雅黑" panose="020B0503020204020204" charset="-122"/>
                <a:ea typeface="微软雅黑" panose="020B0503020204020204" charset="-122"/>
              </a:rPr>
              <a:t>入库管理</a:t>
            </a:r>
          </a:p>
        </p:txBody>
      </p:sp>
      <p:sp>
        <p:nvSpPr>
          <p:cNvPr id="10" name="同侧圆角矩形 9"/>
          <p:cNvSpPr/>
          <p:nvPr/>
        </p:nvSpPr>
        <p:spPr>
          <a:xfrm>
            <a:off x="375285" y="2872423"/>
            <a:ext cx="951865" cy="344170"/>
          </a:xfrm>
          <a:prstGeom prst="round2Same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a:latin typeface="微软雅黑" panose="020B0503020204020204" charset="-122"/>
                <a:ea typeface="微软雅黑" panose="020B0503020204020204" charset="-122"/>
              </a:rPr>
              <a:t>车辆调度</a:t>
            </a:r>
          </a:p>
        </p:txBody>
      </p:sp>
      <p:sp>
        <p:nvSpPr>
          <p:cNvPr id="30" name="同侧圆角矩形 29"/>
          <p:cNvSpPr/>
          <p:nvPr/>
        </p:nvSpPr>
        <p:spPr>
          <a:xfrm>
            <a:off x="375285" y="3527743"/>
            <a:ext cx="951865" cy="344170"/>
          </a:xfrm>
          <a:prstGeom prst="round2Same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a:latin typeface="微软雅黑" panose="020B0503020204020204" charset="-122"/>
                <a:ea typeface="微软雅黑" panose="020B0503020204020204" charset="-122"/>
              </a:rPr>
              <a:t>人员调度</a:t>
            </a:r>
          </a:p>
        </p:txBody>
      </p:sp>
      <p:sp>
        <p:nvSpPr>
          <p:cNvPr id="31" name="同侧圆角矩形 30"/>
          <p:cNvSpPr/>
          <p:nvPr/>
        </p:nvSpPr>
        <p:spPr>
          <a:xfrm>
            <a:off x="375285" y="4235768"/>
            <a:ext cx="951865" cy="344170"/>
          </a:xfrm>
          <a:prstGeom prst="round2Same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a:latin typeface="微软雅黑" panose="020B0503020204020204" charset="-122"/>
                <a:ea typeface="微软雅黑" panose="020B0503020204020204" charset="-122"/>
              </a:rPr>
              <a:t>物资调度</a:t>
            </a:r>
          </a:p>
        </p:txBody>
      </p:sp>
      <p:sp>
        <p:nvSpPr>
          <p:cNvPr id="32" name="同侧圆角矩形 31"/>
          <p:cNvSpPr/>
          <p:nvPr/>
        </p:nvSpPr>
        <p:spPr>
          <a:xfrm>
            <a:off x="3583940" y="4579938"/>
            <a:ext cx="951865" cy="344170"/>
          </a:xfrm>
          <a:prstGeom prst="round2Same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a:latin typeface="微软雅黑" panose="020B0503020204020204" charset="-122"/>
                <a:ea typeface="微软雅黑" panose="020B0503020204020204" charset="-122"/>
              </a:rPr>
              <a:t>设备管理</a:t>
            </a:r>
          </a:p>
        </p:txBody>
      </p:sp>
      <p:sp>
        <p:nvSpPr>
          <p:cNvPr id="33" name="同侧圆角矩形 32"/>
          <p:cNvSpPr/>
          <p:nvPr/>
        </p:nvSpPr>
        <p:spPr>
          <a:xfrm>
            <a:off x="4706620" y="4579938"/>
            <a:ext cx="951865" cy="344170"/>
          </a:xfrm>
          <a:prstGeom prst="round2Same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a:latin typeface="微软雅黑" panose="020B0503020204020204" charset="-122"/>
                <a:ea typeface="微软雅黑" panose="020B0503020204020204" charset="-122"/>
              </a:rPr>
              <a:t>安灯系统</a:t>
            </a:r>
          </a:p>
        </p:txBody>
      </p:sp>
      <p:sp>
        <p:nvSpPr>
          <p:cNvPr id="82" name="文本框 9"/>
          <p:cNvSpPr txBox="1"/>
          <p:nvPr/>
        </p:nvSpPr>
        <p:spPr>
          <a:xfrm>
            <a:off x="630998" y="154776"/>
            <a:ext cx="1496776" cy="258445"/>
          </a:xfrm>
          <a:prstGeom prst="rect">
            <a:avLst/>
          </a:prstGeom>
          <a:noFill/>
        </p:spPr>
        <p:txBody>
          <a:bodyPr wrap="square" lIns="51418" tIns="25709" rIns="51418" bIns="25709" rtlCol="0">
            <a:spAutoFit/>
          </a:bodyPr>
          <a:lstStyle/>
          <a:p>
            <a:pPr marL="0" lvl="1"/>
            <a:r>
              <a:rPr lang="zh-CN" altLang="en-US" b="1" dirty="0">
                <a:solidFill>
                  <a:schemeClr val="bg1">
                    <a:lumMod val="50000"/>
                  </a:schemeClr>
                </a:solidFill>
                <a:latin typeface="微软雅黑" panose="020B0503020204020204" charset="-122"/>
                <a:ea typeface="微软雅黑" panose="020B0503020204020204" charset="-122"/>
              </a:rPr>
              <a:t>项目总体介绍</a:t>
            </a:r>
          </a:p>
        </p:txBody>
      </p:sp>
      <p:sp>
        <p:nvSpPr>
          <p:cNvPr id="35" name="矩形 34"/>
          <p:cNvSpPr/>
          <p:nvPr/>
        </p:nvSpPr>
        <p:spPr>
          <a:xfrm>
            <a:off x="451" y="3053"/>
            <a:ext cx="738534" cy="437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nvGrpSpPr>
          <p:cNvPr id="36" name="组合 35"/>
          <p:cNvGrpSpPr/>
          <p:nvPr/>
        </p:nvGrpSpPr>
        <p:grpSpPr>
          <a:xfrm>
            <a:off x="145104" y="3053"/>
            <a:ext cx="431914" cy="627339"/>
            <a:chOff x="841003" y="360040"/>
            <a:chExt cx="504056" cy="836712"/>
          </a:xfrm>
          <a:solidFill>
            <a:srgbClr val="2F5EB0"/>
          </a:solidFill>
        </p:grpSpPr>
        <p:sp>
          <p:nvSpPr>
            <p:cNvPr id="37" name="矩形 36"/>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38" name="等腰三角形 37"/>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sp>
        <p:nvSpPr>
          <p:cNvPr id="40" name="KSO_Shape"/>
          <p:cNvSpPr/>
          <p:nvPr/>
        </p:nvSpPr>
        <p:spPr bwMode="auto">
          <a:xfrm>
            <a:off x="201359" y="161925"/>
            <a:ext cx="319405" cy="25273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010">
              <a:solidFill>
                <a:srgbClr val="1C666E"/>
              </a:solidFill>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1" y="3158"/>
            <a:ext cx="738534" cy="437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nvGrpSpPr>
          <p:cNvPr id="2" name="组合 1"/>
          <p:cNvGrpSpPr/>
          <p:nvPr/>
        </p:nvGrpSpPr>
        <p:grpSpPr>
          <a:xfrm>
            <a:off x="145104" y="3158"/>
            <a:ext cx="431914" cy="627339"/>
            <a:chOff x="841003" y="360040"/>
            <a:chExt cx="504056" cy="836712"/>
          </a:xfrm>
          <a:solidFill>
            <a:srgbClr val="2F5EB0"/>
          </a:solidFill>
        </p:grpSpPr>
        <p:sp>
          <p:nvSpPr>
            <p:cNvPr id="6" name="矩形 5"/>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9" name="等腰三角形 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sp>
        <p:nvSpPr>
          <p:cNvPr id="8" name="文本框 9"/>
          <p:cNvSpPr txBox="1"/>
          <p:nvPr/>
        </p:nvSpPr>
        <p:spPr>
          <a:xfrm>
            <a:off x="630998" y="154881"/>
            <a:ext cx="2023005" cy="258445"/>
          </a:xfrm>
          <a:prstGeom prst="rect">
            <a:avLst/>
          </a:prstGeom>
          <a:noFill/>
        </p:spPr>
        <p:txBody>
          <a:bodyPr wrap="square" lIns="51418" tIns="25709" rIns="51418" bIns="25709" rtlCol="0">
            <a:spAutoFit/>
          </a:bodyPr>
          <a:lstStyle/>
          <a:p>
            <a:pPr marL="0" lvl="1"/>
            <a:r>
              <a:rPr lang="zh-CN" altLang="en-US" b="1" dirty="0">
                <a:solidFill>
                  <a:schemeClr val="tx1">
                    <a:lumMod val="50000"/>
                    <a:lumOff val="50000"/>
                  </a:schemeClr>
                </a:solidFill>
                <a:latin typeface="微软雅黑" panose="020B0503020204020204" charset="-122"/>
                <a:ea typeface="微软雅黑" panose="020B0503020204020204" charset="-122"/>
                <a:sym typeface="+mn-ea"/>
              </a:rPr>
              <a:t>人员工作职责</a:t>
            </a:r>
            <a:endParaRPr lang="zh-CN" altLang="en-US" b="1" dirty="0">
              <a:solidFill>
                <a:schemeClr val="tx1">
                  <a:lumMod val="50000"/>
                  <a:lumOff val="50000"/>
                </a:schemeClr>
              </a:solidFill>
              <a:latin typeface="微软雅黑" panose="020B0503020204020204" charset="-122"/>
              <a:ea typeface="微软雅黑" panose="020B0503020204020204" charset="-122"/>
            </a:endParaRPr>
          </a:p>
        </p:txBody>
      </p:sp>
      <p:graphicFrame>
        <p:nvGraphicFramePr>
          <p:cNvPr id="4" name="表格 3"/>
          <p:cNvGraphicFramePr>
            <a:graphicFrameLocks noGrp="1"/>
          </p:cNvGraphicFramePr>
          <p:nvPr>
            <p:custDataLst>
              <p:tags r:id="rId1"/>
            </p:custDataLst>
          </p:nvPr>
        </p:nvGraphicFramePr>
        <p:xfrm>
          <a:off x="577215" y="550545"/>
          <a:ext cx="7943215" cy="4209415"/>
        </p:xfrm>
        <a:graphic>
          <a:graphicData uri="http://schemas.openxmlformats.org/drawingml/2006/table">
            <a:tbl>
              <a:tblPr firstRow="1" bandRow="1">
                <a:tableStyleId>{5C22544A-7EE6-4342-B048-85BDC9FD1C3A}</a:tableStyleId>
              </a:tblPr>
              <a:tblGrid>
                <a:gridCol w="1097280"/>
                <a:gridCol w="4812665"/>
                <a:gridCol w="948690"/>
                <a:gridCol w="1084580"/>
              </a:tblGrid>
              <a:tr h="307340">
                <a:tc>
                  <a:txBody>
                    <a:bodyPr/>
                    <a:lstStyle/>
                    <a:p>
                      <a:pPr algn="ctr"/>
                      <a:r>
                        <a:rPr lang="zh-CN" altLang="en-US" sz="900" dirty="0">
                          <a:latin typeface="微软雅黑" panose="020B0503020204020204" charset="-122"/>
                          <a:ea typeface="微软雅黑" panose="020B0503020204020204" charset="-122"/>
                        </a:rPr>
                        <a:t>角色</a:t>
                      </a:r>
                    </a:p>
                  </a:txBody>
                  <a:tcPr marL="68580" marR="68580" marT="34290" marB="34290" anchor="ctr">
                    <a:lnL>
                      <a:noFill/>
                    </a:lnL>
                    <a:lnR w="12700">
                      <a:solidFill>
                        <a:schemeClr val="bg1"/>
                      </a:solidFill>
                      <a:prstDash val="solid"/>
                    </a:lnR>
                    <a:lnT>
                      <a:noFill/>
                    </a:lnT>
                    <a:lnB>
                      <a:noFill/>
                    </a:lnB>
                    <a:lnTlToBr>
                      <a:noFill/>
                    </a:lnTlToBr>
                    <a:lnBlToTr>
                      <a:noFill/>
                    </a:lnBlToTr>
                    <a:solidFill>
                      <a:srgbClr val="2F5EB0"/>
                    </a:solidFill>
                  </a:tcPr>
                </a:tc>
                <a:tc>
                  <a:txBody>
                    <a:bodyPr/>
                    <a:lstStyle/>
                    <a:p>
                      <a:pPr algn="ctr"/>
                      <a:r>
                        <a:rPr lang="zh-CN" altLang="en-US" sz="900" dirty="0">
                          <a:latin typeface="微软雅黑" panose="020B0503020204020204" charset="-122"/>
                          <a:ea typeface="微软雅黑" panose="020B0503020204020204" charset="-122"/>
                        </a:rPr>
                        <a:t>职责</a:t>
                      </a:r>
                    </a:p>
                  </a:txBody>
                  <a:tcPr marL="68580" marR="68580" marT="34290" marB="34290" anchor="ctr">
                    <a:lnL w="12700">
                      <a:solidFill>
                        <a:schemeClr val="bg1"/>
                      </a:solidFill>
                      <a:prstDash val="solid"/>
                    </a:lnL>
                    <a:lnR w="12700">
                      <a:solidFill>
                        <a:schemeClr val="bg1"/>
                      </a:solidFill>
                      <a:prstDash val="solid"/>
                    </a:lnR>
                    <a:lnT>
                      <a:noFill/>
                    </a:lnT>
                    <a:lnB>
                      <a:noFill/>
                    </a:lnB>
                    <a:lnTlToBr>
                      <a:noFill/>
                    </a:lnTlToBr>
                    <a:lnBlToTr>
                      <a:noFill/>
                    </a:lnBlToTr>
                    <a:solidFill>
                      <a:srgbClr val="2F5EB0"/>
                    </a:solidFill>
                  </a:tcPr>
                </a:tc>
                <a:tc>
                  <a:txBody>
                    <a:bodyPr/>
                    <a:lstStyle/>
                    <a:p>
                      <a:pPr algn="ctr"/>
                      <a:r>
                        <a:rPr lang="zh-CN" altLang="en-US" sz="900" dirty="0">
                          <a:latin typeface="微软雅黑" panose="020B0503020204020204" charset="-122"/>
                          <a:ea typeface="微软雅黑" panose="020B0503020204020204" charset="-122"/>
                        </a:rPr>
                        <a:t>负责人</a:t>
                      </a:r>
                    </a:p>
                  </a:txBody>
                  <a:tcPr marL="68580" marR="68580" marT="34290" marB="34290" anchor="ctr">
                    <a:lnL w="12700">
                      <a:solidFill>
                        <a:schemeClr val="bg1"/>
                      </a:solidFill>
                      <a:prstDash val="solid"/>
                    </a:lnL>
                    <a:lnR w="12700">
                      <a:solidFill>
                        <a:schemeClr val="bg1"/>
                      </a:solidFill>
                      <a:prstDash val="solid"/>
                    </a:lnR>
                    <a:lnT>
                      <a:noFill/>
                    </a:lnT>
                    <a:lnB>
                      <a:noFill/>
                    </a:lnB>
                    <a:lnTlToBr>
                      <a:noFill/>
                    </a:lnTlToBr>
                    <a:lnBlToTr>
                      <a:noFill/>
                    </a:lnBlToTr>
                    <a:solidFill>
                      <a:srgbClr val="2F5EB0"/>
                    </a:solidFill>
                  </a:tcPr>
                </a:tc>
                <a:tc>
                  <a:txBody>
                    <a:bodyPr/>
                    <a:lstStyle/>
                    <a:p>
                      <a:pPr algn="ctr"/>
                      <a:r>
                        <a:rPr lang="zh-CN" altLang="en-US" sz="900" dirty="0">
                          <a:latin typeface="微软雅黑" panose="020B0503020204020204" charset="-122"/>
                          <a:ea typeface="微软雅黑" panose="020B0503020204020204" charset="-122"/>
                        </a:rPr>
                        <a:t>项目经验</a:t>
                      </a:r>
                    </a:p>
                  </a:txBody>
                  <a:tcPr marL="68580" marR="68580" marT="34290" marB="34290" anchor="ctr">
                    <a:lnL w="12700">
                      <a:solidFill>
                        <a:schemeClr val="bg1"/>
                      </a:solidFill>
                      <a:prstDash val="solid"/>
                    </a:lnL>
                    <a:lnR>
                      <a:noFill/>
                    </a:lnR>
                    <a:lnT>
                      <a:noFill/>
                    </a:lnT>
                    <a:lnB>
                      <a:noFill/>
                    </a:lnB>
                    <a:lnTlToBr>
                      <a:noFill/>
                    </a:lnTlToBr>
                    <a:lnBlToTr>
                      <a:noFill/>
                    </a:lnBlToTr>
                    <a:solidFill>
                      <a:srgbClr val="2F5EB0"/>
                    </a:solidFill>
                  </a:tcPr>
                </a:tc>
              </a:tr>
              <a:tr h="486410">
                <a:tc>
                  <a:txBody>
                    <a:bodyPr/>
                    <a:lstStyle/>
                    <a:p>
                      <a:pPr algn="ctr"/>
                      <a:r>
                        <a:rPr lang="en-US" altLang="zh-CN" sz="900" dirty="0">
                          <a:latin typeface="微软雅黑" panose="020B0503020204020204" charset="-122"/>
                          <a:ea typeface="微软雅黑" panose="020B0503020204020204" charset="-122"/>
                        </a:rPr>
                        <a:t>Product </a:t>
                      </a:r>
                      <a:r>
                        <a:rPr lang="en-US" altLang="zh-CN" sz="900" baseline="0" dirty="0">
                          <a:latin typeface="微软雅黑" panose="020B0503020204020204" charset="-122"/>
                          <a:ea typeface="微软雅黑" panose="020B0503020204020204" charset="-122"/>
                        </a:rPr>
                        <a:t> Owner</a:t>
                      </a:r>
                      <a:endParaRPr lang="zh-CN" altLang="en-US" sz="900" dirty="0">
                        <a:latin typeface="微软雅黑" panose="020B0503020204020204" charset="-122"/>
                        <a:ea typeface="微软雅黑" panose="020B0503020204020204" charset="-122"/>
                      </a:endParaRPr>
                    </a:p>
                  </a:txBody>
                  <a:tcPr marL="68580" marR="68580" marT="34290" marB="34290" anchor="ctr">
                    <a:lnL>
                      <a:noFill/>
                    </a:lnL>
                    <a:lnR w="12700">
                      <a:solidFill>
                        <a:schemeClr val="bg1"/>
                      </a:solidFill>
                      <a:prstDash val="solid"/>
                    </a:lnR>
                    <a:lnT>
                      <a:noFill/>
                    </a:lnT>
                    <a:lnB>
                      <a:noFill/>
                    </a:lnB>
                    <a:lnTlToBr>
                      <a:noFill/>
                    </a:lnTlToBr>
                    <a:lnBlToTr>
                      <a:noFill/>
                    </a:lnBlToTr>
                  </a:tcPr>
                </a:tc>
                <a:tc>
                  <a:txBody>
                    <a:bodyPr/>
                    <a:lstStyle/>
                    <a:p>
                      <a:pPr algn="l"/>
                      <a:r>
                        <a:rPr lang="zh-CN" altLang="en-US" sz="900" dirty="0">
                          <a:latin typeface="微软雅黑" panose="020B0503020204020204" charset="-122"/>
                          <a:ea typeface="微软雅黑" panose="020B0503020204020204" charset="-122"/>
                        </a:rPr>
                        <a:t>定义所有产品功能，决定产品发布的内容以及日期</a:t>
                      </a:r>
                    </a:p>
                    <a:p>
                      <a:pPr algn="l"/>
                      <a:r>
                        <a:rPr lang="zh-CN" altLang="en-US" sz="900" dirty="0">
                          <a:latin typeface="微软雅黑" panose="020B0503020204020204" charset="-122"/>
                          <a:ea typeface="微软雅黑" panose="020B0503020204020204" charset="-122"/>
                        </a:rPr>
                        <a:t>对产品的投入产出负责，并根据市场变化对需要开发的功能排列优先顺序</a:t>
                      </a:r>
                    </a:p>
                    <a:p>
                      <a:pPr algn="l"/>
                      <a:r>
                        <a:rPr lang="zh-CN" altLang="en-US" sz="900" dirty="0">
                          <a:latin typeface="微软雅黑" panose="020B0503020204020204" charset="-122"/>
                          <a:ea typeface="微软雅黑" panose="020B0503020204020204" charset="-122"/>
                        </a:rPr>
                        <a:t>合理的调整产品功能和迭代顺序，认同或者拒绝迭代的交付</a:t>
                      </a:r>
                    </a:p>
                  </a:txBody>
                  <a:tcPr marL="68580" marR="68580" marT="34290" marB="34290" anchor="ctr">
                    <a:lnL w="12700">
                      <a:solidFill>
                        <a:schemeClr val="bg1"/>
                      </a:solidFill>
                      <a:prstDash val="solid"/>
                    </a:lnL>
                    <a:lnR w="12700">
                      <a:solidFill>
                        <a:schemeClr val="bg1"/>
                      </a:solidFill>
                      <a:prstDash val="solid"/>
                    </a:lnR>
                    <a:lnT>
                      <a:noFill/>
                    </a:lnT>
                    <a:lnB>
                      <a:noFill/>
                    </a:lnB>
                    <a:lnTlToBr>
                      <a:noFill/>
                    </a:lnTlToBr>
                    <a:lnBlToTr>
                      <a:noFill/>
                    </a:lnBlToTr>
                  </a:tcPr>
                </a:tc>
                <a:tc>
                  <a:txBody>
                    <a:bodyPr/>
                    <a:lstStyle/>
                    <a:p>
                      <a:pPr algn="l"/>
                      <a:r>
                        <a:rPr lang="zh-CN" altLang="en-US" sz="900" dirty="0">
                          <a:latin typeface="微软雅黑" panose="020B0503020204020204" charset="-122"/>
                          <a:ea typeface="微软雅黑" panose="020B0503020204020204" charset="-122"/>
                        </a:rPr>
                        <a:t>隆平高科</a:t>
                      </a:r>
                    </a:p>
                  </a:txBody>
                  <a:tcPr marL="68580" marR="68580" marT="34290" marB="34290" anchor="ctr">
                    <a:lnL w="12700">
                      <a:solidFill>
                        <a:schemeClr val="bg1"/>
                      </a:solidFill>
                      <a:prstDash val="solid"/>
                    </a:lnL>
                    <a:lnR w="12700">
                      <a:solidFill>
                        <a:schemeClr val="bg1"/>
                      </a:solidFill>
                      <a:prstDash val="solid"/>
                    </a:lnR>
                    <a:lnT>
                      <a:noFill/>
                    </a:lnT>
                    <a:lnB>
                      <a:noFill/>
                    </a:lnB>
                    <a:lnTlToBr>
                      <a:noFill/>
                    </a:lnTlToBr>
                    <a:lnBlToTr>
                      <a:noFill/>
                    </a:lnBlToTr>
                  </a:tcPr>
                </a:tc>
                <a:tc>
                  <a:txBody>
                    <a:bodyPr/>
                    <a:lstStyle/>
                    <a:p>
                      <a:pPr algn="l"/>
                      <a:endParaRPr lang="zh-CN" altLang="en-US" sz="900" dirty="0">
                        <a:latin typeface="微软雅黑" panose="020B0503020204020204" charset="-122"/>
                        <a:ea typeface="微软雅黑" panose="020B0503020204020204" charset="-122"/>
                      </a:endParaRPr>
                    </a:p>
                  </a:txBody>
                  <a:tcPr marL="68580" marR="68580" marT="34290" marB="34290" anchor="ctr">
                    <a:lnL w="12700">
                      <a:solidFill>
                        <a:schemeClr val="bg1"/>
                      </a:solidFill>
                      <a:prstDash val="solid"/>
                    </a:lnL>
                    <a:lnR>
                      <a:noFill/>
                    </a:lnR>
                    <a:lnT>
                      <a:noFill/>
                    </a:lnT>
                    <a:lnB>
                      <a:noFill/>
                    </a:lnB>
                    <a:lnTlToBr>
                      <a:noFill/>
                    </a:lnTlToBr>
                    <a:lnBlToTr>
                      <a:noFill/>
                    </a:lnBlToTr>
                  </a:tcPr>
                </a:tc>
              </a:tr>
              <a:tr h="346710">
                <a:tc>
                  <a:txBody>
                    <a:bodyPr/>
                    <a:lstStyle/>
                    <a:p>
                      <a:pPr algn="ctr"/>
                      <a:r>
                        <a:rPr lang="zh-CN" altLang="en-US" sz="900" dirty="0">
                          <a:latin typeface="微软雅黑" panose="020B0503020204020204" charset="-122"/>
                          <a:ea typeface="微软雅黑" panose="020B0503020204020204" charset="-122"/>
                        </a:rPr>
                        <a:t>项目管理委员会</a:t>
                      </a:r>
                    </a:p>
                  </a:txBody>
                  <a:tcPr marL="68580" marR="68580" marT="34290" marB="34290" anchor="ctr">
                    <a:lnL>
                      <a:noFill/>
                    </a:lnL>
                    <a:lnR w="12700">
                      <a:solidFill>
                        <a:schemeClr val="bg1"/>
                      </a:solidFill>
                      <a:prstDash val="solid"/>
                    </a:lnR>
                    <a:lnT>
                      <a:noFill/>
                    </a:lnT>
                    <a:lnB>
                      <a:noFill/>
                    </a:lnB>
                    <a:lnTlToBr>
                      <a:noFill/>
                    </a:lnTlToBr>
                    <a:lnBlToTr>
                      <a:noFill/>
                    </a:lnBlToTr>
                  </a:tcPr>
                </a:tc>
                <a:tc>
                  <a:txBody>
                    <a:bodyPr/>
                    <a:lstStyle/>
                    <a:p>
                      <a:pPr algn="l"/>
                      <a:r>
                        <a:rPr lang="zh-CN" altLang="en-US" sz="900" dirty="0">
                          <a:latin typeface="微软雅黑" panose="020B0503020204020204" charset="-122"/>
                          <a:ea typeface="微软雅黑" panose="020B0503020204020204" charset="-122"/>
                        </a:rPr>
                        <a:t>为项目经理和项目团队提供支持</a:t>
                      </a:r>
                    </a:p>
                  </a:txBody>
                  <a:tcPr marL="68580" marR="68580" marT="34290" marB="34290" anchor="ctr">
                    <a:lnL w="12700">
                      <a:solidFill>
                        <a:schemeClr val="bg1"/>
                      </a:solidFill>
                      <a:prstDash val="solid"/>
                    </a:lnL>
                    <a:lnR w="12700">
                      <a:solidFill>
                        <a:schemeClr val="bg1"/>
                      </a:solidFill>
                      <a:prstDash val="solid"/>
                    </a:lnR>
                    <a:lnT>
                      <a:noFill/>
                    </a:lnT>
                    <a:lnB>
                      <a:noFill/>
                    </a:lnB>
                    <a:lnTlToBr>
                      <a:noFill/>
                    </a:lnTlToBr>
                    <a:lnBlToTr>
                      <a:noFill/>
                    </a:lnBlToTr>
                  </a:tcPr>
                </a:tc>
                <a:tc>
                  <a:txBody>
                    <a:bodyPr/>
                    <a:lstStyle/>
                    <a:p>
                      <a:pPr algn="l"/>
                      <a:r>
                        <a:rPr lang="zh-CN" altLang="en-US" sz="900" dirty="0">
                          <a:latin typeface="微软雅黑" panose="020B0503020204020204" charset="-122"/>
                          <a:ea typeface="微软雅黑" panose="020B0503020204020204" charset="-122"/>
                        </a:rPr>
                        <a:t>隆平高科</a:t>
                      </a:r>
                      <a:r>
                        <a:rPr lang="en-US" altLang="zh-CN" sz="900" dirty="0">
                          <a:latin typeface="微软雅黑" panose="020B0503020204020204" charset="-122"/>
                          <a:ea typeface="微软雅黑" panose="020B0503020204020204" charset="-122"/>
                        </a:rPr>
                        <a:t>&amp;</a:t>
                      </a:r>
                      <a:r>
                        <a:rPr lang="zh-CN" altLang="en-US" sz="900" dirty="0">
                          <a:latin typeface="微软雅黑" panose="020B0503020204020204" charset="-122"/>
                          <a:ea typeface="微软雅黑" panose="020B0503020204020204" charset="-122"/>
                        </a:rPr>
                        <a:t>深拓</a:t>
                      </a:r>
                    </a:p>
                  </a:txBody>
                  <a:tcPr marL="68580" marR="68580" marT="34290" marB="34290" anchor="ctr">
                    <a:lnL w="12700">
                      <a:solidFill>
                        <a:schemeClr val="bg1"/>
                      </a:solidFill>
                      <a:prstDash val="solid"/>
                    </a:lnL>
                    <a:lnR w="12700">
                      <a:solidFill>
                        <a:schemeClr val="bg1"/>
                      </a:solidFill>
                      <a:prstDash val="solid"/>
                    </a:lnR>
                    <a:lnT>
                      <a:noFill/>
                    </a:lnT>
                    <a:lnB>
                      <a:noFill/>
                    </a:lnB>
                    <a:lnTlToBr>
                      <a:noFill/>
                    </a:lnTlToBr>
                    <a:lnBlToTr>
                      <a:noFill/>
                    </a:lnBlToTr>
                  </a:tcPr>
                </a:tc>
                <a:tc>
                  <a:txBody>
                    <a:bodyPr/>
                    <a:lstStyle/>
                    <a:p>
                      <a:pPr algn="l"/>
                      <a:endParaRPr lang="zh-CN" altLang="en-US" sz="900" dirty="0">
                        <a:latin typeface="微软雅黑" panose="020B0503020204020204" charset="-122"/>
                        <a:ea typeface="微软雅黑" panose="020B0503020204020204" charset="-122"/>
                      </a:endParaRPr>
                    </a:p>
                  </a:txBody>
                  <a:tcPr marL="68580" marR="68580" marT="34290" marB="34290" anchor="ctr">
                    <a:lnL w="12700">
                      <a:solidFill>
                        <a:schemeClr val="bg1"/>
                      </a:solidFill>
                      <a:prstDash val="solid"/>
                    </a:lnL>
                    <a:lnR>
                      <a:noFill/>
                    </a:lnR>
                    <a:lnT>
                      <a:noFill/>
                    </a:lnT>
                    <a:lnB>
                      <a:noFill/>
                    </a:lnB>
                    <a:lnTlToBr>
                      <a:noFill/>
                    </a:lnTlToBr>
                    <a:lnBlToTr>
                      <a:noFill/>
                    </a:lnBlToTr>
                  </a:tcPr>
                </a:tc>
              </a:tr>
              <a:tr h="605790">
                <a:tc>
                  <a:txBody>
                    <a:bodyPr/>
                    <a:lstStyle/>
                    <a:p>
                      <a:pPr algn="ctr"/>
                      <a:r>
                        <a:rPr lang="en-US" altLang="zh-CN" sz="900" dirty="0">
                          <a:latin typeface="微软雅黑" panose="020B0503020204020204" charset="-122"/>
                          <a:ea typeface="微软雅黑" panose="020B0503020204020204" charset="-122"/>
                        </a:rPr>
                        <a:t>Scrum</a:t>
                      </a:r>
                      <a:r>
                        <a:rPr lang="en-US" altLang="zh-CN" sz="900" baseline="0" dirty="0">
                          <a:latin typeface="微软雅黑" panose="020B0503020204020204" charset="-122"/>
                          <a:ea typeface="微软雅黑" panose="020B0503020204020204" charset="-122"/>
                        </a:rPr>
                        <a:t> Master</a:t>
                      </a:r>
                    </a:p>
                    <a:p>
                      <a:pPr algn="ctr"/>
                      <a:r>
                        <a:rPr lang="zh-CN" altLang="en-US" sz="900" baseline="0" dirty="0">
                          <a:latin typeface="微软雅黑" panose="020B0503020204020204" charset="-122"/>
                          <a:ea typeface="微软雅黑" panose="020B0503020204020204" charset="-122"/>
                        </a:rPr>
                        <a:t>（项目经理）</a:t>
                      </a:r>
                      <a:endParaRPr lang="en-US" altLang="zh-CN" sz="900" baseline="0" dirty="0">
                        <a:latin typeface="微软雅黑" panose="020B0503020204020204" charset="-122"/>
                        <a:ea typeface="微软雅黑" panose="020B0503020204020204" charset="-122"/>
                      </a:endParaRPr>
                    </a:p>
                  </a:txBody>
                  <a:tcPr marL="68580" marR="68580" marT="34290" marB="34290" anchor="ctr">
                    <a:lnL>
                      <a:noFill/>
                    </a:lnL>
                    <a:lnR w="12700">
                      <a:solidFill>
                        <a:schemeClr val="bg1"/>
                      </a:solidFill>
                      <a:prstDash val="solid"/>
                    </a:lnR>
                    <a:lnT>
                      <a:noFill/>
                    </a:lnT>
                    <a:lnB>
                      <a:noFill/>
                    </a:lnB>
                    <a:lnTlToBr>
                      <a:noFill/>
                    </a:lnTlToBr>
                    <a:lnBlToTr>
                      <a:noFill/>
                    </a:lnBlToTr>
                  </a:tcPr>
                </a:tc>
                <a:tc>
                  <a:txBody>
                    <a:bodyPr/>
                    <a:lstStyle/>
                    <a:p>
                      <a:pPr marL="0" marR="0" lvl="1" indent="0" algn="l" defTabSz="914400" rtl="0" eaLnBrk="1" fontAlgn="auto" latinLnBrk="0" hangingPunct="1">
                        <a:lnSpc>
                          <a:spcPct val="100000"/>
                        </a:lnSpc>
                        <a:spcBef>
                          <a:spcPts val="0"/>
                        </a:spcBef>
                        <a:spcAft>
                          <a:spcPts val="0"/>
                        </a:spcAft>
                        <a:buClrTx/>
                        <a:buSzTx/>
                        <a:buFontTx/>
                        <a:buNone/>
                        <a:defRPr/>
                      </a:pPr>
                      <a:r>
                        <a:rPr lang="zh-CN" altLang="en-US" sz="900" kern="1200" dirty="0">
                          <a:solidFill>
                            <a:schemeClr val="dk1"/>
                          </a:solidFill>
                          <a:latin typeface="微软雅黑" panose="020B0503020204020204" charset="-122"/>
                          <a:ea typeface="微软雅黑" panose="020B0503020204020204" charset="-122"/>
                          <a:cs typeface="+mn-cs"/>
                        </a:rPr>
                        <a:t>对项目的直接管理；领导团队完成</a:t>
                      </a:r>
                      <a:r>
                        <a:rPr lang="en-US" sz="900" kern="1200" dirty="0">
                          <a:solidFill>
                            <a:schemeClr val="dk1"/>
                          </a:solidFill>
                          <a:latin typeface="微软雅黑" panose="020B0503020204020204" charset="-122"/>
                          <a:ea typeface="微软雅黑" panose="020B0503020204020204" charset="-122"/>
                          <a:cs typeface="+mn-cs"/>
                        </a:rPr>
                        <a:t>Scrum</a:t>
                      </a:r>
                      <a:r>
                        <a:rPr lang="zh-CN" altLang="en-US" sz="900" kern="1200" dirty="0">
                          <a:solidFill>
                            <a:schemeClr val="dk1"/>
                          </a:solidFill>
                          <a:latin typeface="微软雅黑" panose="020B0503020204020204" charset="-122"/>
                          <a:ea typeface="微软雅黑" panose="020B0503020204020204" charset="-122"/>
                          <a:cs typeface="+mn-cs"/>
                        </a:rPr>
                        <a:t>的实践以及体现其价值；排除团队遇到的困难；确保团队的胜任其工作，并保持高效的生产率；使得团队紧密合作，使得团队个人具有多方面职能的工作能力；保护团队不受到外来无端影响；</a:t>
                      </a:r>
                    </a:p>
                  </a:txBody>
                  <a:tcPr marL="68580" marR="68580" marT="34290" marB="34290" anchor="ctr">
                    <a:lnL w="12700">
                      <a:solidFill>
                        <a:schemeClr val="bg1"/>
                      </a:solidFill>
                      <a:prstDash val="solid"/>
                    </a:lnL>
                    <a:lnR w="12700">
                      <a:solidFill>
                        <a:schemeClr val="bg1"/>
                      </a:solidFill>
                      <a:prstDash val="solid"/>
                    </a:lnR>
                    <a:lnT>
                      <a:noFill/>
                    </a:lnT>
                    <a:lnB>
                      <a:noFill/>
                    </a:lnB>
                    <a:lnTlToBr>
                      <a:noFill/>
                    </a:lnTlToBr>
                    <a:lnBlToTr>
                      <a:noFill/>
                    </a:lnBlToTr>
                  </a:tcPr>
                </a:tc>
                <a:tc>
                  <a:txBody>
                    <a:bodyPr/>
                    <a:lstStyle/>
                    <a:p>
                      <a:pPr marL="0" algn="l" defTabSz="829310" rtl="0" eaLnBrk="1" latinLnBrk="0" hangingPunct="1"/>
                      <a:r>
                        <a:rPr lang="zh-CN" altLang="en-US" sz="900" kern="1200" dirty="0">
                          <a:solidFill>
                            <a:schemeClr val="dk1"/>
                          </a:solidFill>
                          <a:latin typeface="微软雅黑" panose="020B0503020204020204" charset="-122"/>
                          <a:ea typeface="微软雅黑" panose="020B0503020204020204" charset="-122"/>
                          <a:cs typeface="+mn-cs"/>
                        </a:rPr>
                        <a:t>深拓</a:t>
                      </a:r>
                    </a:p>
                  </a:txBody>
                  <a:tcPr marL="68580" marR="68580" marT="34290" marB="34290" anchor="ctr">
                    <a:lnL w="12700">
                      <a:solidFill>
                        <a:schemeClr val="bg1"/>
                      </a:solidFill>
                      <a:prstDash val="solid"/>
                    </a:lnL>
                    <a:lnR w="12700">
                      <a:solidFill>
                        <a:schemeClr val="bg1"/>
                      </a:solidFill>
                      <a:prstDash val="solid"/>
                    </a:lnR>
                    <a:lnT>
                      <a:noFill/>
                    </a:lnT>
                    <a:lnB>
                      <a:noFill/>
                    </a:lnB>
                    <a:lnTlToBr>
                      <a:noFill/>
                    </a:lnTlToBr>
                    <a:lnBlToTr>
                      <a:noFill/>
                    </a:lnBlToTr>
                  </a:tcPr>
                </a:tc>
                <a:tc>
                  <a:txBody>
                    <a:bodyPr/>
                    <a:lstStyle/>
                    <a:p>
                      <a:pPr marL="0" algn="l" defTabSz="829310" rtl="0" eaLnBrk="1" latinLnBrk="0" hangingPunct="1"/>
                      <a:r>
                        <a:rPr lang="zh-CN" altLang="zh-CN" sz="800" kern="1200" dirty="0">
                          <a:solidFill>
                            <a:schemeClr val="dk1"/>
                          </a:solidFill>
                          <a:latin typeface="微软雅黑" panose="020B0503020204020204" charset="-122"/>
                          <a:ea typeface="微软雅黑" panose="020B0503020204020204" charset="-122"/>
                          <a:cs typeface="+mn-cs"/>
                        </a:rPr>
                        <a:t>有至少</a:t>
                      </a:r>
                      <a:r>
                        <a:rPr lang="en-US" altLang="zh-CN" sz="800" kern="1200" dirty="0">
                          <a:solidFill>
                            <a:schemeClr val="dk1"/>
                          </a:solidFill>
                          <a:latin typeface="微软雅黑" panose="020B0503020204020204" charset="-122"/>
                          <a:ea typeface="微软雅黑" panose="020B0503020204020204" charset="-122"/>
                          <a:cs typeface="+mn-cs"/>
                        </a:rPr>
                        <a:t>5</a:t>
                      </a:r>
                      <a:r>
                        <a:rPr lang="zh-CN" altLang="zh-CN" sz="800" kern="1200" dirty="0">
                          <a:solidFill>
                            <a:schemeClr val="dk1"/>
                          </a:solidFill>
                          <a:latin typeface="微软雅黑" panose="020B0503020204020204" charset="-122"/>
                          <a:ea typeface="微软雅黑" panose="020B0503020204020204" charset="-122"/>
                          <a:cs typeface="+mn-cs"/>
                        </a:rPr>
                        <a:t>个大型项目管理经验</a:t>
                      </a:r>
                    </a:p>
                  </a:txBody>
                  <a:tcPr marL="68580" marR="68580" marT="34290" marB="34290" anchor="ctr">
                    <a:lnL w="12700">
                      <a:solidFill>
                        <a:schemeClr val="bg1"/>
                      </a:solidFill>
                      <a:prstDash val="solid"/>
                    </a:lnL>
                    <a:lnR>
                      <a:noFill/>
                    </a:lnR>
                    <a:lnT>
                      <a:noFill/>
                    </a:lnT>
                    <a:lnB>
                      <a:noFill/>
                    </a:lnB>
                    <a:lnTlToBr>
                      <a:noFill/>
                    </a:lnTlToBr>
                    <a:lnBlToTr>
                      <a:noFill/>
                    </a:lnBlToTr>
                  </a:tcPr>
                </a:tc>
              </a:tr>
              <a:tr h="593725">
                <a:tc>
                  <a:txBody>
                    <a:bodyPr/>
                    <a:lstStyle/>
                    <a:p>
                      <a:pPr algn="ctr"/>
                      <a:r>
                        <a:rPr lang="zh-CN" altLang="en-US" sz="900" dirty="0">
                          <a:latin typeface="微软雅黑" panose="020B0503020204020204" charset="-122"/>
                          <a:ea typeface="微软雅黑" panose="020B0503020204020204" charset="-122"/>
                        </a:rPr>
                        <a:t>架构师</a:t>
                      </a:r>
                    </a:p>
                  </a:txBody>
                  <a:tcPr marL="68580" marR="68580" marT="34290" marB="34290" anchor="ctr">
                    <a:lnL>
                      <a:noFill/>
                    </a:lnL>
                    <a:lnR w="12700">
                      <a:solidFill>
                        <a:schemeClr val="bg1"/>
                      </a:solidFill>
                      <a:prstDash val="solid"/>
                    </a:lnR>
                    <a:lnT>
                      <a:noFill/>
                    </a:lnT>
                    <a:lnB>
                      <a:noFill/>
                    </a:lnB>
                    <a:lnTlToBr>
                      <a:noFill/>
                    </a:lnTlToBr>
                    <a:lnBlToTr>
                      <a:noFill/>
                    </a:lnBlToTr>
                  </a:tcPr>
                </a:tc>
                <a:tc>
                  <a:txBody>
                    <a:bodyPr/>
                    <a:lstStyle/>
                    <a:p>
                      <a:pPr algn="l"/>
                      <a:r>
                        <a:rPr lang="zh-CN" altLang="en-US" sz="900" dirty="0">
                          <a:latin typeface="微软雅黑" panose="020B0503020204020204" charset="-122"/>
                          <a:ea typeface="微软雅黑" panose="020B0503020204020204" charset="-122"/>
                        </a:rPr>
                        <a:t>负责技术平台的选型和技术路线的确定；负责软件架构的设计；</a:t>
                      </a:r>
                      <a:endParaRPr lang="en-US" altLang="zh-CN" sz="900" dirty="0">
                        <a:latin typeface="微软雅黑" panose="020B0503020204020204" charset="-122"/>
                        <a:ea typeface="微软雅黑" panose="020B0503020204020204" charset="-122"/>
                      </a:endParaRPr>
                    </a:p>
                    <a:p>
                      <a:pPr algn="l"/>
                      <a:r>
                        <a:rPr lang="zh-CN" altLang="en-US" sz="900" dirty="0">
                          <a:latin typeface="微软雅黑" panose="020B0503020204020204" charset="-122"/>
                          <a:ea typeface="微软雅黑" panose="020B0503020204020204" charset="-122"/>
                        </a:rPr>
                        <a:t>负责通用技术的设计和应用；负责开发环境和工具的选择和确定；负责技术规范的选择；</a:t>
                      </a:r>
                    </a:p>
                  </a:txBody>
                  <a:tcPr marL="68580" marR="68580" marT="34290" marB="34290" anchor="ctr">
                    <a:lnL w="12700">
                      <a:solidFill>
                        <a:schemeClr val="bg1"/>
                      </a:solidFill>
                      <a:prstDash val="solid"/>
                    </a:lnL>
                    <a:lnR w="12700">
                      <a:solidFill>
                        <a:schemeClr val="bg1"/>
                      </a:solidFill>
                      <a:prstDash val="solid"/>
                    </a:lnR>
                    <a:lnT>
                      <a:noFill/>
                    </a:lnT>
                    <a:lnB>
                      <a:noFill/>
                    </a:lnB>
                    <a:lnTlToBr>
                      <a:noFill/>
                    </a:lnTlToBr>
                    <a:lnBlToTr>
                      <a:noFill/>
                    </a:lnBlToTr>
                  </a:tcPr>
                </a:tc>
                <a:tc>
                  <a:txBody>
                    <a:bodyPr/>
                    <a:lstStyle/>
                    <a:p>
                      <a:pPr marL="0" marR="0" indent="0" algn="l" defTabSz="829310" rtl="0" eaLnBrk="1" fontAlgn="auto" latinLnBrk="0" hangingPunct="1">
                        <a:lnSpc>
                          <a:spcPct val="100000"/>
                        </a:lnSpc>
                        <a:spcBef>
                          <a:spcPts val="0"/>
                        </a:spcBef>
                        <a:spcAft>
                          <a:spcPts val="0"/>
                        </a:spcAft>
                        <a:buClrTx/>
                        <a:buSzTx/>
                        <a:buFontTx/>
                        <a:buNone/>
                        <a:defRPr/>
                      </a:pPr>
                      <a:r>
                        <a:rPr lang="zh-CN" altLang="en-US" sz="900" kern="1200" dirty="0">
                          <a:solidFill>
                            <a:schemeClr val="dk1"/>
                          </a:solidFill>
                          <a:latin typeface="微软雅黑" panose="020B0503020204020204" charset="-122"/>
                          <a:ea typeface="微软雅黑" panose="020B0503020204020204" charset="-122"/>
                          <a:cs typeface="+mn-cs"/>
                        </a:rPr>
                        <a:t>深拓</a:t>
                      </a:r>
                    </a:p>
                  </a:txBody>
                  <a:tcPr marL="68580" marR="68580" marT="34290" marB="34290" anchor="ctr">
                    <a:lnL w="12700">
                      <a:solidFill>
                        <a:schemeClr val="bg1"/>
                      </a:solidFill>
                      <a:prstDash val="solid"/>
                    </a:lnL>
                    <a:lnR w="12700">
                      <a:solidFill>
                        <a:schemeClr val="bg1"/>
                      </a:solidFill>
                      <a:prstDash val="solid"/>
                    </a:lnR>
                    <a:lnT>
                      <a:noFill/>
                    </a:lnT>
                    <a:lnB>
                      <a:noFill/>
                    </a:lnB>
                    <a:lnTlToBr>
                      <a:noFill/>
                    </a:lnTlToBr>
                    <a:lnBlToTr>
                      <a:noFill/>
                    </a:lnBlToTr>
                  </a:tcPr>
                </a:tc>
                <a:tc>
                  <a:txBody>
                    <a:bodyPr/>
                    <a:lstStyle/>
                    <a:p>
                      <a:pPr marL="0" algn="l" defTabSz="829310" rtl="0" eaLnBrk="1" latinLnBrk="0" hangingPunct="1"/>
                      <a:r>
                        <a:rPr lang="zh-CN" altLang="zh-CN" sz="800" kern="1200" dirty="0">
                          <a:solidFill>
                            <a:schemeClr val="dk1"/>
                          </a:solidFill>
                          <a:latin typeface="微软雅黑" panose="020B0503020204020204" charset="-122"/>
                          <a:ea typeface="微软雅黑" panose="020B0503020204020204" charset="-122"/>
                          <a:cs typeface="+mn-cs"/>
                        </a:rPr>
                        <a:t>有至少</a:t>
                      </a:r>
                      <a:r>
                        <a:rPr lang="en-US" altLang="zh-CN" sz="800" kern="1200" dirty="0">
                          <a:solidFill>
                            <a:schemeClr val="dk1"/>
                          </a:solidFill>
                          <a:latin typeface="微软雅黑" panose="020B0503020204020204" charset="-122"/>
                          <a:ea typeface="微软雅黑" panose="020B0503020204020204" charset="-122"/>
                          <a:cs typeface="+mn-cs"/>
                        </a:rPr>
                        <a:t>2</a:t>
                      </a:r>
                      <a:r>
                        <a:rPr lang="zh-CN" altLang="zh-CN" sz="800" kern="1200" dirty="0">
                          <a:solidFill>
                            <a:schemeClr val="dk1"/>
                          </a:solidFill>
                          <a:latin typeface="微软雅黑" panose="020B0503020204020204" charset="-122"/>
                          <a:ea typeface="微软雅黑" panose="020B0503020204020204" charset="-122"/>
                          <a:cs typeface="+mn-cs"/>
                        </a:rPr>
                        <a:t>个大型</a:t>
                      </a:r>
                      <a:r>
                        <a:rPr lang="en-US" altLang="zh-CN" sz="800" kern="1200" dirty="0">
                          <a:solidFill>
                            <a:schemeClr val="dk1"/>
                          </a:solidFill>
                          <a:latin typeface="微软雅黑" panose="020B0503020204020204" charset="-122"/>
                          <a:ea typeface="微软雅黑" panose="020B0503020204020204" charset="-122"/>
                          <a:cs typeface="+mn-cs"/>
                        </a:rPr>
                        <a:t>MES</a:t>
                      </a:r>
                      <a:r>
                        <a:rPr lang="zh-CN" altLang="zh-CN" sz="800" kern="1200" dirty="0">
                          <a:solidFill>
                            <a:schemeClr val="dk1"/>
                          </a:solidFill>
                          <a:latin typeface="微软雅黑" panose="020B0503020204020204" charset="-122"/>
                          <a:ea typeface="微软雅黑" panose="020B0503020204020204" charset="-122"/>
                          <a:cs typeface="+mn-cs"/>
                        </a:rPr>
                        <a:t>项目架构设计经验，至少</a:t>
                      </a:r>
                      <a:r>
                        <a:rPr lang="en-US" altLang="zh-CN" sz="800" kern="1200" dirty="0">
                          <a:solidFill>
                            <a:schemeClr val="dk1"/>
                          </a:solidFill>
                          <a:latin typeface="微软雅黑" panose="020B0503020204020204" charset="-122"/>
                          <a:ea typeface="微软雅黑" panose="020B0503020204020204" charset="-122"/>
                          <a:cs typeface="+mn-cs"/>
                        </a:rPr>
                        <a:t>1</a:t>
                      </a:r>
                      <a:r>
                        <a:rPr lang="zh-CN" altLang="zh-CN" sz="800" kern="1200" dirty="0">
                          <a:solidFill>
                            <a:schemeClr val="dk1"/>
                          </a:solidFill>
                          <a:latin typeface="微软雅黑" panose="020B0503020204020204" charset="-122"/>
                          <a:ea typeface="微软雅黑" panose="020B0503020204020204" charset="-122"/>
                          <a:cs typeface="+mn-cs"/>
                        </a:rPr>
                        <a:t>个大型</a:t>
                      </a:r>
                      <a:r>
                        <a:rPr lang="en-US" altLang="zh-CN" sz="800" kern="1200" dirty="0">
                          <a:solidFill>
                            <a:schemeClr val="dk1"/>
                          </a:solidFill>
                          <a:latin typeface="微软雅黑" panose="020B0503020204020204" charset="-122"/>
                          <a:ea typeface="微软雅黑" panose="020B0503020204020204" charset="-122"/>
                          <a:cs typeface="+mn-cs"/>
                        </a:rPr>
                        <a:t>SOA</a:t>
                      </a:r>
                      <a:r>
                        <a:rPr lang="zh-CN" altLang="zh-CN" sz="800" kern="1200" dirty="0">
                          <a:solidFill>
                            <a:schemeClr val="dk1"/>
                          </a:solidFill>
                          <a:latin typeface="微软雅黑" panose="020B0503020204020204" charset="-122"/>
                          <a:ea typeface="微软雅黑" panose="020B0503020204020204" charset="-122"/>
                          <a:cs typeface="+mn-cs"/>
                        </a:rPr>
                        <a:t>项目架构设计经验</a:t>
                      </a:r>
                      <a:endParaRPr lang="en-US" altLang="zh-CN" sz="800" kern="1200" dirty="0">
                        <a:solidFill>
                          <a:schemeClr val="dk1"/>
                        </a:solidFill>
                        <a:latin typeface="微软雅黑" panose="020B0503020204020204" charset="-122"/>
                        <a:ea typeface="微软雅黑" panose="020B0503020204020204" charset="-122"/>
                        <a:cs typeface="+mn-cs"/>
                      </a:endParaRPr>
                    </a:p>
                  </a:txBody>
                  <a:tcPr marL="68580" marR="68580" marT="34290" marB="34290" anchor="ctr">
                    <a:lnL w="12700">
                      <a:solidFill>
                        <a:schemeClr val="bg1"/>
                      </a:solidFill>
                      <a:prstDash val="solid"/>
                    </a:lnL>
                    <a:lnR>
                      <a:noFill/>
                    </a:lnR>
                    <a:lnT>
                      <a:noFill/>
                    </a:lnT>
                    <a:lnB>
                      <a:noFill/>
                    </a:lnB>
                    <a:lnTlToBr>
                      <a:noFill/>
                    </a:lnTlToBr>
                    <a:lnBlToTr>
                      <a:noFill/>
                    </a:lnBlToTr>
                  </a:tcPr>
                </a:tc>
              </a:tr>
              <a:tr h="415290">
                <a:tc>
                  <a:txBody>
                    <a:bodyPr/>
                    <a:lstStyle/>
                    <a:p>
                      <a:pPr algn="ctr"/>
                      <a:r>
                        <a:rPr lang="zh-CN" altLang="en-US" sz="900" dirty="0">
                          <a:latin typeface="微软雅黑" panose="020B0503020204020204" charset="-122"/>
                          <a:ea typeface="微软雅黑" panose="020B0503020204020204" charset="-122"/>
                        </a:rPr>
                        <a:t>需求分析</a:t>
                      </a:r>
                    </a:p>
                  </a:txBody>
                  <a:tcPr marL="68580" marR="68580" marT="34290" marB="34290" anchor="ctr">
                    <a:lnL>
                      <a:noFill/>
                    </a:lnL>
                    <a:lnR w="12700">
                      <a:solidFill>
                        <a:schemeClr val="bg1"/>
                      </a:solidFill>
                      <a:prstDash val="solid"/>
                    </a:lnR>
                    <a:lnT>
                      <a:noFill/>
                    </a:lnT>
                    <a:lnB>
                      <a:noFill/>
                    </a:lnB>
                    <a:lnTlToBr>
                      <a:noFill/>
                    </a:lnTlToBr>
                    <a:lnBlToTr>
                      <a:noFill/>
                    </a:lnBlToTr>
                  </a:tcPr>
                </a:tc>
                <a:tc>
                  <a:txBody>
                    <a:bodyPr/>
                    <a:lstStyle/>
                    <a:p>
                      <a:pPr algn="l"/>
                      <a:r>
                        <a:rPr lang="zh-CN" altLang="en-US" sz="900" dirty="0">
                          <a:latin typeface="微软雅黑" panose="020B0503020204020204" charset="-122"/>
                          <a:ea typeface="微软雅黑" panose="020B0503020204020204" charset="-122"/>
                        </a:rPr>
                        <a:t>与业务人员一起完成整个项目的需求分析与需求整理；</a:t>
                      </a:r>
                      <a:endParaRPr lang="en-US" altLang="zh-CN" sz="900" dirty="0">
                        <a:latin typeface="微软雅黑" panose="020B0503020204020204" charset="-122"/>
                        <a:ea typeface="微软雅黑" panose="020B0503020204020204" charset="-122"/>
                      </a:endParaRPr>
                    </a:p>
                    <a:p>
                      <a:pPr algn="l"/>
                      <a:r>
                        <a:rPr lang="zh-CN" altLang="en-US" sz="900" dirty="0">
                          <a:latin typeface="微软雅黑" panose="020B0503020204020204" charset="-122"/>
                          <a:ea typeface="微软雅黑" panose="020B0503020204020204" charset="-122"/>
                        </a:rPr>
                        <a:t>负责整个项目实施过程中的需求管理及需求验证；</a:t>
                      </a:r>
                    </a:p>
                  </a:txBody>
                  <a:tcPr marL="68580" marR="68580" marT="34290" marB="34290" anchor="ctr">
                    <a:lnL w="12700">
                      <a:solidFill>
                        <a:schemeClr val="bg1"/>
                      </a:solidFill>
                      <a:prstDash val="solid"/>
                    </a:lnL>
                    <a:lnR w="12700">
                      <a:solidFill>
                        <a:schemeClr val="bg1"/>
                      </a:solidFill>
                      <a:prstDash val="solid"/>
                    </a:lnR>
                    <a:lnT>
                      <a:noFill/>
                    </a:lnT>
                    <a:lnB>
                      <a:noFill/>
                    </a:lnB>
                    <a:lnTlToBr>
                      <a:noFill/>
                    </a:lnTlToBr>
                    <a:lnBlToTr>
                      <a:noFill/>
                    </a:lnBlToTr>
                  </a:tcPr>
                </a:tc>
                <a:tc>
                  <a:txBody>
                    <a:bodyPr/>
                    <a:lstStyle/>
                    <a:p>
                      <a:pPr marL="0" marR="0" indent="0" algn="l" defTabSz="829310" rtl="0" eaLnBrk="1" fontAlgn="auto" latinLnBrk="0" hangingPunct="1">
                        <a:lnSpc>
                          <a:spcPct val="100000"/>
                        </a:lnSpc>
                        <a:spcBef>
                          <a:spcPts val="0"/>
                        </a:spcBef>
                        <a:spcAft>
                          <a:spcPts val="0"/>
                        </a:spcAft>
                        <a:buClrTx/>
                        <a:buSzTx/>
                        <a:buFontTx/>
                        <a:buNone/>
                        <a:defRPr/>
                      </a:pPr>
                      <a:r>
                        <a:rPr lang="zh-CN" altLang="en-US" sz="900" kern="1200" dirty="0">
                          <a:solidFill>
                            <a:schemeClr val="dk1"/>
                          </a:solidFill>
                          <a:latin typeface="微软雅黑" panose="020B0503020204020204" charset="-122"/>
                          <a:ea typeface="微软雅黑" panose="020B0503020204020204" charset="-122"/>
                          <a:cs typeface="+mn-cs"/>
                        </a:rPr>
                        <a:t>深拓</a:t>
                      </a:r>
                    </a:p>
                  </a:txBody>
                  <a:tcPr marL="68580" marR="68580" marT="34290" marB="34290" anchor="ctr">
                    <a:lnL w="12700">
                      <a:solidFill>
                        <a:schemeClr val="bg1"/>
                      </a:solidFill>
                      <a:prstDash val="solid"/>
                    </a:lnL>
                    <a:lnR w="12700">
                      <a:solidFill>
                        <a:schemeClr val="bg1"/>
                      </a:solidFill>
                      <a:prstDash val="solid"/>
                    </a:lnR>
                    <a:lnT>
                      <a:noFill/>
                    </a:lnT>
                    <a:lnB>
                      <a:noFill/>
                    </a:lnB>
                    <a:lnTlToBr>
                      <a:noFill/>
                    </a:lnTlToBr>
                    <a:lnBlToTr>
                      <a:noFill/>
                    </a:lnBlToTr>
                  </a:tcPr>
                </a:tc>
                <a:tc>
                  <a:txBody>
                    <a:bodyPr/>
                    <a:lstStyle/>
                    <a:p>
                      <a:pPr algn="l"/>
                      <a:r>
                        <a:rPr lang="zh-CN" altLang="zh-CN" sz="800" kern="1200" dirty="0">
                          <a:solidFill>
                            <a:schemeClr val="dk1"/>
                          </a:solidFill>
                          <a:latin typeface="微软雅黑" panose="020B0503020204020204" charset="-122"/>
                          <a:ea typeface="微软雅黑" panose="020B0503020204020204" charset="-122"/>
                          <a:cs typeface="+mn-cs"/>
                        </a:rPr>
                        <a:t>有至少</a:t>
                      </a:r>
                      <a:r>
                        <a:rPr lang="en-US" altLang="zh-CN" sz="800" kern="1200" dirty="0">
                          <a:solidFill>
                            <a:schemeClr val="dk1"/>
                          </a:solidFill>
                          <a:latin typeface="微软雅黑" panose="020B0503020204020204" charset="-122"/>
                          <a:ea typeface="微软雅黑" panose="020B0503020204020204" charset="-122"/>
                          <a:cs typeface="+mn-cs"/>
                        </a:rPr>
                        <a:t>2</a:t>
                      </a:r>
                      <a:r>
                        <a:rPr lang="zh-CN" altLang="zh-CN" sz="800" kern="1200" dirty="0">
                          <a:solidFill>
                            <a:schemeClr val="dk1"/>
                          </a:solidFill>
                          <a:latin typeface="微软雅黑" panose="020B0503020204020204" charset="-122"/>
                          <a:ea typeface="微软雅黑" panose="020B0503020204020204" charset="-122"/>
                          <a:cs typeface="+mn-cs"/>
                        </a:rPr>
                        <a:t>个</a:t>
                      </a:r>
                      <a:r>
                        <a:rPr lang="en-US" altLang="zh-CN" sz="800" kern="1200" dirty="0">
                          <a:solidFill>
                            <a:schemeClr val="dk1"/>
                          </a:solidFill>
                          <a:latin typeface="微软雅黑" panose="020B0503020204020204" charset="-122"/>
                          <a:ea typeface="微软雅黑" panose="020B0503020204020204" charset="-122"/>
                          <a:cs typeface="+mn-cs"/>
                        </a:rPr>
                        <a:t>ERP</a:t>
                      </a:r>
                      <a:r>
                        <a:rPr lang="zh-CN" altLang="zh-CN" sz="800" kern="1200" dirty="0">
                          <a:solidFill>
                            <a:schemeClr val="dk1"/>
                          </a:solidFill>
                          <a:latin typeface="微软雅黑" panose="020B0503020204020204" charset="-122"/>
                          <a:ea typeface="微软雅黑" panose="020B0503020204020204" charset="-122"/>
                          <a:cs typeface="+mn-cs"/>
                        </a:rPr>
                        <a:t>项目</a:t>
                      </a:r>
                      <a:r>
                        <a:rPr lang="en-US" altLang="zh-CN" sz="800" kern="1200" dirty="0">
                          <a:solidFill>
                            <a:schemeClr val="dk1"/>
                          </a:solidFill>
                          <a:latin typeface="微软雅黑" panose="020B0503020204020204" charset="-122"/>
                          <a:ea typeface="微软雅黑" panose="020B0503020204020204" charset="-122"/>
                          <a:cs typeface="+mn-cs"/>
                        </a:rPr>
                        <a:t>BA</a:t>
                      </a:r>
                      <a:r>
                        <a:rPr lang="zh-CN" altLang="zh-CN" sz="800" kern="1200" dirty="0">
                          <a:solidFill>
                            <a:schemeClr val="dk1"/>
                          </a:solidFill>
                          <a:latin typeface="微软雅黑" panose="020B0503020204020204" charset="-122"/>
                          <a:ea typeface="微软雅黑" panose="020B0503020204020204" charset="-122"/>
                          <a:cs typeface="+mn-cs"/>
                        </a:rPr>
                        <a:t>经验</a:t>
                      </a:r>
                    </a:p>
                  </a:txBody>
                  <a:tcPr marL="68580" marR="68580" marT="34290" marB="34290" anchor="ctr">
                    <a:lnL w="12700">
                      <a:solidFill>
                        <a:schemeClr val="bg1"/>
                      </a:solidFill>
                      <a:prstDash val="solid"/>
                    </a:lnL>
                    <a:lnR>
                      <a:noFill/>
                    </a:lnR>
                    <a:lnT>
                      <a:noFill/>
                    </a:lnT>
                    <a:lnB>
                      <a:noFill/>
                    </a:lnB>
                    <a:lnTlToBr>
                      <a:noFill/>
                    </a:lnTlToBr>
                    <a:lnBlToTr>
                      <a:noFill/>
                    </a:lnBlToTr>
                  </a:tcPr>
                </a:tc>
              </a:tr>
              <a:tr h="605790">
                <a:tc>
                  <a:txBody>
                    <a:bodyPr/>
                    <a:lstStyle/>
                    <a:p>
                      <a:pPr algn="ctr"/>
                      <a:r>
                        <a:rPr lang="en-US" altLang="zh-CN" sz="900" dirty="0">
                          <a:latin typeface="微软雅黑" panose="020B0503020204020204" charset="-122"/>
                          <a:ea typeface="微软雅黑" panose="020B0503020204020204" charset="-122"/>
                        </a:rPr>
                        <a:t>Team</a:t>
                      </a:r>
                      <a:r>
                        <a:rPr lang="en-US" altLang="zh-CN" sz="900" baseline="0" dirty="0">
                          <a:latin typeface="微软雅黑" panose="020B0503020204020204" charset="-122"/>
                          <a:ea typeface="微软雅黑" panose="020B0503020204020204" charset="-122"/>
                        </a:rPr>
                        <a:t> Leader</a:t>
                      </a:r>
                      <a:endParaRPr lang="en-US" altLang="zh-CN" sz="900" dirty="0">
                        <a:latin typeface="微软雅黑" panose="020B0503020204020204" charset="-122"/>
                        <a:ea typeface="微软雅黑" panose="020B0503020204020204" charset="-122"/>
                      </a:endParaRPr>
                    </a:p>
                    <a:p>
                      <a:pPr algn="ctr"/>
                      <a:r>
                        <a:rPr lang="zh-CN" altLang="en-US" sz="900" dirty="0">
                          <a:latin typeface="微软雅黑" panose="020B0503020204020204" charset="-122"/>
                          <a:ea typeface="微软雅黑" panose="020B0503020204020204" charset="-122"/>
                        </a:rPr>
                        <a:t>（开发经理）</a:t>
                      </a:r>
                    </a:p>
                  </a:txBody>
                  <a:tcPr marL="68580" marR="68580" marT="34290" marB="34290" anchor="ctr">
                    <a:lnL>
                      <a:noFill/>
                    </a:lnL>
                    <a:lnR w="12700">
                      <a:solidFill>
                        <a:schemeClr val="bg1"/>
                      </a:solidFill>
                      <a:prstDash val="solid"/>
                    </a:lnR>
                    <a:lnT>
                      <a:noFill/>
                    </a:lnT>
                    <a:lnB>
                      <a:noFill/>
                    </a:lnB>
                    <a:lnTlToBr>
                      <a:noFill/>
                    </a:lnTlToBr>
                    <a:lnBlToTr>
                      <a:noFill/>
                    </a:lnBlToTr>
                  </a:tcPr>
                </a:tc>
                <a:tc>
                  <a:txBody>
                    <a:bodyPr/>
                    <a:lstStyle/>
                    <a:p>
                      <a:pPr algn="l"/>
                      <a:r>
                        <a:rPr lang="zh-CN" altLang="en-US" sz="900" dirty="0">
                          <a:latin typeface="微软雅黑" panose="020B0503020204020204" charset="-122"/>
                          <a:ea typeface="微软雅黑" panose="020B0503020204020204" charset="-122"/>
                        </a:rPr>
                        <a:t>负责细化开发任务，并监督软件工程师任务的完成，对软件工程师提供技术支持；</a:t>
                      </a:r>
                      <a:endParaRPr lang="en-US" altLang="zh-CN" sz="900" dirty="0">
                        <a:latin typeface="微软雅黑" panose="020B0503020204020204" charset="-122"/>
                        <a:ea typeface="微软雅黑" panose="020B0503020204020204" charset="-122"/>
                      </a:endParaRPr>
                    </a:p>
                    <a:p>
                      <a:pPr algn="l"/>
                      <a:r>
                        <a:rPr lang="zh-CN" altLang="en-US" sz="900" dirty="0">
                          <a:latin typeface="微软雅黑" panose="020B0503020204020204" charset="-122"/>
                          <a:ea typeface="微软雅黑" panose="020B0503020204020204" charset="-122"/>
                        </a:rPr>
                        <a:t>负责组织实施详细设计并审批设计结果；</a:t>
                      </a:r>
                      <a:endParaRPr lang="en-US" altLang="zh-CN" sz="900" dirty="0">
                        <a:latin typeface="微软雅黑" panose="020B0503020204020204" charset="-122"/>
                        <a:ea typeface="微软雅黑" panose="020B0503020204020204" charset="-122"/>
                      </a:endParaRPr>
                    </a:p>
                    <a:p>
                      <a:pPr algn="l"/>
                      <a:r>
                        <a:rPr lang="zh-CN" altLang="en-US" sz="900" dirty="0">
                          <a:latin typeface="微软雅黑" panose="020B0503020204020204" charset="-122"/>
                          <a:ea typeface="微软雅黑" panose="020B0503020204020204" charset="-122"/>
                        </a:rPr>
                        <a:t>负责项目经理沟通项目开发的情况；</a:t>
                      </a:r>
                    </a:p>
                  </a:txBody>
                  <a:tcPr marL="68580" marR="68580" marT="34290" marB="34290" anchor="ctr">
                    <a:lnL w="12700">
                      <a:solidFill>
                        <a:schemeClr val="bg1"/>
                      </a:solidFill>
                      <a:prstDash val="solid"/>
                    </a:lnL>
                    <a:lnR w="12700">
                      <a:solidFill>
                        <a:schemeClr val="bg1"/>
                      </a:solidFill>
                      <a:prstDash val="solid"/>
                    </a:lnR>
                    <a:lnT>
                      <a:noFill/>
                    </a:lnT>
                    <a:lnB>
                      <a:noFill/>
                    </a:lnB>
                    <a:lnTlToBr>
                      <a:noFill/>
                    </a:lnTlToBr>
                    <a:lnBlToTr>
                      <a:noFill/>
                    </a:lnBlToTr>
                  </a:tcPr>
                </a:tc>
                <a:tc>
                  <a:txBody>
                    <a:bodyPr/>
                    <a:lstStyle/>
                    <a:p>
                      <a:pPr marL="0" marR="0" indent="0" algn="l" defTabSz="829310" rtl="0" eaLnBrk="1" fontAlgn="auto" latinLnBrk="0" hangingPunct="1">
                        <a:lnSpc>
                          <a:spcPct val="100000"/>
                        </a:lnSpc>
                        <a:spcBef>
                          <a:spcPts val="0"/>
                        </a:spcBef>
                        <a:spcAft>
                          <a:spcPts val="0"/>
                        </a:spcAft>
                        <a:buClrTx/>
                        <a:buSzTx/>
                        <a:buFontTx/>
                        <a:buNone/>
                        <a:defRPr/>
                      </a:pPr>
                      <a:r>
                        <a:rPr lang="zh-CN" altLang="en-US" sz="900" kern="1200" dirty="0">
                          <a:solidFill>
                            <a:schemeClr val="dk1"/>
                          </a:solidFill>
                          <a:latin typeface="微软雅黑" panose="020B0503020204020204" charset="-122"/>
                          <a:ea typeface="微软雅黑" panose="020B0503020204020204" charset="-122"/>
                          <a:cs typeface="+mn-cs"/>
                        </a:rPr>
                        <a:t>深拓</a:t>
                      </a:r>
                    </a:p>
                  </a:txBody>
                  <a:tcPr marL="68580" marR="68580" marT="34290" marB="34290" anchor="ctr">
                    <a:lnL w="12700">
                      <a:solidFill>
                        <a:schemeClr val="bg1"/>
                      </a:solidFill>
                      <a:prstDash val="solid"/>
                    </a:lnL>
                    <a:lnR w="12700">
                      <a:solidFill>
                        <a:schemeClr val="bg1"/>
                      </a:solidFill>
                      <a:prstDash val="solid"/>
                    </a:lnR>
                    <a:lnT>
                      <a:noFill/>
                    </a:lnT>
                    <a:lnB>
                      <a:noFill/>
                    </a:lnB>
                    <a:lnTlToBr>
                      <a:noFill/>
                    </a:lnTlToBr>
                    <a:lnBlToTr>
                      <a:noFill/>
                    </a:lnBlToTr>
                  </a:tcPr>
                </a:tc>
                <a:tc>
                  <a:txBody>
                    <a:bodyPr/>
                    <a:lstStyle/>
                    <a:p>
                      <a:pPr algn="l"/>
                      <a:r>
                        <a:rPr lang="zh-CN" altLang="zh-CN" sz="800" kern="1200" dirty="0">
                          <a:solidFill>
                            <a:schemeClr val="dk1"/>
                          </a:solidFill>
                          <a:latin typeface="微软雅黑" panose="020B0503020204020204" charset="-122"/>
                          <a:ea typeface="微软雅黑" panose="020B0503020204020204" charset="-122"/>
                          <a:cs typeface="+mn-cs"/>
                        </a:rPr>
                        <a:t>有至少</a:t>
                      </a:r>
                      <a:r>
                        <a:rPr lang="en-US" altLang="zh-CN" sz="800" kern="1200" dirty="0">
                          <a:solidFill>
                            <a:schemeClr val="dk1"/>
                          </a:solidFill>
                          <a:latin typeface="微软雅黑" panose="020B0503020204020204" charset="-122"/>
                          <a:ea typeface="微软雅黑" panose="020B0503020204020204" charset="-122"/>
                          <a:cs typeface="+mn-cs"/>
                        </a:rPr>
                        <a:t>3</a:t>
                      </a:r>
                      <a:r>
                        <a:rPr lang="zh-CN" altLang="zh-CN" sz="800" kern="1200" dirty="0">
                          <a:solidFill>
                            <a:schemeClr val="dk1"/>
                          </a:solidFill>
                          <a:latin typeface="微软雅黑" panose="020B0503020204020204" charset="-122"/>
                          <a:ea typeface="微软雅黑" panose="020B0503020204020204" charset="-122"/>
                          <a:cs typeface="+mn-cs"/>
                        </a:rPr>
                        <a:t>个</a:t>
                      </a:r>
                      <a:r>
                        <a:rPr lang="en-US" altLang="zh-CN" sz="800" kern="1200" dirty="0">
                          <a:solidFill>
                            <a:schemeClr val="dk1"/>
                          </a:solidFill>
                          <a:latin typeface="微软雅黑" panose="020B0503020204020204" charset="-122"/>
                          <a:ea typeface="微软雅黑" panose="020B0503020204020204" charset="-122"/>
                          <a:cs typeface="+mn-cs"/>
                        </a:rPr>
                        <a:t>ERP</a:t>
                      </a:r>
                      <a:r>
                        <a:rPr lang="zh-CN" altLang="zh-CN" sz="800" kern="1200" dirty="0">
                          <a:solidFill>
                            <a:schemeClr val="dk1"/>
                          </a:solidFill>
                          <a:latin typeface="微软雅黑" panose="020B0503020204020204" charset="-122"/>
                          <a:ea typeface="微软雅黑" panose="020B0503020204020204" charset="-122"/>
                          <a:cs typeface="+mn-cs"/>
                        </a:rPr>
                        <a:t>项目设计和实施经验</a:t>
                      </a:r>
                    </a:p>
                  </a:txBody>
                  <a:tcPr marL="68580" marR="68580" marT="34290" marB="34290" anchor="ctr">
                    <a:lnL w="12700">
                      <a:solidFill>
                        <a:schemeClr val="bg1"/>
                      </a:solidFill>
                      <a:prstDash val="solid"/>
                    </a:lnL>
                    <a:lnR>
                      <a:noFill/>
                    </a:lnR>
                    <a:lnT>
                      <a:noFill/>
                    </a:lnT>
                    <a:lnB>
                      <a:noFill/>
                    </a:lnB>
                    <a:lnTlToBr>
                      <a:noFill/>
                    </a:lnTlToBr>
                    <a:lnBlToTr>
                      <a:noFill/>
                    </a:lnBlToTr>
                  </a:tcPr>
                </a:tc>
              </a:tr>
              <a:tr h="415290">
                <a:tc>
                  <a:txBody>
                    <a:bodyPr/>
                    <a:lstStyle/>
                    <a:p>
                      <a:pPr algn="ctr"/>
                      <a:r>
                        <a:rPr lang="zh-CN" altLang="en-US" sz="900" dirty="0">
                          <a:latin typeface="微软雅黑" panose="020B0503020204020204" charset="-122"/>
                          <a:ea typeface="微软雅黑" panose="020B0503020204020204" charset="-122"/>
                        </a:rPr>
                        <a:t>测试经理</a:t>
                      </a:r>
                    </a:p>
                  </a:txBody>
                  <a:tcPr marL="68580" marR="68580" marT="34290" marB="34290" anchor="ctr">
                    <a:lnL>
                      <a:noFill/>
                    </a:lnL>
                    <a:lnR w="12700">
                      <a:solidFill>
                        <a:schemeClr val="bg1"/>
                      </a:solidFill>
                      <a:prstDash val="solid"/>
                    </a:lnR>
                    <a:lnT>
                      <a:noFill/>
                    </a:lnT>
                    <a:lnB>
                      <a:noFill/>
                    </a:lnB>
                    <a:lnTlToBr>
                      <a:noFill/>
                    </a:lnTlToBr>
                    <a:lnBlToTr>
                      <a:noFill/>
                    </a:lnBlToTr>
                  </a:tcPr>
                </a:tc>
                <a:tc>
                  <a:txBody>
                    <a:bodyPr/>
                    <a:lstStyle/>
                    <a:p>
                      <a:pPr algn="l"/>
                      <a:r>
                        <a:rPr lang="zh-CN" altLang="en-US" sz="900" dirty="0">
                          <a:latin typeface="微软雅黑" panose="020B0503020204020204" charset="-122"/>
                          <a:ea typeface="微软雅黑" panose="020B0503020204020204" charset="-122"/>
                        </a:rPr>
                        <a:t>依据项目开发计划制定测试计划；监控测试计划执行情况；负责审批测试用例；负责测试结果的统计和分析</a:t>
                      </a:r>
                    </a:p>
                  </a:txBody>
                  <a:tcPr marL="68580" marR="68580" marT="34290" marB="34290" anchor="ctr">
                    <a:lnL w="12700">
                      <a:solidFill>
                        <a:schemeClr val="bg1"/>
                      </a:solidFill>
                      <a:prstDash val="solid"/>
                    </a:lnL>
                    <a:lnR w="12700">
                      <a:solidFill>
                        <a:schemeClr val="bg1"/>
                      </a:solidFill>
                      <a:prstDash val="solid"/>
                    </a:lnR>
                    <a:lnT>
                      <a:noFill/>
                    </a:lnT>
                    <a:lnB>
                      <a:noFill/>
                    </a:lnB>
                    <a:lnTlToBr>
                      <a:noFill/>
                    </a:lnTlToBr>
                    <a:lnBlToTr>
                      <a:noFill/>
                    </a:lnBlToTr>
                  </a:tcPr>
                </a:tc>
                <a:tc>
                  <a:txBody>
                    <a:bodyPr/>
                    <a:lstStyle/>
                    <a:p>
                      <a:pPr marL="0" marR="0" indent="0" algn="l" defTabSz="829310" rtl="0" eaLnBrk="1" fontAlgn="auto" latinLnBrk="0" hangingPunct="1">
                        <a:lnSpc>
                          <a:spcPct val="100000"/>
                        </a:lnSpc>
                        <a:spcBef>
                          <a:spcPts val="0"/>
                        </a:spcBef>
                        <a:spcAft>
                          <a:spcPts val="0"/>
                        </a:spcAft>
                        <a:buClrTx/>
                        <a:buSzTx/>
                        <a:buFontTx/>
                        <a:buNone/>
                        <a:defRPr/>
                      </a:pPr>
                      <a:r>
                        <a:rPr lang="zh-CN" altLang="en-US" sz="900" kern="1200" dirty="0">
                          <a:solidFill>
                            <a:schemeClr val="dk1"/>
                          </a:solidFill>
                          <a:latin typeface="微软雅黑" panose="020B0503020204020204" charset="-122"/>
                          <a:ea typeface="微软雅黑" panose="020B0503020204020204" charset="-122"/>
                          <a:cs typeface="+mn-cs"/>
                        </a:rPr>
                        <a:t>深拓</a:t>
                      </a:r>
                    </a:p>
                  </a:txBody>
                  <a:tcPr marL="68580" marR="68580" marT="34290" marB="34290" anchor="ctr">
                    <a:lnL w="12700">
                      <a:solidFill>
                        <a:schemeClr val="bg1"/>
                      </a:solidFill>
                      <a:prstDash val="solid"/>
                    </a:lnL>
                    <a:lnR w="12700">
                      <a:solidFill>
                        <a:schemeClr val="bg1"/>
                      </a:solidFill>
                      <a:prstDash val="solid"/>
                    </a:lnR>
                    <a:lnT>
                      <a:noFill/>
                    </a:lnT>
                    <a:lnB>
                      <a:noFill/>
                    </a:lnB>
                    <a:lnTlToBr>
                      <a:noFill/>
                    </a:lnTlToBr>
                    <a:lnBlToTr>
                      <a:noFill/>
                    </a:lnBlToTr>
                  </a:tcPr>
                </a:tc>
                <a:tc>
                  <a:txBody>
                    <a:bodyPr/>
                    <a:lstStyle/>
                    <a:p>
                      <a:pPr algn="l"/>
                      <a:r>
                        <a:rPr lang="zh-CN" altLang="zh-CN" sz="800" kern="1200" dirty="0">
                          <a:solidFill>
                            <a:schemeClr val="dk1"/>
                          </a:solidFill>
                          <a:latin typeface="微软雅黑" panose="020B0503020204020204" charset="-122"/>
                          <a:ea typeface="微软雅黑" panose="020B0503020204020204" charset="-122"/>
                          <a:cs typeface="+mn-cs"/>
                        </a:rPr>
                        <a:t>有至少</a:t>
                      </a:r>
                      <a:r>
                        <a:rPr lang="en-US" altLang="zh-CN" sz="800" kern="1200" dirty="0">
                          <a:solidFill>
                            <a:schemeClr val="dk1"/>
                          </a:solidFill>
                          <a:latin typeface="微软雅黑" panose="020B0503020204020204" charset="-122"/>
                          <a:ea typeface="微软雅黑" panose="020B0503020204020204" charset="-122"/>
                          <a:cs typeface="+mn-cs"/>
                        </a:rPr>
                        <a:t>3</a:t>
                      </a:r>
                      <a:r>
                        <a:rPr lang="zh-CN" altLang="zh-CN" sz="800" kern="1200" dirty="0">
                          <a:solidFill>
                            <a:schemeClr val="dk1"/>
                          </a:solidFill>
                          <a:latin typeface="微软雅黑" panose="020B0503020204020204" charset="-122"/>
                          <a:ea typeface="微软雅黑" panose="020B0503020204020204" charset="-122"/>
                          <a:cs typeface="+mn-cs"/>
                        </a:rPr>
                        <a:t>个</a:t>
                      </a:r>
                      <a:r>
                        <a:rPr lang="en-US" altLang="zh-CN" sz="800" kern="1200" dirty="0">
                          <a:solidFill>
                            <a:schemeClr val="dk1"/>
                          </a:solidFill>
                          <a:latin typeface="微软雅黑" panose="020B0503020204020204" charset="-122"/>
                          <a:ea typeface="微软雅黑" panose="020B0503020204020204" charset="-122"/>
                          <a:cs typeface="+mn-cs"/>
                        </a:rPr>
                        <a:t>ERP</a:t>
                      </a:r>
                      <a:r>
                        <a:rPr lang="zh-CN" altLang="zh-CN" sz="800" kern="1200" dirty="0">
                          <a:solidFill>
                            <a:schemeClr val="dk1"/>
                          </a:solidFill>
                          <a:latin typeface="微软雅黑" panose="020B0503020204020204" charset="-122"/>
                          <a:ea typeface="微软雅黑" panose="020B0503020204020204" charset="-122"/>
                          <a:cs typeface="+mn-cs"/>
                        </a:rPr>
                        <a:t>项目测试经验</a:t>
                      </a:r>
                    </a:p>
                  </a:txBody>
                  <a:tcPr marL="68580" marR="68580" marT="34290" marB="34290" anchor="ctr">
                    <a:lnL w="12700">
                      <a:solidFill>
                        <a:schemeClr val="bg1"/>
                      </a:solidFill>
                      <a:prstDash val="solid"/>
                    </a:lnL>
                    <a:lnR>
                      <a:noFill/>
                    </a:lnR>
                    <a:lnT>
                      <a:noFill/>
                    </a:lnT>
                    <a:lnB>
                      <a:noFill/>
                    </a:lnB>
                    <a:lnTlToBr>
                      <a:noFill/>
                    </a:lnTlToBr>
                    <a:lnBlToTr>
                      <a:noFill/>
                    </a:lnBlToTr>
                  </a:tcPr>
                </a:tc>
              </a:tr>
              <a:tr h="433070">
                <a:tc>
                  <a:txBody>
                    <a:bodyPr/>
                    <a:lstStyle/>
                    <a:p>
                      <a:pPr algn="ctr"/>
                      <a:r>
                        <a:rPr lang="en-US" altLang="zh-CN" sz="900" dirty="0">
                          <a:latin typeface="微软雅黑" panose="020B0503020204020204" charset="-122"/>
                          <a:ea typeface="微软雅黑" panose="020B0503020204020204" charset="-122"/>
                        </a:rPr>
                        <a:t>UI</a:t>
                      </a:r>
                      <a:r>
                        <a:rPr lang="zh-CN" altLang="en-US" sz="900" dirty="0">
                          <a:latin typeface="微软雅黑" panose="020B0503020204020204" charset="-122"/>
                          <a:ea typeface="微软雅黑" panose="020B0503020204020204" charset="-122"/>
                        </a:rPr>
                        <a:t>工程师</a:t>
                      </a:r>
                    </a:p>
                  </a:txBody>
                  <a:tcPr marL="68580" marR="68580" marT="34290" marB="34290" anchor="ctr">
                    <a:lnL>
                      <a:noFill/>
                    </a:lnL>
                    <a:lnR w="12700">
                      <a:solidFill>
                        <a:schemeClr val="bg1"/>
                      </a:solidFill>
                      <a:prstDash val="solid"/>
                    </a:lnR>
                    <a:lnT>
                      <a:noFill/>
                    </a:lnT>
                    <a:lnB>
                      <a:noFill/>
                    </a:lnB>
                    <a:lnTlToBr>
                      <a:noFill/>
                    </a:lnTlToBr>
                    <a:lnBlToTr>
                      <a:noFill/>
                    </a:lnBlToTr>
                  </a:tcPr>
                </a:tc>
                <a:tc>
                  <a:txBody>
                    <a:bodyPr/>
                    <a:lstStyle/>
                    <a:p>
                      <a:pPr algn="l"/>
                      <a:r>
                        <a:rPr lang="zh-CN" altLang="en-US" sz="900" dirty="0">
                          <a:latin typeface="微软雅黑" panose="020B0503020204020204" charset="-122"/>
                          <a:ea typeface="微软雅黑" panose="020B0503020204020204" charset="-122"/>
                        </a:rPr>
                        <a:t>负责整个电子商务平台的网页制作、原型开发工作</a:t>
                      </a:r>
                    </a:p>
                  </a:txBody>
                  <a:tcPr marL="68580" marR="68580" marT="34290" marB="34290" anchor="ctr">
                    <a:lnL w="12700">
                      <a:solidFill>
                        <a:schemeClr val="bg1"/>
                      </a:solidFill>
                      <a:prstDash val="solid"/>
                    </a:lnL>
                    <a:lnR w="12700">
                      <a:solidFill>
                        <a:schemeClr val="bg1"/>
                      </a:solidFill>
                      <a:prstDash val="solid"/>
                    </a:lnR>
                    <a:lnT>
                      <a:noFill/>
                    </a:lnT>
                    <a:lnB>
                      <a:noFill/>
                    </a:lnB>
                    <a:lnTlToBr>
                      <a:noFill/>
                    </a:lnTlToBr>
                    <a:lnBlToTr>
                      <a:noFill/>
                    </a:lnBlToTr>
                  </a:tcPr>
                </a:tc>
                <a:tc>
                  <a:txBody>
                    <a:bodyPr/>
                    <a:lstStyle/>
                    <a:p>
                      <a:pPr marL="0" marR="0" indent="0" algn="l" defTabSz="829310" rtl="0" eaLnBrk="1" fontAlgn="auto" latinLnBrk="0" hangingPunct="1">
                        <a:lnSpc>
                          <a:spcPct val="100000"/>
                        </a:lnSpc>
                        <a:spcBef>
                          <a:spcPts val="0"/>
                        </a:spcBef>
                        <a:spcAft>
                          <a:spcPts val="0"/>
                        </a:spcAft>
                        <a:buClrTx/>
                        <a:buSzTx/>
                        <a:buFontTx/>
                        <a:buNone/>
                        <a:defRPr/>
                      </a:pPr>
                      <a:r>
                        <a:rPr lang="zh-CN" altLang="en-US" sz="900" kern="1200" dirty="0">
                          <a:solidFill>
                            <a:schemeClr val="dk1"/>
                          </a:solidFill>
                          <a:latin typeface="微软雅黑" panose="020B0503020204020204" charset="-122"/>
                          <a:ea typeface="微软雅黑" panose="020B0503020204020204" charset="-122"/>
                          <a:cs typeface="+mn-cs"/>
                        </a:rPr>
                        <a:t>深拓</a:t>
                      </a:r>
                    </a:p>
                  </a:txBody>
                  <a:tcPr marL="68580" marR="68580" marT="34290" marB="34290" anchor="ctr">
                    <a:lnL w="12700">
                      <a:solidFill>
                        <a:schemeClr val="bg1"/>
                      </a:solidFill>
                      <a:prstDash val="solid"/>
                    </a:lnL>
                    <a:lnR w="12700">
                      <a:solidFill>
                        <a:schemeClr val="bg1"/>
                      </a:solidFill>
                      <a:prstDash val="solid"/>
                    </a:lnR>
                    <a:lnT>
                      <a:noFill/>
                    </a:lnT>
                    <a:lnB>
                      <a:noFill/>
                    </a:lnB>
                    <a:lnTlToBr>
                      <a:noFill/>
                    </a:lnTlToBr>
                    <a:lnBlToTr>
                      <a:noFill/>
                    </a:lnBlToTr>
                  </a:tcPr>
                </a:tc>
                <a:tc>
                  <a:txBody>
                    <a:bodyPr/>
                    <a:lstStyle/>
                    <a:p>
                      <a:pPr algn="l"/>
                      <a:r>
                        <a:rPr lang="zh-CN" altLang="zh-CN" sz="800" kern="1200" dirty="0">
                          <a:solidFill>
                            <a:schemeClr val="dk1"/>
                          </a:solidFill>
                          <a:latin typeface="微软雅黑" panose="020B0503020204020204" charset="-122"/>
                          <a:ea typeface="微软雅黑" panose="020B0503020204020204" charset="-122"/>
                          <a:cs typeface="+mn-cs"/>
                        </a:rPr>
                        <a:t>有至少</a:t>
                      </a:r>
                      <a:r>
                        <a:rPr lang="en-US" altLang="zh-CN" sz="800" kern="1200" dirty="0">
                          <a:solidFill>
                            <a:schemeClr val="dk1"/>
                          </a:solidFill>
                          <a:latin typeface="微软雅黑" panose="020B0503020204020204" charset="-122"/>
                          <a:ea typeface="微软雅黑" panose="020B0503020204020204" charset="-122"/>
                          <a:cs typeface="+mn-cs"/>
                        </a:rPr>
                        <a:t>5</a:t>
                      </a:r>
                      <a:r>
                        <a:rPr lang="zh-CN" altLang="zh-CN" sz="800" kern="1200" dirty="0">
                          <a:solidFill>
                            <a:schemeClr val="dk1"/>
                          </a:solidFill>
                          <a:latin typeface="微软雅黑" panose="020B0503020204020204" charset="-122"/>
                          <a:ea typeface="微软雅黑" panose="020B0503020204020204" charset="-122"/>
                          <a:cs typeface="+mn-cs"/>
                        </a:rPr>
                        <a:t>个</a:t>
                      </a:r>
                      <a:r>
                        <a:rPr lang="zh-CN" altLang="en-US" sz="800" kern="1200" dirty="0">
                          <a:solidFill>
                            <a:schemeClr val="dk1"/>
                          </a:solidFill>
                          <a:latin typeface="微软雅黑" panose="020B0503020204020204" charset="-122"/>
                          <a:ea typeface="微软雅黑" panose="020B0503020204020204" charset="-122"/>
                          <a:cs typeface="+mn-cs"/>
                        </a:rPr>
                        <a:t>企业</a:t>
                      </a:r>
                      <a:r>
                        <a:rPr lang="zh-CN" altLang="zh-CN" sz="800" kern="1200" dirty="0">
                          <a:solidFill>
                            <a:schemeClr val="dk1"/>
                          </a:solidFill>
                          <a:latin typeface="微软雅黑" panose="020B0503020204020204" charset="-122"/>
                          <a:ea typeface="微软雅黑" panose="020B0503020204020204" charset="-122"/>
                          <a:cs typeface="+mn-cs"/>
                        </a:rPr>
                        <a:t>项目</a:t>
                      </a:r>
                      <a:r>
                        <a:rPr lang="en-US" altLang="zh-CN" sz="800" kern="1200" dirty="0">
                          <a:solidFill>
                            <a:schemeClr val="dk1"/>
                          </a:solidFill>
                          <a:latin typeface="微软雅黑" panose="020B0503020204020204" charset="-122"/>
                          <a:ea typeface="微软雅黑" panose="020B0503020204020204" charset="-122"/>
                          <a:cs typeface="+mn-cs"/>
                        </a:rPr>
                        <a:t>UI</a:t>
                      </a:r>
                      <a:r>
                        <a:rPr lang="zh-CN" altLang="zh-CN" sz="800" kern="1200" dirty="0">
                          <a:solidFill>
                            <a:schemeClr val="dk1"/>
                          </a:solidFill>
                          <a:latin typeface="微软雅黑" panose="020B0503020204020204" charset="-122"/>
                          <a:ea typeface="微软雅黑" panose="020B0503020204020204" charset="-122"/>
                          <a:cs typeface="+mn-cs"/>
                        </a:rPr>
                        <a:t>设计经验</a:t>
                      </a:r>
                      <a:endParaRPr lang="zh-CN" altLang="en-US" sz="800" kern="1200" dirty="0">
                        <a:solidFill>
                          <a:schemeClr val="dk1"/>
                        </a:solidFill>
                        <a:latin typeface="微软雅黑" panose="020B0503020204020204" charset="-122"/>
                        <a:ea typeface="微软雅黑" panose="020B0503020204020204" charset="-122"/>
                        <a:cs typeface="+mn-cs"/>
                      </a:endParaRPr>
                    </a:p>
                  </a:txBody>
                  <a:tcPr marL="68580" marR="68580" marT="34290" marB="34290" anchor="ctr">
                    <a:lnL w="12700">
                      <a:solidFill>
                        <a:schemeClr val="bg1"/>
                      </a:solidFill>
                      <a:prstDash val="solid"/>
                    </a:lnL>
                    <a:lnR>
                      <a:noFill/>
                    </a:lnR>
                    <a:lnT>
                      <a:noFill/>
                    </a:lnT>
                    <a:lnB>
                      <a:noFill/>
                    </a:lnB>
                    <a:lnTlToBr>
                      <a:noFill/>
                    </a:lnTlToBr>
                    <a:lnBlToTr>
                      <a:noFill/>
                    </a:lnBlToTr>
                  </a:tcPr>
                </a:tc>
              </a:tr>
            </a:tbl>
          </a:graphicData>
        </a:graphic>
      </p:graphicFrame>
      <p:pic>
        <p:nvPicPr>
          <p:cNvPr id="12" name="图片 11"/>
          <p:cNvPicPr>
            <a:picLocks noChangeAspect="1"/>
          </p:cNvPicPr>
          <p:nvPr/>
        </p:nvPicPr>
        <p:blipFill>
          <a:blip r:embed="rId4" cstate="print"/>
          <a:stretch>
            <a:fillRect/>
          </a:stretch>
        </p:blipFill>
        <p:spPr>
          <a:xfrm>
            <a:off x="197231" y="125730"/>
            <a:ext cx="327660" cy="32766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1" y="3158"/>
            <a:ext cx="738534" cy="437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nvGrpSpPr>
          <p:cNvPr id="2" name="组合 1"/>
          <p:cNvGrpSpPr/>
          <p:nvPr/>
        </p:nvGrpSpPr>
        <p:grpSpPr>
          <a:xfrm>
            <a:off x="145104" y="3158"/>
            <a:ext cx="431914" cy="627339"/>
            <a:chOff x="841003" y="360040"/>
            <a:chExt cx="504056" cy="836712"/>
          </a:xfrm>
          <a:solidFill>
            <a:srgbClr val="2F5EB0"/>
          </a:solidFill>
        </p:grpSpPr>
        <p:sp>
          <p:nvSpPr>
            <p:cNvPr id="6" name="矩形 5"/>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9" name="等腰三角形 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sp>
        <p:nvSpPr>
          <p:cNvPr id="8" name="文本框 9"/>
          <p:cNvSpPr txBox="1"/>
          <p:nvPr/>
        </p:nvSpPr>
        <p:spPr>
          <a:xfrm>
            <a:off x="630998" y="154881"/>
            <a:ext cx="2023005" cy="258445"/>
          </a:xfrm>
          <a:prstGeom prst="rect">
            <a:avLst/>
          </a:prstGeom>
          <a:noFill/>
        </p:spPr>
        <p:txBody>
          <a:bodyPr wrap="square" lIns="51418" tIns="25709" rIns="51418" bIns="25709" rtlCol="0">
            <a:spAutoFit/>
          </a:bodyPr>
          <a:lstStyle/>
          <a:p>
            <a:pPr marL="0" lvl="1"/>
            <a:r>
              <a:rPr lang="zh-CN" altLang="en-US" b="1" dirty="0">
                <a:solidFill>
                  <a:schemeClr val="tx1">
                    <a:lumMod val="50000"/>
                    <a:lumOff val="50000"/>
                  </a:schemeClr>
                </a:solidFill>
                <a:latin typeface="微软雅黑" panose="020B0503020204020204" charset="-122"/>
                <a:ea typeface="微软雅黑" panose="020B0503020204020204" charset="-122"/>
                <a:sym typeface="+mn-ea"/>
              </a:rPr>
              <a:t>项目实施执行</a:t>
            </a:r>
            <a:endParaRPr lang="zh-CN" altLang="en-US" b="1" dirty="0">
              <a:solidFill>
                <a:schemeClr val="tx1">
                  <a:lumMod val="50000"/>
                  <a:lumOff val="50000"/>
                </a:schemeClr>
              </a:solidFill>
              <a:latin typeface="微软雅黑" panose="020B0503020204020204" charset="-122"/>
              <a:ea typeface="微软雅黑" panose="020B0503020204020204" charset="-122"/>
            </a:endParaRPr>
          </a:p>
        </p:txBody>
      </p:sp>
      <p:sp>
        <p:nvSpPr>
          <p:cNvPr id="4" name="Rectangle 3"/>
          <p:cNvSpPr>
            <a:spLocks noChangeArrowheads="1"/>
          </p:cNvSpPr>
          <p:nvPr>
            <p:custDataLst>
              <p:tags r:id="rId1"/>
            </p:custDataLst>
          </p:nvPr>
        </p:nvSpPr>
        <p:spPr bwMode="auto">
          <a:xfrm>
            <a:off x="499110" y="4479925"/>
            <a:ext cx="7559675" cy="391795"/>
          </a:xfrm>
          <a:prstGeom prst="rect">
            <a:avLst/>
          </a:prstGeom>
          <a:noFill/>
          <a:ln w="9525">
            <a:noFill/>
            <a:miter lim="800000"/>
          </a:ln>
        </p:spPr>
        <p:txBody>
          <a:bodyPr lIns="62202" tIns="31101" rIns="62202" bIns="31101" anchor="ctr"/>
          <a:lstStyle/>
          <a:p>
            <a:pPr algn="ctr"/>
            <a:r>
              <a:rPr lang="zh-CN" altLang="en-US" sz="1200" dirty="0">
                <a:solidFill>
                  <a:schemeClr val="tx1"/>
                </a:solidFill>
                <a:latin typeface="微软雅黑" panose="020B0503020204020204" charset="-122"/>
                <a:ea typeface="微软雅黑" panose="020B0503020204020204" charset="-122"/>
              </a:rPr>
              <a:t>项目计划逻辑划分两阶段执行，主体工作实施周期为</a:t>
            </a:r>
            <a:r>
              <a:rPr lang="en-US" altLang="zh-CN" sz="1200" dirty="0">
                <a:solidFill>
                  <a:schemeClr val="tx1"/>
                </a:solidFill>
                <a:latin typeface="微软雅黑" panose="020B0503020204020204" charset="-122"/>
                <a:ea typeface="微软雅黑" panose="020B0503020204020204" charset="-122"/>
              </a:rPr>
              <a:t>6</a:t>
            </a:r>
            <a:r>
              <a:rPr lang="zh-CN" altLang="en-US" sz="1200" dirty="0">
                <a:solidFill>
                  <a:schemeClr val="tx1"/>
                </a:solidFill>
                <a:latin typeface="微软雅黑" panose="020B0503020204020204" charset="-122"/>
                <a:ea typeface="微软雅黑" panose="020B0503020204020204" charset="-122"/>
              </a:rPr>
              <a:t>个月，</a:t>
            </a:r>
            <a:r>
              <a:rPr lang="en-US" altLang="zh-CN" sz="1200" dirty="0">
                <a:solidFill>
                  <a:schemeClr val="tx1"/>
                </a:solidFill>
                <a:latin typeface="微软雅黑" panose="020B0503020204020204" charset="-122"/>
                <a:ea typeface="微软雅黑" panose="020B0503020204020204" charset="-122"/>
              </a:rPr>
              <a:t>Scada</a:t>
            </a:r>
            <a:r>
              <a:rPr lang="zh-CN" altLang="en-US" sz="1200" dirty="0">
                <a:solidFill>
                  <a:schemeClr val="tx1"/>
                </a:solidFill>
                <a:latin typeface="微软雅黑" panose="020B0503020204020204" charset="-122"/>
                <a:ea typeface="微软雅黑" panose="020B0503020204020204" charset="-122"/>
              </a:rPr>
              <a:t>硬件</a:t>
            </a:r>
            <a:r>
              <a:rPr lang="en-US" altLang="zh-CN" sz="1200" dirty="0">
                <a:solidFill>
                  <a:schemeClr val="tx1"/>
                </a:solidFill>
                <a:latin typeface="微软雅黑" panose="020B0503020204020204" charset="-122"/>
                <a:ea typeface="微软雅黑" panose="020B0503020204020204" charset="-122"/>
              </a:rPr>
              <a:t>2.5</a:t>
            </a:r>
            <a:r>
              <a:rPr lang="zh-CN" altLang="en-US" sz="1200" dirty="0">
                <a:solidFill>
                  <a:schemeClr val="tx1"/>
                </a:solidFill>
                <a:latin typeface="微软雅黑" panose="020B0503020204020204" charset="-122"/>
                <a:ea typeface="微软雅黑" panose="020B0503020204020204" charset="-122"/>
              </a:rPr>
              <a:t>个月</a:t>
            </a:r>
          </a:p>
        </p:txBody>
      </p:sp>
      <p:cxnSp>
        <p:nvCxnSpPr>
          <p:cNvPr id="12" name="直接连接符 11"/>
          <p:cNvCxnSpPr/>
          <p:nvPr/>
        </p:nvCxnSpPr>
        <p:spPr>
          <a:xfrm>
            <a:off x="5978525" y="718820"/>
            <a:ext cx="0" cy="3601720"/>
          </a:xfrm>
          <a:prstGeom prst="line">
            <a:avLst/>
          </a:prstGeom>
          <a:ln w="15875">
            <a:prstDash val="dashDot"/>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972050" y="710565"/>
            <a:ext cx="0" cy="3401060"/>
          </a:xfrm>
          <a:prstGeom prst="line">
            <a:avLst/>
          </a:prstGeom>
          <a:ln w="15875">
            <a:prstDash val="dashDot"/>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bwMode="auto">
          <a:xfrm>
            <a:off x="2993390" y="720090"/>
            <a:ext cx="0" cy="3075940"/>
          </a:xfrm>
          <a:prstGeom prst="line">
            <a:avLst/>
          </a:prstGeom>
          <a:ln w="15875">
            <a:prstDash val="dashDot"/>
          </a:ln>
        </p:spPr>
        <p:style>
          <a:lnRef idx="1">
            <a:schemeClr val="accent1"/>
          </a:lnRef>
          <a:fillRef idx="0">
            <a:schemeClr val="accent1"/>
          </a:fillRef>
          <a:effectRef idx="0">
            <a:schemeClr val="accent1"/>
          </a:effectRef>
          <a:fontRef idx="minor">
            <a:schemeClr val="tx1"/>
          </a:fontRef>
        </p:style>
      </p:cxnSp>
      <p:sp>
        <p:nvSpPr>
          <p:cNvPr id="82" name="灯片编号占位符 50"/>
          <p:cNvSpPr>
            <a:spLocks noGrp="1"/>
          </p:cNvSpPr>
          <p:nvPr/>
        </p:nvSpPr>
        <p:spPr>
          <a:xfrm>
            <a:off x="6371590" y="4100195"/>
            <a:ext cx="1832610" cy="168275"/>
          </a:xfrm>
          <a:prstGeom prst="rect">
            <a:avLst/>
          </a:prstGeom>
          <a:noFill/>
          <a:ln w="9525">
            <a:noFill/>
            <a:miter lim="800000"/>
          </a:ln>
          <a:effectLst/>
        </p:spPr>
        <p:txBody>
          <a:bodyPr vert="horz" wrap="square" lIns="91440" tIns="45720" rIns="91440" bIns="45720" numCol="1" anchor="t" anchorCtr="0" compatLnSpc="1"/>
          <a:lstStyle>
            <a:defPPr>
              <a:defRPr lang="zh-CN"/>
            </a:defPPr>
            <a:lvl1pPr marL="0" algn="r" defTabSz="829310" rtl="0" eaLnBrk="1" latinLnBrk="0" hangingPunct="1">
              <a:defRPr kumimoji="0" lang="zh-CN" altLang="en-US" sz="1000" b="0" i="0" u="none" strike="noStrike" kern="1200" cap="none" spc="0" normalizeH="0" baseline="0" noProof="0" smtClean="0">
                <a:ln>
                  <a:noFill/>
                </a:ln>
                <a:solidFill>
                  <a:schemeClr val="tx1">
                    <a:lumMod val="75000"/>
                    <a:lumOff val="25000"/>
                  </a:schemeClr>
                </a:solidFill>
                <a:effectLst/>
                <a:uLnTx/>
                <a:uFillTx/>
                <a:latin typeface="Calibri" panose="020F0502020204030204" charset="0"/>
                <a:ea typeface="宋体" panose="02010600030101010101" pitchFamily="2" charset="-122"/>
                <a:cs typeface="Calibri" panose="020F0502020204030204" charset="0"/>
              </a:defRPr>
            </a:lvl1pPr>
            <a:lvl2pPr marL="414655" algn="l" defTabSz="829310" rtl="0" eaLnBrk="1" latinLnBrk="0" hangingPunct="1">
              <a:defRPr sz="1600" kern="1200">
                <a:solidFill>
                  <a:schemeClr val="tx1"/>
                </a:solidFill>
                <a:latin typeface="+mn-lt"/>
                <a:ea typeface="+mn-ea"/>
                <a:cs typeface="+mn-cs"/>
              </a:defRPr>
            </a:lvl2pPr>
            <a:lvl3pPr marL="829310" algn="l" defTabSz="829310" rtl="0" eaLnBrk="1" latinLnBrk="0" hangingPunct="1">
              <a:defRPr sz="1600" kern="1200">
                <a:solidFill>
                  <a:schemeClr val="tx1"/>
                </a:solidFill>
                <a:latin typeface="+mn-lt"/>
                <a:ea typeface="+mn-ea"/>
                <a:cs typeface="+mn-cs"/>
              </a:defRPr>
            </a:lvl3pPr>
            <a:lvl4pPr marL="1243965" algn="l" defTabSz="829310" rtl="0" eaLnBrk="1" latinLnBrk="0" hangingPunct="1">
              <a:defRPr sz="1600" kern="1200">
                <a:solidFill>
                  <a:schemeClr val="tx1"/>
                </a:solidFill>
                <a:latin typeface="+mn-lt"/>
                <a:ea typeface="+mn-ea"/>
                <a:cs typeface="+mn-cs"/>
              </a:defRPr>
            </a:lvl4pPr>
            <a:lvl5pPr marL="1658620" algn="l" defTabSz="829310" rtl="0" eaLnBrk="1" latinLnBrk="0" hangingPunct="1">
              <a:defRPr sz="1600" kern="1200">
                <a:solidFill>
                  <a:schemeClr val="tx1"/>
                </a:solidFill>
                <a:latin typeface="+mn-lt"/>
                <a:ea typeface="+mn-ea"/>
                <a:cs typeface="+mn-cs"/>
              </a:defRPr>
            </a:lvl5pPr>
            <a:lvl6pPr marL="2073275" algn="l" defTabSz="829310" rtl="0" eaLnBrk="1" latinLnBrk="0" hangingPunct="1">
              <a:defRPr sz="1600" kern="1200">
                <a:solidFill>
                  <a:schemeClr val="tx1"/>
                </a:solidFill>
                <a:latin typeface="+mn-lt"/>
                <a:ea typeface="+mn-ea"/>
                <a:cs typeface="+mn-cs"/>
              </a:defRPr>
            </a:lvl6pPr>
            <a:lvl7pPr marL="2487930" algn="l" defTabSz="829310" rtl="0" eaLnBrk="1" latinLnBrk="0" hangingPunct="1">
              <a:defRPr sz="1600" kern="1200">
                <a:solidFill>
                  <a:schemeClr val="tx1"/>
                </a:solidFill>
                <a:latin typeface="+mn-lt"/>
                <a:ea typeface="+mn-ea"/>
                <a:cs typeface="+mn-cs"/>
              </a:defRPr>
            </a:lvl7pPr>
            <a:lvl8pPr marL="2902585" algn="l" defTabSz="829310" rtl="0" eaLnBrk="1" latinLnBrk="0" hangingPunct="1">
              <a:defRPr sz="1600" kern="1200">
                <a:solidFill>
                  <a:schemeClr val="tx1"/>
                </a:solidFill>
                <a:latin typeface="+mn-lt"/>
                <a:ea typeface="+mn-ea"/>
                <a:cs typeface="+mn-cs"/>
              </a:defRPr>
            </a:lvl8pPr>
            <a:lvl9pPr marL="3317240" algn="l" defTabSz="829310" rtl="0" eaLnBrk="1" latinLnBrk="0" hangingPunct="1">
              <a:defRPr sz="1600" kern="1200">
                <a:solidFill>
                  <a:schemeClr val="tx1"/>
                </a:solidFill>
                <a:latin typeface="+mn-lt"/>
                <a:ea typeface="+mn-ea"/>
                <a:cs typeface="+mn-cs"/>
              </a:defRPr>
            </a:lvl9pPr>
          </a:lstStyle>
          <a:p>
            <a:fld id="{A7E42A97-A090-48EA-8AE7-58A05106C5A5}" type="slidenum">
              <a:rPr lang="en-US" altLang="zh-CN" sz="900" smtClean="0">
                <a:latin typeface="微软雅黑" panose="020B0503020204020204" charset="-122"/>
                <a:ea typeface="微软雅黑" panose="020B0503020204020204" charset="-122"/>
              </a:rPr>
              <a:pPr/>
              <a:t>41</a:t>
            </a:fld>
            <a:endParaRPr lang="en-US" altLang="zh-CN" sz="900" smtClean="0">
              <a:latin typeface="微软雅黑" panose="020B0503020204020204" charset="-122"/>
              <a:ea typeface="微软雅黑" panose="020B0503020204020204" charset="-122"/>
            </a:endParaRPr>
          </a:p>
        </p:txBody>
      </p:sp>
      <p:sp>
        <p:nvSpPr>
          <p:cNvPr id="83" name="TextBox 63"/>
          <p:cNvSpPr txBox="1">
            <a:spLocks noChangeArrowheads="1"/>
          </p:cNvSpPr>
          <p:nvPr/>
        </p:nvSpPr>
        <p:spPr bwMode="auto">
          <a:xfrm>
            <a:off x="769620" y="464820"/>
            <a:ext cx="361950" cy="245110"/>
          </a:xfrm>
          <a:prstGeom prst="rect">
            <a:avLst/>
          </a:prstGeom>
          <a:noFill/>
          <a:ln w="9525">
            <a:noFill/>
            <a:miter lim="800000"/>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dirty="0">
                <a:latin typeface="微软雅黑" panose="020B0503020204020204" charset="-122"/>
                <a:ea typeface="微软雅黑" panose="020B0503020204020204" charset="-122"/>
              </a:rPr>
              <a:t>T</a:t>
            </a:r>
          </a:p>
        </p:txBody>
      </p:sp>
      <p:sp>
        <p:nvSpPr>
          <p:cNvPr id="85" name="TextBox 71"/>
          <p:cNvSpPr txBox="1">
            <a:spLocks noChangeArrowheads="1"/>
          </p:cNvSpPr>
          <p:nvPr/>
        </p:nvSpPr>
        <p:spPr bwMode="auto">
          <a:xfrm>
            <a:off x="1131570" y="464820"/>
            <a:ext cx="777875" cy="245110"/>
          </a:xfrm>
          <a:prstGeom prst="rect">
            <a:avLst/>
          </a:prstGeom>
          <a:noFill/>
          <a:ln w="9525">
            <a:noFill/>
            <a:miter lim="800000"/>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dirty="0">
                <a:latin typeface="微软雅黑" panose="020B0503020204020204" charset="-122"/>
                <a:ea typeface="微软雅黑" panose="020B0503020204020204" charset="-122"/>
              </a:rPr>
              <a:t>T+0.5</a:t>
            </a:r>
          </a:p>
        </p:txBody>
      </p:sp>
      <p:sp>
        <p:nvSpPr>
          <p:cNvPr id="86" name="AutoShape 70"/>
          <p:cNvSpPr>
            <a:spLocks noChangeArrowheads="1"/>
          </p:cNvSpPr>
          <p:nvPr/>
        </p:nvSpPr>
        <p:spPr bwMode="auto">
          <a:xfrm>
            <a:off x="991870" y="4111625"/>
            <a:ext cx="6921500" cy="208915"/>
          </a:xfrm>
          <a:prstGeom prst="homePlate">
            <a:avLst>
              <a:gd name="adj" fmla="val 126609"/>
            </a:avLst>
          </a:prstGeom>
          <a:solidFill>
            <a:srgbClr val="2F5EB0"/>
          </a:solidFill>
          <a:ln w="9525">
            <a:noFill/>
            <a:miter lim="800000"/>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lnSpc>
                <a:spcPct val="100000"/>
              </a:lnSpc>
              <a:spcBef>
                <a:spcPct val="50000"/>
              </a:spcBef>
              <a:spcAft>
                <a:spcPts val="0"/>
              </a:spcAft>
              <a:defRPr/>
            </a:pPr>
            <a:r>
              <a:rPr lang="zh-CN" altLang="en-US" sz="800" dirty="0">
                <a:solidFill>
                  <a:schemeClr val="bg1"/>
                </a:solidFill>
                <a:latin typeface="微软雅黑" panose="020B0503020204020204" charset="-122"/>
                <a:ea typeface="微软雅黑" panose="020B0503020204020204" charset="-122"/>
              </a:rPr>
              <a:t>项目管理</a:t>
            </a:r>
          </a:p>
          <a:p>
            <a:pPr algn="ctr" fontAlgn="auto">
              <a:lnSpc>
                <a:spcPct val="100000"/>
              </a:lnSpc>
              <a:spcBef>
                <a:spcPct val="50000"/>
              </a:spcBef>
              <a:spcAft>
                <a:spcPts val="0"/>
              </a:spcAft>
              <a:defRPr/>
            </a:pPr>
            <a:endParaRPr lang="zh-CN" altLang="en-US" sz="800" dirty="0">
              <a:solidFill>
                <a:schemeClr val="bg1"/>
              </a:solidFill>
              <a:latin typeface="微软雅黑" panose="020B0503020204020204" charset="-122"/>
              <a:ea typeface="微软雅黑" panose="020B0503020204020204" charset="-122"/>
            </a:endParaRPr>
          </a:p>
        </p:txBody>
      </p:sp>
      <p:sp>
        <p:nvSpPr>
          <p:cNvPr id="87" name="Text Box 72"/>
          <p:cNvSpPr txBox="1">
            <a:spLocks noChangeArrowheads="1"/>
          </p:cNvSpPr>
          <p:nvPr/>
        </p:nvSpPr>
        <p:spPr bwMode="auto">
          <a:xfrm>
            <a:off x="3406140" y="4320540"/>
            <a:ext cx="1784985" cy="175895"/>
          </a:xfrm>
          <a:prstGeom prst="rect">
            <a:avLst/>
          </a:prstGeom>
          <a:noFill/>
          <a:ln w="9525">
            <a:noFill/>
            <a:miter lim="800000"/>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zh-CN" altLang="en-US" sz="1000" dirty="0">
                <a:latin typeface="微软雅黑" panose="020B0503020204020204" charset="-122"/>
                <a:ea typeface="微软雅黑" panose="020B0503020204020204" charset="-122"/>
              </a:rPr>
              <a:t>项目总周期共约</a:t>
            </a:r>
            <a:r>
              <a:rPr lang="en-US" altLang="zh-CN" sz="1000" dirty="0">
                <a:latin typeface="微软雅黑" panose="020B0503020204020204" charset="-122"/>
                <a:ea typeface="微软雅黑" panose="020B0503020204020204" charset="-122"/>
              </a:rPr>
              <a:t>6+1</a:t>
            </a:r>
            <a:r>
              <a:rPr lang="zh-CN" altLang="en-US" sz="1000" dirty="0">
                <a:latin typeface="微软雅黑" panose="020B0503020204020204" charset="-122"/>
                <a:ea typeface="微软雅黑" panose="020B0503020204020204" charset="-122"/>
              </a:rPr>
              <a:t>个月</a:t>
            </a:r>
          </a:p>
        </p:txBody>
      </p:sp>
      <p:sp>
        <p:nvSpPr>
          <p:cNvPr id="88" name="Line 73"/>
          <p:cNvSpPr>
            <a:spLocks noChangeShapeType="1"/>
          </p:cNvSpPr>
          <p:nvPr/>
        </p:nvSpPr>
        <p:spPr bwMode="auto">
          <a:xfrm>
            <a:off x="989330" y="4119880"/>
            <a:ext cx="3175" cy="167005"/>
          </a:xfrm>
          <a:prstGeom prst="line">
            <a:avLst/>
          </a:prstGeom>
          <a:noFill/>
          <a:ln w="19050">
            <a:solidFill>
              <a:srgbClr val="000000"/>
            </a:solid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charset="-122"/>
              <a:ea typeface="微软雅黑" panose="020B0503020204020204" charset="-122"/>
            </a:endParaRPr>
          </a:p>
        </p:txBody>
      </p:sp>
      <p:sp>
        <p:nvSpPr>
          <p:cNvPr id="89" name="Line 76"/>
          <p:cNvSpPr>
            <a:spLocks noChangeShapeType="1"/>
          </p:cNvSpPr>
          <p:nvPr/>
        </p:nvSpPr>
        <p:spPr bwMode="auto">
          <a:xfrm flipH="1">
            <a:off x="989330" y="4428490"/>
            <a:ext cx="2519045" cy="635"/>
          </a:xfrm>
          <a:prstGeom prst="line">
            <a:avLst/>
          </a:prstGeom>
          <a:noFill/>
          <a:ln w="15875">
            <a:solidFill>
              <a:srgbClr val="000000"/>
            </a:solidFill>
            <a:round/>
            <a:tailEnd type="stealth" w="med" len="me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charset="-122"/>
              <a:ea typeface="微软雅黑" panose="020B0503020204020204" charset="-122"/>
            </a:endParaRPr>
          </a:p>
        </p:txBody>
      </p:sp>
      <p:sp>
        <p:nvSpPr>
          <p:cNvPr id="90" name="Line 73"/>
          <p:cNvSpPr>
            <a:spLocks noChangeShapeType="1"/>
          </p:cNvSpPr>
          <p:nvPr/>
        </p:nvSpPr>
        <p:spPr bwMode="auto">
          <a:xfrm>
            <a:off x="7917815" y="4078605"/>
            <a:ext cx="0" cy="169545"/>
          </a:xfrm>
          <a:prstGeom prst="line">
            <a:avLst/>
          </a:prstGeom>
          <a:noFill/>
          <a:ln w="19050">
            <a:solidFill>
              <a:srgbClr val="000000"/>
            </a:solid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charset="-122"/>
              <a:ea typeface="微软雅黑" panose="020B0503020204020204" charset="-122"/>
            </a:endParaRPr>
          </a:p>
        </p:txBody>
      </p:sp>
      <p:sp>
        <p:nvSpPr>
          <p:cNvPr id="91" name="TextBox 190"/>
          <p:cNvSpPr txBox="1">
            <a:spLocks noChangeArrowheads="1"/>
          </p:cNvSpPr>
          <p:nvPr/>
        </p:nvSpPr>
        <p:spPr bwMode="auto">
          <a:xfrm>
            <a:off x="6942455" y="1501140"/>
            <a:ext cx="1014095" cy="492125"/>
          </a:xfrm>
          <a:prstGeom prst="rect">
            <a:avLst/>
          </a:prstGeom>
          <a:noFill/>
          <a:ln w="9525">
            <a:noFill/>
            <a:miter lim="800000"/>
          </a:ln>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Arial" panose="020B0604020202020204" pitchFamily="34" charset="0"/>
              <a:buChar char="•"/>
            </a:pPr>
            <a:r>
              <a:rPr lang="zh-CN" altLang="en-US" sz="800" dirty="0">
                <a:latin typeface="微软雅黑" panose="020B0503020204020204" charset="-122"/>
                <a:ea typeface="微软雅黑" panose="020B0503020204020204" charset="-122"/>
              </a:rPr>
              <a:t>操作手册下发</a:t>
            </a:r>
            <a:endParaRPr lang="en-US" altLang="zh-CN" sz="800" dirty="0">
              <a:latin typeface="微软雅黑" panose="020B0503020204020204" charset="-122"/>
              <a:ea typeface="微软雅黑" panose="020B0503020204020204" charset="-122"/>
            </a:endParaRPr>
          </a:p>
          <a:p>
            <a:pPr>
              <a:buFont typeface="Arial" panose="020B0604020202020204" pitchFamily="34" charset="0"/>
              <a:buChar char="•"/>
            </a:pPr>
            <a:r>
              <a:rPr lang="zh-CN" altLang="en-US" sz="800" dirty="0">
                <a:latin typeface="微软雅黑" panose="020B0503020204020204" charset="-122"/>
                <a:ea typeface="微软雅黑" panose="020B0503020204020204" charset="-122"/>
              </a:rPr>
              <a:t>用户培训</a:t>
            </a:r>
            <a:endParaRPr lang="en-US" altLang="zh-CN" sz="800" dirty="0">
              <a:latin typeface="微软雅黑" panose="020B0503020204020204" charset="-122"/>
              <a:ea typeface="微软雅黑" panose="020B0503020204020204" charset="-122"/>
            </a:endParaRPr>
          </a:p>
          <a:p>
            <a:pPr>
              <a:buFont typeface="Arial" panose="020B0604020202020204" pitchFamily="34" charset="0"/>
              <a:buChar char="•"/>
            </a:pPr>
            <a:r>
              <a:rPr lang="zh-CN" altLang="en-US" sz="800" dirty="0">
                <a:latin typeface="微软雅黑" panose="020B0503020204020204" charset="-122"/>
                <a:ea typeface="微软雅黑" panose="020B0503020204020204" charset="-122"/>
              </a:rPr>
              <a:t>发布及安装手册</a:t>
            </a:r>
            <a:endParaRPr lang="en-US" altLang="zh-CN" sz="800" dirty="0">
              <a:latin typeface="微软雅黑" panose="020B0503020204020204" charset="-122"/>
              <a:ea typeface="微软雅黑" panose="020B0503020204020204" charset="-122"/>
            </a:endParaRPr>
          </a:p>
          <a:p>
            <a:pPr>
              <a:buFont typeface="Arial" panose="020B0604020202020204" pitchFamily="34" charset="0"/>
              <a:buChar char="•"/>
            </a:pPr>
            <a:r>
              <a:rPr lang="zh-CN" altLang="en-US" sz="800" dirty="0">
                <a:latin typeface="微软雅黑" panose="020B0503020204020204" charset="-122"/>
                <a:ea typeface="微软雅黑" panose="020B0503020204020204" charset="-122"/>
              </a:rPr>
              <a:t>制定系统推广策略</a:t>
            </a:r>
          </a:p>
        </p:txBody>
      </p:sp>
      <p:sp>
        <p:nvSpPr>
          <p:cNvPr id="92" name="Line 76"/>
          <p:cNvSpPr>
            <a:spLocks noChangeShapeType="1"/>
          </p:cNvSpPr>
          <p:nvPr/>
        </p:nvSpPr>
        <p:spPr bwMode="auto">
          <a:xfrm>
            <a:off x="5131435" y="4429125"/>
            <a:ext cx="2785110" cy="635"/>
          </a:xfrm>
          <a:prstGeom prst="line">
            <a:avLst/>
          </a:prstGeom>
          <a:noFill/>
          <a:ln w="15875">
            <a:solidFill>
              <a:srgbClr val="000000"/>
            </a:solidFill>
            <a:round/>
            <a:tailEnd type="stealth" w="med" len="me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charset="-122"/>
              <a:ea typeface="微软雅黑" panose="020B0503020204020204" charset="-122"/>
            </a:endParaRPr>
          </a:p>
        </p:txBody>
      </p:sp>
      <p:sp>
        <p:nvSpPr>
          <p:cNvPr id="93" name="TextBox 71"/>
          <p:cNvSpPr txBox="1">
            <a:spLocks noChangeArrowheads="1"/>
          </p:cNvSpPr>
          <p:nvPr/>
        </p:nvSpPr>
        <p:spPr bwMode="auto">
          <a:xfrm>
            <a:off x="6138545" y="464820"/>
            <a:ext cx="763270" cy="245110"/>
          </a:xfrm>
          <a:prstGeom prst="rect">
            <a:avLst/>
          </a:prstGeom>
          <a:noFill/>
          <a:ln w="9525">
            <a:noFill/>
            <a:miter lim="800000"/>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dirty="0">
                <a:latin typeface="微软雅黑" panose="020B0503020204020204" charset="-122"/>
                <a:ea typeface="微软雅黑" panose="020B0503020204020204" charset="-122"/>
              </a:rPr>
              <a:t>T+5.5</a:t>
            </a:r>
          </a:p>
        </p:txBody>
      </p:sp>
      <p:sp>
        <p:nvSpPr>
          <p:cNvPr id="94" name="AutoShape 150"/>
          <p:cNvSpPr>
            <a:spLocks noChangeArrowheads="1"/>
          </p:cNvSpPr>
          <p:nvPr/>
        </p:nvSpPr>
        <p:spPr bwMode="auto">
          <a:xfrm>
            <a:off x="961390" y="872490"/>
            <a:ext cx="530860" cy="168275"/>
          </a:xfrm>
          <a:prstGeom prst="homePlate">
            <a:avLst>
              <a:gd name="adj" fmla="val 0"/>
            </a:avLst>
          </a:prstGeom>
          <a:solidFill>
            <a:schemeClr val="accent1"/>
          </a:solidFill>
          <a:ln w="9525">
            <a:solidFill>
              <a:srgbClr val="000000"/>
            </a:solidFill>
            <a:miter lim="800000"/>
          </a:ln>
          <a:effectLst>
            <a:outerShdw dist="35921" dir="2700000" algn="ctr" rotWithShape="0">
              <a:srgbClr val="808080"/>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ct val="50000"/>
              </a:spcBef>
              <a:spcAft>
                <a:spcPts val="0"/>
              </a:spcAft>
              <a:defRPr/>
            </a:pPr>
            <a:r>
              <a:rPr lang="zh-CN" altLang="en-US" sz="600" dirty="0">
                <a:solidFill>
                  <a:schemeClr val="bg1"/>
                </a:solidFill>
                <a:latin typeface="微软雅黑" panose="020B0503020204020204" charset="-122"/>
                <a:ea typeface="微软雅黑" panose="020B0503020204020204" charset="-122"/>
              </a:rPr>
              <a:t>平台搭建</a:t>
            </a:r>
          </a:p>
        </p:txBody>
      </p:sp>
      <p:sp>
        <p:nvSpPr>
          <p:cNvPr id="95" name="右箭头 94"/>
          <p:cNvSpPr/>
          <p:nvPr/>
        </p:nvSpPr>
        <p:spPr>
          <a:xfrm>
            <a:off x="904240" y="690880"/>
            <a:ext cx="7264400" cy="292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sz="1600">
              <a:latin typeface="微软雅黑" panose="020B0503020204020204" charset="-122"/>
              <a:ea typeface="微软雅黑" panose="020B0503020204020204" charset="-122"/>
            </a:endParaRPr>
          </a:p>
        </p:txBody>
      </p:sp>
      <p:cxnSp>
        <p:nvCxnSpPr>
          <p:cNvPr id="96" name="直接连接符 95"/>
          <p:cNvCxnSpPr>
            <a:endCxn id="107" idx="3"/>
          </p:cNvCxnSpPr>
          <p:nvPr/>
        </p:nvCxnSpPr>
        <p:spPr>
          <a:xfrm>
            <a:off x="967105" y="849630"/>
            <a:ext cx="3175" cy="3556635"/>
          </a:xfrm>
          <a:prstGeom prst="line">
            <a:avLst/>
          </a:prstGeom>
          <a:ln w="15875">
            <a:prstDash val="dashDot"/>
          </a:ln>
        </p:spPr>
        <p:style>
          <a:lnRef idx="1">
            <a:schemeClr val="accent1"/>
          </a:lnRef>
          <a:fillRef idx="0">
            <a:schemeClr val="accent1"/>
          </a:fillRef>
          <a:effectRef idx="0">
            <a:schemeClr val="accent1"/>
          </a:effectRef>
          <a:fontRef idx="minor">
            <a:schemeClr val="tx1"/>
          </a:fontRef>
        </p:style>
      </p:cxnSp>
      <p:sp>
        <p:nvSpPr>
          <p:cNvPr id="97" name="TextBox 96"/>
          <p:cNvSpPr txBox="1">
            <a:spLocks noChangeArrowheads="1"/>
          </p:cNvSpPr>
          <p:nvPr/>
        </p:nvSpPr>
        <p:spPr bwMode="auto">
          <a:xfrm>
            <a:off x="969010" y="1139190"/>
            <a:ext cx="619125" cy="213995"/>
          </a:xfrm>
          <a:prstGeom prst="rect">
            <a:avLst/>
          </a:prstGeom>
          <a:noFill/>
          <a:ln w="9525">
            <a:noFill/>
            <a:miter lim="800000"/>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800" dirty="0">
                <a:latin typeface="微软雅黑" panose="020B0503020204020204" charset="-122"/>
                <a:ea typeface="微软雅黑" panose="020B0503020204020204" charset="-122"/>
              </a:rPr>
              <a:t>0.5</a:t>
            </a:r>
            <a:r>
              <a:rPr lang="zh-CN" altLang="en-US" sz="800" dirty="0">
                <a:latin typeface="微软雅黑" panose="020B0503020204020204" charset="-122"/>
                <a:ea typeface="微软雅黑" panose="020B0503020204020204" charset="-122"/>
              </a:rPr>
              <a:t>个月</a:t>
            </a:r>
          </a:p>
        </p:txBody>
      </p:sp>
      <p:sp>
        <p:nvSpPr>
          <p:cNvPr id="98" name="AutoShape 154"/>
          <p:cNvSpPr>
            <a:spLocks noChangeArrowheads="1"/>
          </p:cNvSpPr>
          <p:nvPr/>
        </p:nvSpPr>
        <p:spPr bwMode="auto">
          <a:xfrm>
            <a:off x="8169910" y="1353185"/>
            <a:ext cx="332740" cy="2063750"/>
          </a:xfrm>
          <a:prstGeom prst="homePlate">
            <a:avLst>
              <a:gd name="adj" fmla="val 25000"/>
            </a:avLst>
          </a:prstGeom>
          <a:solidFill>
            <a:srgbClr val="9BBB59"/>
          </a:solidFill>
          <a:ln w="9525" algn="ctr">
            <a:noFill/>
            <a:prstDash val="sysDot"/>
            <a:miter lim="800000"/>
          </a:ln>
        </p:spPr>
        <p:txBody>
          <a:bodyPr vert="eaVert" wrap="none" lIns="72000" tIns="72000" rIns="72000" bIns="7200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zh-CN" altLang="en-US" sz="1200" b="1" dirty="0">
                <a:latin typeface="微软雅黑" panose="020B0503020204020204" charset="-122"/>
                <a:ea typeface="微软雅黑" panose="020B0503020204020204" charset="-122"/>
              </a:rPr>
              <a:t>系统推广及优化</a:t>
            </a:r>
          </a:p>
        </p:txBody>
      </p:sp>
      <p:cxnSp>
        <p:nvCxnSpPr>
          <p:cNvPr id="99" name="直接箭头连接符 98"/>
          <p:cNvCxnSpPr/>
          <p:nvPr/>
        </p:nvCxnSpPr>
        <p:spPr bwMode="auto">
          <a:xfrm>
            <a:off x="1487170" y="1430655"/>
            <a:ext cx="1472565"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00" name="TextBox 110"/>
          <p:cNvSpPr txBox="1">
            <a:spLocks noChangeArrowheads="1"/>
          </p:cNvSpPr>
          <p:nvPr/>
        </p:nvSpPr>
        <p:spPr bwMode="auto">
          <a:xfrm>
            <a:off x="2052955" y="2165350"/>
            <a:ext cx="1193165" cy="615315"/>
          </a:xfrm>
          <a:prstGeom prst="rect">
            <a:avLst/>
          </a:prstGeom>
          <a:noFill/>
          <a:ln w="9525">
            <a:noFill/>
            <a:miter lim="800000"/>
          </a:ln>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Arial" panose="020B0604020202020204" pitchFamily="34" charset="0"/>
              <a:buChar char="•"/>
            </a:pPr>
            <a:r>
              <a:rPr lang="zh-CN" altLang="en-US" sz="800" dirty="0">
                <a:latin typeface="微软雅黑" panose="020B0503020204020204" charset="-122"/>
                <a:ea typeface="微软雅黑" panose="020B0503020204020204" charset="-122"/>
              </a:rPr>
              <a:t>业务需求理解</a:t>
            </a:r>
            <a:endParaRPr lang="en-US" altLang="zh-CN" sz="800" dirty="0">
              <a:latin typeface="微软雅黑" panose="020B0503020204020204" charset="-122"/>
              <a:ea typeface="微软雅黑" panose="020B0503020204020204" charset="-122"/>
            </a:endParaRPr>
          </a:p>
          <a:p>
            <a:pPr>
              <a:buFont typeface="Arial" panose="020B0604020202020204" pitchFamily="34" charset="0"/>
              <a:buChar char="•"/>
            </a:pPr>
            <a:r>
              <a:rPr lang="zh-CN" altLang="en-US" sz="800" dirty="0">
                <a:latin typeface="微软雅黑" panose="020B0503020204020204" charset="-122"/>
                <a:ea typeface="微软雅黑" panose="020B0503020204020204" charset="-122"/>
              </a:rPr>
              <a:t>业务流程</a:t>
            </a:r>
            <a:endParaRPr lang="en-US" altLang="zh-CN" sz="800" dirty="0">
              <a:latin typeface="微软雅黑" panose="020B0503020204020204" charset="-122"/>
              <a:ea typeface="微软雅黑" panose="020B0503020204020204" charset="-122"/>
            </a:endParaRPr>
          </a:p>
          <a:p>
            <a:pPr>
              <a:buFont typeface="Arial" panose="020B0604020202020204" pitchFamily="34" charset="0"/>
              <a:buChar char="•"/>
            </a:pPr>
            <a:r>
              <a:rPr lang="zh-CN" altLang="en-US" sz="800" dirty="0">
                <a:latin typeface="微软雅黑" panose="020B0503020204020204" charset="-122"/>
                <a:ea typeface="微软雅黑" panose="020B0503020204020204" charset="-122"/>
              </a:rPr>
              <a:t>业务规则梳理</a:t>
            </a:r>
            <a:endParaRPr lang="en-US" altLang="zh-CN" sz="800" dirty="0">
              <a:latin typeface="微软雅黑" panose="020B0503020204020204" charset="-122"/>
              <a:ea typeface="微软雅黑" panose="020B0503020204020204" charset="-122"/>
            </a:endParaRPr>
          </a:p>
          <a:p>
            <a:pPr>
              <a:buFont typeface="Arial" panose="020B0604020202020204" pitchFamily="34" charset="0"/>
              <a:buChar char="•"/>
            </a:pPr>
            <a:r>
              <a:rPr lang="zh-CN" altLang="en-US" sz="800" dirty="0">
                <a:latin typeface="微软雅黑" panose="020B0503020204020204" charset="-122"/>
                <a:ea typeface="微软雅黑" panose="020B0503020204020204" charset="-122"/>
              </a:rPr>
              <a:t>现有功能流程梳理</a:t>
            </a:r>
            <a:endParaRPr lang="en-US" altLang="zh-CN" sz="800" dirty="0">
              <a:latin typeface="微软雅黑" panose="020B0503020204020204" charset="-122"/>
              <a:ea typeface="微软雅黑" panose="020B0503020204020204" charset="-122"/>
            </a:endParaRPr>
          </a:p>
          <a:p>
            <a:pPr>
              <a:buFont typeface="Arial" panose="020B0604020202020204" pitchFamily="34" charset="0"/>
              <a:buChar char="•"/>
            </a:pPr>
            <a:r>
              <a:rPr lang="zh-CN" altLang="en-US" sz="800" dirty="0">
                <a:latin typeface="微软雅黑" panose="020B0503020204020204" charset="-122"/>
                <a:ea typeface="微软雅黑" panose="020B0503020204020204" charset="-122"/>
              </a:rPr>
              <a:t>业务需求说明书</a:t>
            </a:r>
          </a:p>
        </p:txBody>
      </p:sp>
      <p:cxnSp>
        <p:nvCxnSpPr>
          <p:cNvPr id="102" name="直接连接符 101"/>
          <p:cNvCxnSpPr/>
          <p:nvPr/>
        </p:nvCxnSpPr>
        <p:spPr bwMode="auto">
          <a:xfrm flipH="1">
            <a:off x="3990340" y="730250"/>
            <a:ext cx="0" cy="3347085"/>
          </a:xfrm>
          <a:prstGeom prst="line">
            <a:avLst/>
          </a:prstGeom>
          <a:ln w="15875">
            <a:prstDash val="dashDot"/>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p:nvPr/>
        </p:nvCxnSpPr>
        <p:spPr bwMode="auto">
          <a:xfrm>
            <a:off x="3009265" y="1430655"/>
            <a:ext cx="295783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p:nvPr/>
        </p:nvCxnSpPr>
        <p:spPr bwMode="auto">
          <a:xfrm>
            <a:off x="1487170" y="951865"/>
            <a:ext cx="4479925"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05" name="TextBox 105"/>
          <p:cNvSpPr txBox="1">
            <a:spLocks noChangeArrowheads="1"/>
          </p:cNvSpPr>
          <p:nvPr/>
        </p:nvSpPr>
        <p:spPr bwMode="auto">
          <a:xfrm>
            <a:off x="1793875" y="1246505"/>
            <a:ext cx="662305" cy="229870"/>
          </a:xfrm>
          <a:prstGeom prst="rect">
            <a:avLst/>
          </a:prstGeom>
          <a:noFill/>
          <a:ln w="9525">
            <a:noFill/>
            <a:miter lim="800000"/>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900" dirty="0">
                <a:latin typeface="微软雅黑" panose="020B0503020204020204" charset="-122"/>
                <a:ea typeface="微软雅黑" panose="020B0503020204020204" charset="-122"/>
              </a:rPr>
              <a:t>1.5</a:t>
            </a:r>
            <a:r>
              <a:rPr lang="zh-CN" altLang="en-US" sz="900" dirty="0">
                <a:latin typeface="微软雅黑" panose="020B0503020204020204" charset="-122"/>
                <a:ea typeface="微软雅黑" panose="020B0503020204020204" charset="-122"/>
              </a:rPr>
              <a:t>个月</a:t>
            </a:r>
          </a:p>
        </p:txBody>
      </p:sp>
      <p:sp>
        <p:nvSpPr>
          <p:cNvPr id="106" name="TextBox 106"/>
          <p:cNvSpPr txBox="1">
            <a:spLocks noChangeArrowheads="1"/>
          </p:cNvSpPr>
          <p:nvPr/>
        </p:nvSpPr>
        <p:spPr bwMode="auto">
          <a:xfrm>
            <a:off x="4201795" y="1246505"/>
            <a:ext cx="735330" cy="229870"/>
          </a:xfrm>
          <a:prstGeom prst="rect">
            <a:avLst/>
          </a:prstGeom>
          <a:noFill/>
          <a:ln w="9525">
            <a:noFill/>
            <a:miter lim="800000"/>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900" dirty="0">
                <a:latin typeface="微软雅黑" panose="020B0503020204020204" charset="-122"/>
                <a:ea typeface="微软雅黑" panose="020B0503020204020204" charset="-122"/>
              </a:rPr>
              <a:t>3</a:t>
            </a:r>
            <a:r>
              <a:rPr lang="zh-CN" altLang="en-US" sz="900" dirty="0">
                <a:latin typeface="微软雅黑" panose="020B0503020204020204" charset="-122"/>
                <a:ea typeface="微软雅黑" panose="020B0503020204020204" charset="-122"/>
              </a:rPr>
              <a:t>个月</a:t>
            </a:r>
          </a:p>
        </p:txBody>
      </p:sp>
      <p:sp>
        <p:nvSpPr>
          <p:cNvPr id="107" name="下箭头 106"/>
          <p:cNvSpPr/>
          <p:nvPr/>
        </p:nvSpPr>
        <p:spPr>
          <a:xfrm>
            <a:off x="894080" y="709930"/>
            <a:ext cx="76200" cy="37344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sz="1600">
              <a:latin typeface="微软雅黑" panose="020B0503020204020204" charset="-122"/>
              <a:ea typeface="微软雅黑" panose="020B0503020204020204" charset="-122"/>
            </a:endParaRPr>
          </a:p>
        </p:txBody>
      </p:sp>
      <p:cxnSp>
        <p:nvCxnSpPr>
          <p:cNvPr id="108" name="直接连接符 107"/>
          <p:cNvCxnSpPr/>
          <p:nvPr/>
        </p:nvCxnSpPr>
        <p:spPr bwMode="auto">
          <a:xfrm>
            <a:off x="1464945" y="740410"/>
            <a:ext cx="10795" cy="2265680"/>
          </a:xfrm>
          <a:prstGeom prst="line">
            <a:avLst/>
          </a:prstGeom>
          <a:ln w="15875">
            <a:prstDash val="dashDot"/>
          </a:ln>
        </p:spPr>
        <p:style>
          <a:lnRef idx="1">
            <a:schemeClr val="accent1"/>
          </a:lnRef>
          <a:fillRef idx="0">
            <a:schemeClr val="accent1"/>
          </a:fillRef>
          <a:effectRef idx="0">
            <a:schemeClr val="accent1"/>
          </a:effectRef>
          <a:fontRef idx="minor">
            <a:schemeClr val="tx1"/>
          </a:fontRef>
        </p:style>
      </p:cxnSp>
      <p:sp>
        <p:nvSpPr>
          <p:cNvPr id="109" name="AutoShape 107"/>
          <p:cNvSpPr>
            <a:spLocks noChangeArrowheads="1"/>
          </p:cNvSpPr>
          <p:nvPr/>
        </p:nvSpPr>
        <p:spPr bwMode="auto">
          <a:xfrm>
            <a:off x="1487170" y="1720850"/>
            <a:ext cx="1472565" cy="182245"/>
          </a:xfrm>
          <a:prstGeom prst="homePlate">
            <a:avLst>
              <a:gd name="adj" fmla="val 36933"/>
            </a:avLst>
          </a:prstGeom>
          <a:solidFill>
            <a:schemeClr val="accent3"/>
          </a:solidFill>
          <a:ln w="9525">
            <a:noFill/>
            <a:miter lim="800000"/>
          </a:ln>
          <a:effectLst/>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ct val="50000"/>
              </a:spcBef>
              <a:spcAft>
                <a:spcPts val="0"/>
              </a:spcAft>
              <a:defRPr/>
            </a:pPr>
            <a:r>
              <a:rPr lang="zh-CN" altLang="en-US" sz="900" dirty="0">
                <a:latin typeface="微软雅黑" panose="020B0503020204020204" charset="-122"/>
                <a:ea typeface="微软雅黑" panose="020B0503020204020204" charset="-122"/>
              </a:rPr>
              <a:t>需求理解及业务梳理</a:t>
            </a:r>
          </a:p>
        </p:txBody>
      </p:sp>
      <p:sp>
        <p:nvSpPr>
          <p:cNvPr id="110" name="TextBox 106"/>
          <p:cNvSpPr txBox="1">
            <a:spLocks noChangeArrowheads="1"/>
          </p:cNvSpPr>
          <p:nvPr/>
        </p:nvSpPr>
        <p:spPr bwMode="auto">
          <a:xfrm>
            <a:off x="3246120" y="740410"/>
            <a:ext cx="912495" cy="229870"/>
          </a:xfrm>
          <a:prstGeom prst="rect">
            <a:avLst/>
          </a:prstGeom>
          <a:noFill/>
          <a:ln w="9525">
            <a:noFill/>
            <a:miter lim="800000"/>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900" dirty="0">
                <a:latin typeface="微软雅黑" panose="020B0503020204020204" charset="-122"/>
                <a:ea typeface="微软雅黑" panose="020B0503020204020204" charset="-122"/>
              </a:rPr>
              <a:t>4.5</a:t>
            </a:r>
            <a:r>
              <a:rPr lang="zh-CN" altLang="en-US" sz="900" dirty="0">
                <a:latin typeface="微软雅黑" panose="020B0503020204020204" charset="-122"/>
                <a:ea typeface="微软雅黑" panose="020B0503020204020204" charset="-122"/>
              </a:rPr>
              <a:t>个月</a:t>
            </a:r>
          </a:p>
        </p:txBody>
      </p:sp>
      <p:cxnSp>
        <p:nvCxnSpPr>
          <p:cNvPr id="111" name="直接连接符 110"/>
          <p:cNvCxnSpPr/>
          <p:nvPr/>
        </p:nvCxnSpPr>
        <p:spPr bwMode="auto">
          <a:xfrm>
            <a:off x="7917815" y="724535"/>
            <a:ext cx="0" cy="3718560"/>
          </a:xfrm>
          <a:prstGeom prst="line">
            <a:avLst/>
          </a:prstGeom>
          <a:ln w="15875">
            <a:prstDash val="dashDot"/>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p:nvPr/>
        </p:nvCxnSpPr>
        <p:spPr bwMode="auto">
          <a:xfrm flipV="1">
            <a:off x="969010" y="1125220"/>
            <a:ext cx="47244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13" name="AutoShape 104"/>
          <p:cNvSpPr>
            <a:spLocks noChangeArrowheads="1"/>
          </p:cNvSpPr>
          <p:nvPr/>
        </p:nvSpPr>
        <p:spPr bwMode="auto">
          <a:xfrm>
            <a:off x="1492250" y="1476375"/>
            <a:ext cx="5398135" cy="222885"/>
          </a:xfrm>
          <a:prstGeom prst="homePlate">
            <a:avLst>
              <a:gd name="adj" fmla="val 63247"/>
            </a:avLst>
          </a:prstGeom>
          <a:solidFill>
            <a:srgbClr val="2F5EB0"/>
          </a:solidFill>
          <a:ln w="9525">
            <a:noFill/>
            <a:miter lim="8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ct val="50000"/>
              </a:spcBef>
              <a:spcAft>
                <a:spcPts val="0"/>
              </a:spcAft>
              <a:defRPr/>
            </a:pPr>
            <a:r>
              <a:rPr lang="zh-CN" altLang="en-US" sz="900" dirty="0">
                <a:solidFill>
                  <a:schemeClr val="bg1"/>
                </a:solidFill>
                <a:latin typeface="微软雅黑" panose="020B0503020204020204" charset="-122"/>
                <a:ea typeface="微软雅黑" panose="020B0503020204020204" charset="-122"/>
              </a:rPr>
              <a:t>资源库</a:t>
            </a:r>
            <a:r>
              <a:rPr lang="en-US" altLang="zh-CN" sz="900" dirty="0">
                <a:solidFill>
                  <a:schemeClr val="bg1"/>
                </a:solidFill>
                <a:latin typeface="微软雅黑" panose="020B0503020204020204" charset="-122"/>
                <a:ea typeface="微软雅黑" panose="020B0503020204020204" charset="-122"/>
              </a:rPr>
              <a:t>,</a:t>
            </a:r>
            <a:r>
              <a:rPr lang="zh-CN" altLang="en-US" sz="900" dirty="0">
                <a:solidFill>
                  <a:schemeClr val="bg1"/>
                </a:solidFill>
                <a:latin typeface="微软雅黑" panose="020B0503020204020204" charset="-122"/>
                <a:ea typeface="微软雅黑" panose="020B0503020204020204" charset="-122"/>
              </a:rPr>
              <a:t>园区加工与储运需求理解与功能实现</a:t>
            </a:r>
          </a:p>
        </p:txBody>
      </p:sp>
      <p:sp>
        <p:nvSpPr>
          <p:cNvPr id="114" name="AutoShape 109"/>
          <p:cNvSpPr>
            <a:spLocks noChangeArrowheads="1"/>
          </p:cNvSpPr>
          <p:nvPr/>
        </p:nvSpPr>
        <p:spPr bwMode="auto">
          <a:xfrm>
            <a:off x="4021455" y="2406015"/>
            <a:ext cx="2409825" cy="182880"/>
          </a:xfrm>
          <a:prstGeom prst="homePlate">
            <a:avLst>
              <a:gd name="adj" fmla="val 49652"/>
            </a:avLst>
          </a:prstGeom>
          <a:solidFill>
            <a:schemeClr val="bg1">
              <a:lumMod val="75000"/>
            </a:schemeClr>
          </a:solidFill>
          <a:ln w="9525" algn="ctr">
            <a:noFill/>
            <a:miter lim="800000"/>
          </a:ln>
          <a:effectLst/>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ct val="50000"/>
              </a:spcBef>
              <a:spcAft>
                <a:spcPts val="0"/>
              </a:spcAft>
              <a:defRPr/>
            </a:pPr>
            <a:r>
              <a:rPr lang="zh-CN" altLang="en-US" sz="900" dirty="0">
                <a:latin typeface="微软雅黑" panose="020B0503020204020204" charset="-122"/>
                <a:ea typeface="微软雅黑" panose="020B0503020204020204" charset="-122"/>
              </a:rPr>
              <a:t>系统测试</a:t>
            </a:r>
          </a:p>
        </p:txBody>
      </p:sp>
      <p:sp>
        <p:nvSpPr>
          <p:cNvPr id="115" name="AutoShape 108"/>
          <p:cNvSpPr>
            <a:spLocks noChangeArrowheads="1"/>
          </p:cNvSpPr>
          <p:nvPr/>
        </p:nvSpPr>
        <p:spPr bwMode="auto">
          <a:xfrm>
            <a:off x="3018790" y="2183130"/>
            <a:ext cx="3870960" cy="182245"/>
          </a:xfrm>
          <a:prstGeom prst="homePlate">
            <a:avLst>
              <a:gd name="adj" fmla="val 51219"/>
            </a:avLst>
          </a:prstGeom>
          <a:solidFill>
            <a:schemeClr val="bg1">
              <a:lumMod val="75000"/>
            </a:schemeClr>
          </a:solidFill>
          <a:ln w="9525" algn="ctr">
            <a:noFill/>
            <a:miter lim="800000"/>
          </a:ln>
          <a:effectLst/>
        </p:spPr>
        <p:txBody>
          <a:bodyPr lIns="0" r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ct val="50000"/>
              </a:spcBef>
              <a:spcAft>
                <a:spcPts val="0"/>
              </a:spcAft>
              <a:defRPr/>
            </a:pPr>
            <a:r>
              <a:rPr lang="zh-CN" altLang="en-US" sz="900" dirty="0">
                <a:latin typeface="微软雅黑" panose="020B0503020204020204" charset="-122"/>
                <a:ea typeface="微软雅黑" panose="020B0503020204020204" charset="-122"/>
              </a:rPr>
              <a:t>软件设计与开发</a:t>
            </a:r>
          </a:p>
        </p:txBody>
      </p:sp>
      <p:sp>
        <p:nvSpPr>
          <p:cNvPr id="116" name="AutoShape 109"/>
          <p:cNvSpPr>
            <a:spLocks noChangeArrowheads="1"/>
          </p:cNvSpPr>
          <p:nvPr/>
        </p:nvSpPr>
        <p:spPr bwMode="auto">
          <a:xfrm>
            <a:off x="5978525" y="2630805"/>
            <a:ext cx="912495" cy="182880"/>
          </a:xfrm>
          <a:prstGeom prst="homePlate">
            <a:avLst>
              <a:gd name="adj" fmla="val 13441"/>
            </a:avLst>
          </a:prstGeom>
          <a:solidFill>
            <a:schemeClr val="bg1">
              <a:lumMod val="75000"/>
            </a:schemeClr>
          </a:solidFill>
          <a:ln w="9525" algn="ctr">
            <a:noFill/>
            <a:miter lim="800000"/>
          </a:ln>
          <a:effectLst/>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ct val="50000"/>
              </a:spcBef>
              <a:spcAft>
                <a:spcPts val="0"/>
              </a:spcAft>
              <a:defRPr/>
            </a:pPr>
            <a:r>
              <a:rPr lang="zh-CN" altLang="en-US" sz="800" dirty="0">
                <a:latin typeface="微软雅黑" panose="020B0503020204020204" charset="-122"/>
                <a:ea typeface="微软雅黑" panose="020B0503020204020204" charset="-122"/>
              </a:rPr>
              <a:t>第一阶段系统上线准备及上线</a:t>
            </a:r>
          </a:p>
        </p:txBody>
      </p:sp>
      <p:sp>
        <p:nvSpPr>
          <p:cNvPr id="117" name="AutoShape 107"/>
          <p:cNvSpPr>
            <a:spLocks noChangeArrowheads="1"/>
          </p:cNvSpPr>
          <p:nvPr/>
        </p:nvSpPr>
        <p:spPr bwMode="auto">
          <a:xfrm>
            <a:off x="3009265" y="1720850"/>
            <a:ext cx="3881120" cy="213360"/>
          </a:xfrm>
          <a:prstGeom prst="homePlate">
            <a:avLst>
              <a:gd name="adj" fmla="val 60416"/>
            </a:avLst>
          </a:prstGeom>
          <a:solidFill>
            <a:schemeClr val="tx2">
              <a:lumMod val="20000"/>
              <a:lumOff val="80000"/>
            </a:schemeClr>
          </a:solidFill>
          <a:ln w="9525">
            <a:noFill/>
            <a:prstDash val="dash"/>
            <a:miter lim="800000"/>
          </a:ln>
          <a:effectLst/>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ct val="50000"/>
              </a:spcBef>
              <a:spcAft>
                <a:spcPts val="0"/>
              </a:spcAft>
              <a:defRPr/>
            </a:pPr>
            <a:r>
              <a:rPr lang="zh-CN" altLang="en-US" sz="900" dirty="0">
                <a:latin typeface="微软雅黑" panose="020B0503020204020204" charset="-122"/>
                <a:ea typeface="微软雅黑" panose="020B0503020204020204" charset="-122"/>
              </a:rPr>
              <a:t>需求管理</a:t>
            </a:r>
          </a:p>
        </p:txBody>
      </p:sp>
      <p:cxnSp>
        <p:nvCxnSpPr>
          <p:cNvPr id="118" name="直接连接符 117"/>
          <p:cNvCxnSpPr/>
          <p:nvPr/>
        </p:nvCxnSpPr>
        <p:spPr>
          <a:xfrm flipH="1">
            <a:off x="6442710" y="732790"/>
            <a:ext cx="24130" cy="3083560"/>
          </a:xfrm>
          <a:prstGeom prst="line">
            <a:avLst/>
          </a:prstGeom>
          <a:ln w="15875">
            <a:prstDash val="dashDot"/>
          </a:ln>
        </p:spPr>
        <p:style>
          <a:lnRef idx="1">
            <a:schemeClr val="accent1"/>
          </a:lnRef>
          <a:fillRef idx="0">
            <a:schemeClr val="accent1"/>
          </a:fillRef>
          <a:effectRef idx="0">
            <a:schemeClr val="accent1"/>
          </a:effectRef>
          <a:fontRef idx="minor">
            <a:schemeClr val="tx1"/>
          </a:fontRef>
        </p:style>
      </p:cxnSp>
      <p:sp>
        <p:nvSpPr>
          <p:cNvPr id="119" name="AutoShape 104"/>
          <p:cNvSpPr>
            <a:spLocks noChangeArrowheads="1"/>
          </p:cNvSpPr>
          <p:nvPr/>
        </p:nvSpPr>
        <p:spPr bwMode="auto">
          <a:xfrm>
            <a:off x="983615" y="2975610"/>
            <a:ext cx="5438140" cy="194945"/>
          </a:xfrm>
          <a:prstGeom prst="homePlate">
            <a:avLst>
              <a:gd name="adj" fmla="val 76547"/>
            </a:avLst>
          </a:prstGeom>
          <a:solidFill>
            <a:srgbClr val="2F5EB0"/>
          </a:solidFill>
          <a:ln w="9525">
            <a:noFill/>
            <a:miter lim="8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ct val="50000"/>
              </a:spcBef>
              <a:spcAft>
                <a:spcPts val="0"/>
              </a:spcAft>
              <a:defRPr/>
            </a:pPr>
            <a:r>
              <a:rPr lang="zh-CN" altLang="en-US" sz="1000" dirty="0">
                <a:solidFill>
                  <a:schemeClr val="bg1"/>
                </a:solidFill>
                <a:latin typeface="微软雅黑" panose="020B0503020204020204" charset="-122"/>
                <a:ea typeface="微软雅黑" panose="020B0503020204020204" charset="-122"/>
              </a:rPr>
              <a:t>业务梳理与主数据</a:t>
            </a:r>
          </a:p>
        </p:txBody>
      </p:sp>
      <p:sp>
        <p:nvSpPr>
          <p:cNvPr id="120" name="AutoShape 107"/>
          <p:cNvSpPr>
            <a:spLocks noChangeArrowheads="1"/>
          </p:cNvSpPr>
          <p:nvPr/>
        </p:nvSpPr>
        <p:spPr bwMode="auto">
          <a:xfrm>
            <a:off x="991870" y="3213735"/>
            <a:ext cx="1976120" cy="148590"/>
          </a:xfrm>
          <a:prstGeom prst="homePlate">
            <a:avLst>
              <a:gd name="adj" fmla="val 82478"/>
            </a:avLst>
          </a:prstGeom>
          <a:solidFill>
            <a:schemeClr val="bg1">
              <a:lumMod val="75000"/>
            </a:schemeClr>
          </a:solidFill>
          <a:ln w="9525">
            <a:noFill/>
            <a:miter lim="800000"/>
          </a:ln>
          <a:effectLst/>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ct val="50000"/>
              </a:spcBef>
              <a:spcAft>
                <a:spcPts val="0"/>
              </a:spcAft>
              <a:defRPr/>
            </a:pPr>
            <a:r>
              <a:rPr lang="zh-CN" altLang="en-US" sz="900" dirty="0">
                <a:latin typeface="微软雅黑" panose="020B0503020204020204" charset="-122"/>
                <a:ea typeface="微软雅黑" panose="020B0503020204020204" charset="-122"/>
              </a:rPr>
              <a:t>需求理解及模型及流程梳理</a:t>
            </a:r>
          </a:p>
        </p:txBody>
      </p:sp>
      <p:sp>
        <p:nvSpPr>
          <p:cNvPr id="121" name="TextBox 112"/>
          <p:cNvSpPr txBox="1">
            <a:spLocks noChangeArrowheads="1"/>
          </p:cNvSpPr>
          <p:nvPr/>
        </p:nvSpPr>
        <p:spPr bwMode="auto">
          <a:xfrm>
            <a:off x="3999230" y="2588895"/>
            <a:ext cx="1910080" cy="368935"/>
          </a:xfrm>
          <a:prstGeom prst="rect">
            <a:avLst/>
          </a:prstGeom>
          <a:noFill/>
          <a:ln w="9525">
            <a:noFill/>
            <a:miter lim="800000"/>
          </a:ln>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82550" indent="-82550">
              <a:buFont typeface="Arial" panose="020B0604020202020204" pitchFamily="34" charset="0"/>
              <a:buChar char="•"/>
            </a:pPr>
            <a:r>
              <a:rPr lang="zh-CN" altLang="en-US" sz="800" dirty="0">
                <a:latin typeface="微软雅黑" panose="020B0503020204020204" charset="-122"/>
                <a:ea typeface="微软雅黑" panose="020B0503020204020204" charset="-122"/>
              </a:rPr>
              <a:t>测试计划</a:t>
            </a:r>
            <a:r>
              <a:rPr lang="en-US" altLang="zh-CN" sz="800" dirty="0">
                <a:latin typeface="微软雅黑" panose="020B0503020204020204" charset="-122"/>
                <a:ea typeface="微软雅黑" panose="020B0503020204020204" charset="-122"/>
              </a:rPr>
              <a:t>;</a:t>
            </a:r>
            <a:r>
              <a:rPr lang="zh-CN" altLang="en-US" sz="800" dirty="0">
                <a:latin typeface="微软雅黑" panose="020B0503020204020204" charset="-122"/>
                <a:ea typeface="微软雅黑" panose="020B0503020204020204" charset="-122"/>
              </a:rPr>
              <a:t>测试方案</a:t>
            </a:r>
            <a:endParaRPr lang="en-US" altLang="zh-CN" sz="800" dirty="0">
              <a:latin typeface="微软雅黑" panose="020B0503020204020204" charset="-122"/>
              <a:ea typeface="微软雅黑" panose="020B0503020204020204" charset="-122"/>
            </a:endParaRPr>
          </a:p>
          <a:p>
            <a:pPr marL="82550" indent="-82550">
              <a:buFont typeface="Arial" panose="020B0604020202020204" pitchFamily="34" charset="0"/>
              <a:buChar char="•"/>
            </a:pPr>
            <a:r>
              <a:rPr lang="zh-CN" altLang="en-US" sz="800" dirty="0">
                <a:latin typeface="微软雅黑" panose="020B0503020204020204" charset="-122"/>
                <a:ea typeface="微软雅黑" panose="020B0503020204020204" charset="-122"/>
              </a:rPr>
              <a:t>功能测试</a:t>
            </a:r>
            <a:r>
              <a:rPr lang="en-US" altLang="zh-CN" sz="800" dirty="0">
                <a:latin typeface="微软雅黑" panose="020B0503020204020204" charset="-122"/>
                <a:ea typeface="微软雅黑" panose="020B0503020204020204" charset="-122"/>
              </a:rPr>
              <a:t>;</a:t>
            </a:r>
            <a:r>
              <a:rPr lang="zh-CN" altLang="en-US" sz="800" dirty="0">
                <a:latin typeface="微软雅黑" panose="020B0503020204020204" charset="-122"/>
                <a:ea typeface="微软雅黑" panose="020B0503020204020204" charset="-122"/>
              </a:rPr>
              <a:t>用户测试</a:t>
            </a:r>
            <a:endParaRPr lang="en-US" altLang="zh-CN" sz="800" dirty="0">
              <a:latin typeface="微软雅黑" panose="020B0503020204020204" charset="-122"/>
              <a:ea typeface="微软雅黑" panose="020B0503020204020204" charset="-122"/>
            </a:endParaRPr>
          </a:p>
          <a:p>
            <a:pPr marL="82550" indent="-82550">
              <a:buFont typeface="Arial" panose="020B0604020202020204" pitchFamily="34" charset="0"/>
              <a:buChar char="•"/>
            </a:pPr>
            <a:r>
              <a:rPr lang="zh-CN" altLang="en-US" sz="800" dirty="0">
                <a:latin typeface="微软雅黑" panose="020B0503020204020204" charset="-122"/>
                <a:ea typeface="微软雅黑" panose="020B0503020204020204" charset="-122"/>
              </a:rPr>
              <a:t>集成测试</a:t>
            </a:r>
            <a:r>
              <a:rPr lang="en-US" altLang="zh-CN" sz="800" dirty="0">
                <a:latin typeface="微软雅黑" panose="020B0503020204020204" charset="-122"/>
                <a:ea typeface="微软雅黑" panose="020B0503020204020204" charset="-122"/>
              </a:rPr>
              <a:t>;</a:t>
            </a:r>
            <a:r>
              <a:rPr lang="zh-CN" altLang="en-US" sz="800" dirty="0">
                <a:latin typeface="微软雅黑" panose="020B0503020204020204" charset="-122"/>
                <a:ea typeface="微软雅黑" panose="020B0503020204020204" charset="-122"/>
              </a:rPr>
              <a:t>性能压力测试</a:t>
            </a:r>
            <a:r>
              <a:rPr lang="en-US" altLang="zh-CN" sz="800" dirty="0">
                <a:latin typeface="微软雅黑" panose="020B0503020204020204" charset="-122"/>
                <a:ea typeface="微软雅黑" panose="020B0503020204020204" charset="-122"/>
              </a:rPr>
              <a:t>;UAT</a:t>
            </a:r>
            <a:r>
              <a:rPr lang="zh-CN" altLang="en-US" sz="800" dirty="0">
                <a:latin typeface="微软雅黑" panose="020B0503020204020204" charset="-122"/>
                <a:ea typeface="微软雅黑" panose="020B0503020204020204" charset="-122"/>
              </a:rPr>
              <a:t>测试</a:t>
            </a:r>
          </a:p>
        </p:txBody>
      </p:sp>
      <p:cxnSp>
        <p:nvCxnSpPr>
          <p:cNvPr id="122" name="直接连接符 121"/>
          <p:cNvCxnSpPr/>
          <p:nvPr/>
        </p:nvCxnSpPr>
        <p:spPr>
          <a:xfrm>
            <a:off x="6906260" y="740410"/>
            <a:ext cx="0" cy="3580130"/>
          </a:xfrm>
          <a:prstGeom prst="line">
            <a:avLst/>
          </a:prstGeom>
          <a:ln w="15875">
            <a:solidFill>
              <a:srgbClr val="C00000"/>
            </a:solidFill>
            <a:prstDash val="dashDot"/>
          </a:ln>
        </p:spPr>
        <p:style>
          <a:lnRef idx="1">
            <a:schemeClr val="accent1"/>
          </a:lnRef>
          <a:fillRef idx="0">
            <a:schemeClr val="accent1"/>
          </a:fillRef>
          <a:effectRef idx="0">
            <a:schemeClr val="accent1"/>
          </a:effectRef>
          <a:fontRef idx="minor">
            <a:schemeClr val="tx1"/>
          </a:fontRef>
        </p:style>
      </p:cxnSp>
      <p:sp>
        <p:nvSpPr>
          <p:cNvPr id="123" name="AutoShape 109"/>
          <p:cNvSpPr>
            <a:spLocks noChangeArrowheads="1"/>
          </p:cNvSpPr>
          <p:nvPr/>
        </p:nvSpPr>
        <p:spPr bwMode="auto">
          <a:xfrm>
            <a:off x="5918835" y="3919220"/>
            <a:ext cx="441960" cy="159385"/>
          </a:xfrm>
          <a:prstGeom prst="homePlate">
            <a:avLst>
              <a:gd name="adj" fmla="val 13441"/>
            </a:avLst>
          </a:prstGeom>
          <a:solidFill>
            <a:schemeClr val="bg1">
              <a:lumMod val="75000"/>
            </a:schemeClr>
          </a:solidFill>
          <a:ln w="9525" algn="ctr">
            <a:noFill/>
            <a:miter lim="800000"/>
          </a:ln>
          <a:effectLst/>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ct val="50000"/>
              </a:spcBef>
              <a:spcAft>
                <a:spcPts val="0"/>
              </a:spcAft>
              <a:defRPr/>
            </a:pPr>
            <a:r>
              <a:rPr lang="zh-CN" altLang="en-US" sz="800" dirty="0">
                <a:latin typeface="微软雅黑" panose="020B0503020204020204" charset="-122"/>
                <a:ea typeface="微软雅黑" panose="020B0503020204020204" charset="-122"/>
              </a:rPr>
              <a:t>试上线</a:t>
            </a:r>
          </a:p>
        </p:txBody>
      </p:sp>
      <p:sp>
        <p:nvSpPr>
          <p:cNvPr id="124" name="AutoShape 108"/>
          <p:cNvSpPr>
            <a:spLocks noChangeArrowheads="1"/>
          </p:cNvSpPr>
          <p:nvPr/>
        </p:nvSpPr>
        <p:spPr bwMode="auto">
          <a:xfrm>
            <a:off x="2208530" y="3402965"/>
            <a:ext cx="3758565" cy="140970"/>
          </a:xfrm>
          <a:prstGeom prst="homePlate">
            <a:avLst>
              <a:gd name="adj" fmla="val 88750"/>
            </a:avLst>
          </a:prstGeom>
          <a:solidFill>
            <a:schemeClr val="bg1">
              <a:lumMod val="75000"/>
            </a:schemeClr>
          </a:solidFill>
          <a:ln w="9525" algn="ctr">
            <a:noFill/>
            <a:miter lim="800000"/>
          </a:ln>
          <a:effectLst/>
        </p:spPr>
        <p:txBody>
          <a:bodyPr lIns="0" r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ct val="50000"/>
              </a:spcBef>
              <a:spcAft>
                <a:spcPts val="0"/>
              </a:spcAft>
              <a:defRPr/>
            </a:pPr>
            <a:r>
              <a:rPr lang="zh-CN" altLang="en-US" sz="900" dirty="0">
                <a:latin typeface="微软雅黑" panose="020B0503020204020204" charset="-122"/>
                <a:ea typeface="微软雅黑" panose="020B0503020204020204" charset="-122"/>
              </a:rPr>
              <a:t>模型设计与功能开发</a:t>
            </a:r>
          </a:p>
        </p:txBody>
      </p:sp>
      <p:sp>
        <p:nvSpPr>
          <p:cNvPr id="125" name="AutoShape 107"/>
          <p:cNvSpPr>
            <a:spLocks noChangeArrowheads="1"/>
          </p:cNvSpPr>
          <p:nvPr/>
        </p:nvSpPr>
        <p:spPr bwMode="auto">
          <a:xfrm>
            <a:off x="3009265" y="3213100"/>
            <a:ext cx="3412490" cy="154305"/>
          </a:xfrm>
          <a:prstGeom prst="homePlate">
            <a:avLst>
              <a:gd name="adj" fmla="val 95884"/>
            </a:avLst>
          </a:prstGeom>
          <a:solidFill>
            <a:srgbClr val="C6D9F1"/>
          </a:solidFill>
          <a:ln w="9525">
            <a:noFill/>
            <a:prstDash val="dash"/>
            <a:miter lim="800000"/>
          </a:ln>
          <a:effectLst/>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ct val="50000"/>
              </a:spcBef>
              <a:spcAft>
                <a:spcPts val="0"/>
              </a:spcAft>
              <a:defRPr/>
            </a:pPr>
            <a:r>
              <a:rPr lang="zh-CN" altLang="en-US" sz="900" dirty="0">
                <a:latin typeface="微软雅黑" panose="020B0503020204020204" charset="-122"/>
                <a:ea typeface="微软雅黑" panose="020B0503020204020204" charset="-122"/>
              </a:rPr>
              <a:t>需求管理</a:t>
            </a:r>
          </a:p>
        </p:txBody>
      </p:sp>
      <p:sp>
        <p:nvSpPr>
          <p:cNvPr id="126" name="AutoShape 109"/>
          <p:cNvSpPr>
            <a:spLocks noChangeArrowheads="1"/>
          </p:cNvSpPr>
          <p:nvPr/>
        </p:nvSpPr>
        <p:spPr bwMode="auto">
          <a:xfrm>
            <a:off x="4185285" y="3749675"/>
            <a:ext cx="2658745" cy="135255"/>
          </a:xfrm>
          <a:prstGeom prst="homePlate">
            <a:avLst>
              <a:gd name="adj" fmla="val 56807"/>
            </a:avLst>
          </a:prstGeom>
          <a:solidFill>
            <a:schemeClr val="bg1">
              <a:lumMod val="75000"/>
            </a:schemeClr>
          </a:solidFill>
          <a:ln w="9525" algn="ctr">
            <a:noFill/>
            <a:miter lim="800000"/>
          </a:ln>
          <a:effectLst/>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ct val="50000"/>
              </a:spcBef>
              <a:spcAft>
                <a:spcPts val="0"/>
              </a:spcAft>
              <a:defRPr/>
            </a:pPr>
            <a:r>
              <a:rPr lang="zh-CN" altLang="en-US" sz="800" dirty="0">
                <a:latin typeface="微软雅黑" panose="020B0503020204020204" charset="-122"/>
                <a:ea typeface="微软雅黑" panose="020B0503020204020204" charset="-122"/>
              </a:rPr>
              <a:t>系统测试</a:t>
            </a:r>
          </a:p>
        </p:txBody>
      </p:sp>
      <p:sp>
        <p:nvSpPr>
          <p:cNvPr id="127" name="TextBox 110"/>
          <p:cNvSpPr txBox="1">
            <a:spLocks noChangeArrowheads="1"/>
          </p:cNvSpPr>
          <p:nvPr/>
        </p:nvSpPr>
        <p:spPr bwMode="auto">
          <a:xfrm>
            <a:off x="6421120" y="2971165"/>
            <a:ext cx="1160780" cy="245110"/>
          </a:xfrm>
          <a:prstGeom prst="rect">
            <a:avLst/>
          </a:prstGeom>
          <a:noFill/>
          <a:ln w="9525">
            <a:noFill/>
            <a:miter lim="800000"/>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0" b="1" dirty="0">
                <a:solidFill>
                  <a:srgbClr val="C00000"/>
                </a:solidFill>
                <a:latin typeface="微软雅黑" panose="020B0503020204020204" charset="-122"/>
                <a:ea typeface="微软雅黑" panose="020B0503020204020204" charset="-122"/>
              </a:rPr>
              <a:t>2022</a:t>
            </a:r>
            <a:r>
              <a:rPr lang="zh-CN" altLang="en-US" sz="1000" b="1" dirty="0">
                <a:solidFill>
                  <a:srgbClr val="C00000"/>
                </a:solidFill>
                <a:latin typeface="微软雅黑" panose="020B0503020204020204" charset="-122"/>
                <a:ea typeface="微软雅黑" panose="020B0503020204020204" charset="-122"/>
              </a:rPr>
              <a:t>年</a:t>
            </a:r>
            <a:r>
              <a:rPr lang="en-US" altLang="zh-CN" sz="1000" b="1" dirty="0">
                <a:solidFill>
                  <a:srgbClr val="C00000"/>
                </a:solidFill>
                <a:latin typeface="微软雅黑" panose="020B0503020204020204" charset="-122"/>
                <a:ea typeface="微软雅黑" panose="020B0503020204020204" charset="-122"/>
              </a:rPr>
              <a:t>3</a:t>
            </a:r>
            <a:r>
              <a:rPr lang="zh-CN" altLang="en-US" sz="1000" b="1" dirty="0">
                <a:solidFill>
                  <a:srgbClr val="C00000"/>
                </a:solidFill>
                <a:latin typeface="微软雅黑" panose="020B0503020204020204" charset="-122"/>
                <a:ea typeface="微软雅黑" panose="020B0503020204020204" charset="-122"/>
              </a:rPr>
              <a:t>月中旬</a:t>
            </a:r>
          </a:p>
        </p:txBody>
      </p:sp>
      <p:sp>
        <p:nvSpPr>
          <p:cNvPr id="128" name="五角星 127"/>
          <p:cNvSpPr/>
          <p:nvPr/>
        </p:nvSpPr>
        <p:spPr>
          <a:xfrm>
            <a:off x="6935470" y="2520315"/>
            <a:ext cx="132080" cy="107315"/>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latin typeface="微软雅黑" panose="020B0503020204020204" charset="-122"/>
              <a:ea typeface="微软雅黑" panose="020B0503020204020204" charset="-122"/>
            </a:endParaRPr>
          </a:p>
        </p:txBody>
      </p:sp>
      <p:sp>
        <p:nvSpPr>
          <p:cNvPr id="129" name="五角星 128"/>
          <p:cNvSpPr/>
          <p:nvPr/>
        </p:nvSpPr>
        <p:spPr>
          <a:xfrm>
            <a:off x="1492250" y="1742440"/>
            <a:ext cx="142240" cy="139065"/>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latin typeface="微软雅黑" panose="020B0503020204020204" charset="-122"/>
              <a:ea typeface="微软雅黑" panose="020B0503020204020204" charset="-122"/>
            </a:endParaRPr>
          </a:p>
        </p:txBody>
      </p:sp>
      <p:cxnSp>
        <p:nvCxnSpPr>
          <p:cNvPr id="130" name="直接箭头连接符 129"/>
          <p:cNvCxnSpPr/>
          <p:nvPr/>
        </p:nvCxnSpPr>
        <p:spPr bwMode="auto">
          <a:xfrm>
            <a:off x="6915785" y="1441450"/>
            <a:ext cx="96393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31" name="TextBox 106"/>
          <p:cNvSpPr txBox="1">
            <a:spLocks noChangeArrowheads="1"/>
          </p:cNvSpPr>
          <p:nvPr/>
        </p:nvSpPr>
        <p:spPr bwMode="auto">
          <a:xfrm>
            <a:off x="7118985" y="1246505"/>
            <a:ext cx="661670" cy="229870"/>
          </a:xfrm>
          <a:prstGeom prst="rect">
            <a:avLst/>
          </a:prstGeom>
          <a:noFill/>
          <a:ln w="9525">
            <a:noFill/>
            <a:miter lim="800000"/>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900" dirty="0">
                <a:latin typeface="微软雅黑" panose="020B0503020204020204" charset="-122"/>
                <a:ea typeface="微软雅黑" panose="020B0503020204020204" charset="-122"/>
              </a:rPr>
              <a:t>1</a:t>
            </a:r>
            <a:r>
              <a:rPr lang="zh-CN" altLang="en-US" sz="900" dirty="0">
                <a:latin typeface="微软雅黑" panose="020B0503020204020204" charset="-122"/>
                <a:ea typeface="微软雅黑" panose="020B0503020204020204" charset="-122"/>
              </a:rPr>
              <a:t>个月</a:t>
            </a:r>
          </a:p>
        </p:txBody>
      </p:sp>
      <p:sp>
        <p:nvSpPr>
          <p:cNvPr id="132" name="TextBox 110"/>
          <p:cNvSpPr txBox="1">
            <a:spLocks noChangeArrowheads="1"/>
          </p:cNvSpPr>
          <p:nvPr/>
        </p:nvSpPr>
        <p:spPr bwMode="auto">
          <a:xfrm>
            <a:off x="6844030" y="2630805"/>
            <a:ext cx="1325880" cy="245110"/>
          </a:xfrm>
          <a:prstGeom prst="rect">
            <a:avLst/>
          </a:prstGeom>
          <a:noFill/>
          <a:ln w="9525">
            <a:noFill/>
            <a:miter lim="800000"/>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0" b="1" dirty="0">
                <a:solidFill>
                  <a:srgbClr val="C00000"/>
                </a:solidFill>
                <a:latin typeface="微软雅黑" panose="020B0503020204020204" charset="-122"/>
                <a:ea typeface="微软雅黑" panose="020B0503020204020204" charset="-122"/>
              </a:rPr>
              <a:t>2022</a:t>
            </a:r>
            <a:r>
              <a:rPr lang="zh-CN" altLang="en-US" sz="1000" b="1" dirty="0">
                <a:solidFill>
                  <a:srgbClr val="C00000"/>
                </a:solidFill>
                <a:latin typeface="微软雅黑" panose="020B0503020204020204" charset="-122"/>
                <a:ea typeface="微软雅黑" panose="020B0503020204020204" charset="-122"/>
              </a:rPr>
              <a:t>年</a:t>
            </a:r>
            <a:r>
              <a:rPr lang="en-US" altLang="zh-CN" sz="1000" b="1" dirty="0">
                <a:solidFill>
                  <a:srgbClr val="C00000"/>
                </a:solidFill>
                <a:latin typeface="微软雅黑" panose="020B0503020204020204" charset="-122"/>
                <a:ea typeface="微软雅黑" panose="020B0503020204020204" charset="-122"/>
              </a:rPr>
              <a:t>4</a:t>
            </a:r>
            <a:r>
              <a:rPr lang="zh-CN" altLang="en-US" sz="1000" b="1" dirty="0">
                <a:solidFill>
                  <a:srgbClr val="C00000"/>
                </a:solidFill>
                <a:latin typeface="微软雅黑" panose="020B0503020204020204" charset="-122"/>
                <a:ea typeface="微软雅黑" panose="020B0503020204020204" charset="-122"/>
              </a:rPr>
              <a:t>月</a:t>
            </a:r>
            <a:r>
              <a:rPr lang="en-US" altLang="zh-CN" sz="1000" b="1" dirty="0">
                <a:solidFill>
                  <a:srgbClr val="C00000"/>
                </a:solidFill>
                <a:latin typeface="微软雅黑" panose="020B0503020204020204" charset="-122"/>
                <a:ea typeface="微软雅黑" panose="020B0503020204020204" charset="-122"/>
              </a:rPr>
              <a:t>Go Live</a:t>
            </a:r>
          </a:p>
        </p:txBody>
      </p:sp>
      <p:sp>
        <p:nvSpPr>
          <p:cNvPr id="133" name="五角星 132"/>
          <p:cNvSpPr/>
          <p:nvPr/>
        </p:nvSpPr>
        <p:spPr>
          <a:xfrm>
            <a:off x="6521450" y="2898775"/>
            <a:ext cx="132080" cy="107315"/>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latin typeface="微软雅黑" panose="020B0503020204020204" charset="-122"/>
              <a:ea typeface="微软雅黑" panose="020B0503020204020204" charset="-122"/>
            </a:endParaRPr>
          </a:p>
        </p:txBody>
      </p:sp>
      <p:sp>
        <p:nvSpPr>
          <p:cNvPr id="134" name="AutoShape 109"/>
          <p:cNvSpPr>
            <a:spLocks noChangeArrowheads="1"/>
          </p:cNvSpPr>
          <p:nvPr/>
        </p:nvSpPr>
        <p:spPr bwMode="auto">
          <a:xfrm>
            <a:off x="5290185" y="3589655"/>
            <a:ext cx="763270" cy="135255"/>
          </a:xfrm>
          <a:prstGeom prst="homePlate">
            <a:avLst>
              <a:gd name="adj" fmla="val 62441"/>
            </a:avLst>
          </a:prstGeom>
          <a:solidFill>
            <a:srgbClr val="9BBB59"/>
          </a:solidFill>
          <a:ln w="9525" algn="ctr">
            <a:noFill/>
            <a:miter lim="800000"/>
          </a:ln>
          <a:effectLst/>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ct val="50000"/>
              </a:spcBef>
              <a:spcAft>
                <a:spcPts val="0"/>
              </a:spcAft>
              <a:defRPr/>
            </a:pPr>
            <a:r>
              <a:rPr lang="zh-CN" altLang="en-US" sz="800" dirty="0">
                <a:solidFill>
                  <a:schemeClr val="tx1">
                    <a:lumMod val="95000"/>
                    <a:lumOff val="5000"/>
                  </a:schemeClr>
                </a:solidFill>
                <a:latin typeface="微软雅黑" panose="020B0503020204020204" charset="-122"/>
                <a:ea typeface="微软雅黑" panose="020B0503020204020204" charset="-122"/>
              </a:rPr>
              <a:t>数据试加载</a:t>
            </a:r>
          </a:p>
        </p:txBody>
      </p:sp>
      <p:sp>
        <p:nvSpPr>
          <p:cNvPr id="135" name="AutoShape 109"/>
          <p:cNvSpPr>
            <a:spLocks noChangeArrowheads="1"/>
          </p:cNvSpPr>
          <p:nvPr/>
        </p:nvSpPr>
        <p:spPr bwMode="auto">
          <a:xfrm>
            <a:off x="4026535" y="3589655"/>
            <a:ext cx="1238885" cy="135255"/>
          </a:xfrm>
          <a:prstGeom prst="homePlate">
            <a:avLst>
              <a:gd name="adj" fmla="val 62441"/>
            </a:avLst>
          </a:prstGeom>
          <a:solidFill>
            <a:srgbClr val="9BBB59"/>
          </a:solidFill>
          <a:ln w="9525" algn="ctr">
            <a:noFill/>
            <a:miter lim="800000"/>
          </a:ln>
          <a:effectLst/>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ct val="50000"/>
              </a:spcBef>
              <a:spcAft>
                <a:spcPts val="0"/>
              </a:spcAft>
              <a:defRPr/>
            </a:pPr>
            <a:r>
              <a:rPr lang="zh-CN" altLang="en-US" sz="800" dirty="0">
                <a:solidFill>
                  <a:schemeClr val="tx1">
                    <a:lumMod val="95000"/>
                    <a:lumOff val="5000"/>
                  </a:schemeClr>
                </a:solidFill>
                <a:latin typeface="微软雅黑" panose="020B0503020204020204" charset="-122"/>
                <a:ea typeface="微软雅黑" panose="020B0503020204020204" charset="-122"/>
              </a:rPr>
              <a:t>数据质量分析与加载准备</a:t>
            </a:r>
          </a:p>
        </p:txBody>
      </p:sp>
      <p:sp>
        <p:nvSpPr>
          <p:cNvPr id="136" name="AutoShape 109"/>
          <p:cNvSpPr>
            <a:spLocks noChangeArrowheads="1"/>
          </p:cNvSpPr>
          <p:nvPr/>
        </p:nvSpPr>
        <p:spPr bwMode="auto">
          <a:xfrm>
            <a:off x="6057265" y="3589655"/>
            <a:ext cx="834390" cy="135255"/>
          </a:xfrm>
          <a:prstGeom prst="homePlate">
            <a:avLst>
              <a:gd name="adj" fmla="val 81220"/>
            </a:avLst>
          </a:prstGeom>
          <a:solidFill>
            <a:schemeClr val="accent2">
              <a:lumMod val="75000"/>
            </a:schemeClr>
          </a:solidFill>
          <a:ln w="9525" algn="ctr">
            <a:noFill/>
            <a:miter lim="800000"/>
          </a:ln>
          <a:effectLst/>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ct val="50000"/>
              </a:spcBef>
              <a:spcAft>
                <a:spcPts val="0"/>
              </a:spcAft>
              <a:defRPr/>
            </a:pPr>
            <a:r>
              <a:rPr lang="zh-CN" altLang="en-US" sz="800" dirty="0">
                <a:solidFill>
                  <a:schemeClr val="bg1"/>
                </a:solidFill>
                <a:latin typeface="微软雅黑" panose="020B0503020204020204" charset="-122"/>
                <a:ea typeface="微软雅黑" panose="020B0503020204020204" charset="-122"/>
              </a:rPr>
              <a:t>数据加载与优化</a:t>
            </a:r>
          </a:p>
        </p:txBody>
      </p:sp>
      <p:sp>
        <p:nvSpPr>
          <p:cNvPr id="137" name="AutoShape 109"/>
          <p:cNvSpPr>
            <a:spLocks noChangeArrowheads="1"/>
          </p:cNvSpPr>
          <p:nvPr/>
        </p:nvSpPr>
        <p:spPr bwMode="auto">
          <a:xfrm>
            <a:off x="6371590" y="3919220"/>
            <a:ext cx="458470" cy="159385"/>
          </a:xfrm>
          <a:prstGeom prst="homePlate">
            <a:avLst>
              <a:gd name="adj" fmla="val 13441"/>
            </a:avLst>
          </a:prstGeom>
          <a:solidFill>
            <a:schemeClr val="bg1">
              <a:lumMod val="75000"/>
            </a:schemeClr>
          </a:solidFill>
          <a:ln w="9525" algn="ctr">
            <a:noFill/>
            <a:miter lim="800000"/>
          </a:ln>
          <a:effectLst/>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ct val="50000"/>
              </a:spcBef>
              <a:spcAft>
                <a:spcPts val="0"/>
              </a:spcAft>
              <a:defRPr/>
            </a:pPr>
            <a:r>
              <a:rPr lang="zh-CN" altLang="en-US" sz="800" dirty="0">
                <a:latin typeface="微软雅黑" panose="020B0503020204020204" charset="-122"/>
                <a:ea typeface="微软雅黑" panose="020B0503020204020204" charset="-122"/>
              </a:rPr>
              <a:t>全面上线</a:t>
            </a:r>
          </a:p>
        </p:txBody>
      </p:sp>
      <p:sp>
        <p:nvSpPr>
          <p:cNvPr id="138" name="五角星 137"/>
          <p:cNvSpPr/>
          <p:nvPr/>
        </p:nvSpPr>
        <p:spPr>
          <a:xfrm>
            <a:off x="6278880" y="3884930"/>
            <a:ext cx="142240" cy="154940"/>
          </a:xfrm>
          <a:prstGeom prst="star5">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latin typeface="微软雅黑" panose="020B0503020204020204" charset="-122"/>
              <a:ea typeface="微软雅黑" panose="020B0503020204020204" charset="-122"/>
            </a:endParaRPr>
          </a:p>
        </p:txBody>
      </p:sp>
      <p:cxnSp>
        <p:nvCxnSpPr>
          <p:cNvPr id="139" name="直接箭头连接符 138"/>
          <p:cNvCxnSpPr/>
          <p:nvPr/>
        </p:nvCxnSpPr>
        <p:spPr bwMode="auto">
          <a:xfrm>
            <a:off x="5982970" y="1430655"/>
            <a:ext cx="922655"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40" name="TextBox 106"/>
          <p:cNvSpPr txBox="1">
            <a:spLocks noChangeArrowheads="1"/>
          </p:cNvSpPr>
          <p:nvPr/>
        </p:nvSpPr>
        <p:spPr bwMode="auto">
          <a:xfrm>
            <a:off x="6198870" y="1246505"/>
            <a:ext cx="777240" cy="229870"/>
          </a:xfrm>
          <a:prstGeom prst="rect">
            <a:avLst/>
          </a:prstGeom>
          <a:noFill/>
          <a:ln w="9525">
            <a:noFill/>
            <a:miter lim="800000"/>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900" dirty="0">
                <a:latin typeface="微软雅黑" panose="020B0503020204020204" charset="-122"/>
                <a:ea typeface="微软雅黑" panose="020B0503020204020204" charset="-122"/>
              </a:rPr>
              <a:t>1</a:t>
            </a:r>
            <a:r>
              <a:rPr lang="zh-CN" altLang="en-US" sz="900" dirty="0">
                <a:latin typeface="微软雅黑" panose="020B0503020204020204" charset="-122"/>
                <a:ea typeface="微软雅黑" panose="020B0503020204020204" charset="-122"/>
              </a:rPr>
              <a:t>个月</a:t>
            </a:r>
          </a:p>
        </p:txBody>
      </p:sp>
      <p:sp>
        <p:nvSpPr>
          <p:cNvPr id="141" name="TextBox 71"/>
          <p:cNvSpPr txBox="1">
            <a:spLocks noChangeArrowheads="1"/>
          </p:cNvSpPr>
          <p:nvPr/>
        </p:nvSpPr>
        <p:spPr bwMode="auto">
          <a:xfrm>
            <a:off x="3616325" y="464820"/>
            <a:ext cx="737870" cy="245110"/>
          </a:xfrm>
          <a:prstGeom prst="rect">
            <a:avLst/>
          </a:prstGeom>
          <a:noFill/>
          <a:ln w="9525">
            <a:noFill/>
            <a:miter lim="800000"/>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dirty="0">
                <a:latin typeface="微软雅黑" panose="020B0503020204020204" charset="-122"/>
                <a:ea typeface="微软雅黑" panose="020B0503020204020204" charset="-122"/>
              </a:rPr>
              <a:t>T+3</a:t>
            </a:r>
          </a:p>
        </p:txBody>
      </p:sp>
      <p:sp>
        <p:nvSpPr>
          <p:cNvPr id="142" name="TextBox 71"/>
          <p:cNvSpPr txBox="1">
            <a:spLocks noChangeArrowheads="1"/>
          </p:cNvSpPr>
          <p:nvPr/>
        </p:nvSpPr>
        <p:spPr bwMode="auto">
          <a:xfrm>
            <a:off x="7581900" y="464820"/>
            <a:ext cx="661670" cy="245110"/>
          </a:xfrm>
          <a:prstGeom prst="rect">
            <a:avLst/>
          </a:prstGeom>
          <a:noFill/>
          <a:ln w="9525">
            <a:noFill/>
            <a:miter lim="800000"/>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dirty="0">
                <a:latin typeface="微软雅黑" panose="020B0503020204020204" charset="-122"/>
                <a:ea typeface="微软雅黑" panose="020B0503020204020204" charset="-122"/>
              </a:rPr>
              <a:t>T+7</a:t>
            </a:r>
          </a:p>
        </p:txBody>
      </p:sp>
      <p:sp>
        <p:nvSpPr>
          <p:cNvPr id="143" name="TextBox 71"/>
          <p:cNvSpPr txBox="1">
            <a:spLocks noChangeArrowheads="1"/>
          </p:cNvSpPr>
          <p:nvPr/>
        </p:nvSpPr>
        <p:spPr bwMode="auto">
          <a:xfrm>
            <a:off x="6596380" y="464820"/>
            <a:ext cx="619125" cy="245110"/>
          </a:xfrm>
          <a:prstGeom prst="rect">
            <a:avLst/>
          </a:prstGeom>
          <a:noFill/>
          <a:ln w="9525">
            <a:noFill/>
            <a:miter lim="800000"/>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dirty="0">
                <a:latin typeface="微软雅黑" panose="020B0503020204020204" charset="-122"/>
                <a:ea typeface="微软雅黑" panose="020B0503020204020204" charset="-122"/>
              </a:rPr>
              <a:t>T+6</a:t>
            </a:r>
          </a:p>
        </p:txBody>
      </p:sp>
      <p:sp>
        <p:nvSpPr>
          <p:cNvPr id="144" name="TextBox 71"/>
          <p:cNvSpPr txBox="1">
            <a:spLocks noChangeArrowheads="1"/>
          </p:cNvSpPr>
          <p:nvPr/>
        </p:nvSpPr>
        <p:spPr bwMode="auto">
          <a:xfrm>
            <a:off x="4667250" y="464820"/>
            <a:ext cx="600075" cy="245110"/>
          </a:xfrm>
          <a:prstGeom prst="rect">
            <a:avLst/>
          </a:prstGeom>
          <a:noFill/>
          <a:ln w="9525">
            <a:noFill/>
            <a:miter lim="800000"/>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dirty="0">
                <a:latin typeface="微软雅黑" panose="020B0503020204020204" charset="-122"/>
                <a:ea typeface="微软雅黑" panose="020B0503020204020204" charset="-122"/>
              </a:rPr>
              <a:t>T+4</a:t>
            </a:r>
          </a:p>
        </p:txBody>
      </p:sp>
      <p:sp>
        <p:nvSpPr>
          <p:cNvPr id="145" name="TextBox 71"/>
          <p:cNvSpPr txBox="1">
            <a:spLocks noChangeArrowheads="1"/>
          </p:cNvSpPr>
          <p:nvPr/>
        </p:nvSpPr>
        <p:spPr bwMode="auto">
          <a:xfrm>
            <a:off x="5722620" y="464820"/>
            <a:ext cx="619125" cy="245110"/>
          </a:xfrm>
          <a:prstGeom prst="rect">
            <a:avLst/>
          </a:prstGeom>
          <a:noFill/>
          <a:ln w="9525">
            <a:noFill/>
            <a:miter lim="800000"/>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dirty="0">
                <a:latin typeface="微软雅黑" panose="020B0503020204020204" charset="-122"/>
                <a:ea typeface="微软雅黑" panose="020B0503020204020204" charset="-122"/>
              </a:rPr>
              <a:t>T+5</a:t>
            </a:r>
          </a:p>
        </p:txBody>
      </p:sp>
      <p:sp>
        <p:nvSpPr>
          <p:cNvPr id="146" name="TextBox 71"/>
          <p:cNvSpPr txBox="1">
            <a:spLocks noChangeArrowheads="1"/>
          </p:cNvSpPr>
          <p:nvPr/>
        </p:nvSpPr>
        <p:spPr bwMode="auto">
          <a:xfrm>
            <a:off x="2685415" y="464820"/>
            <a:ext cx="606425" cy="245110"/>
          </a:xfrm>
          <a:prstGeom prst="rect">
            <a:avLst/>
          </a:prstGeom>
          <a:noFill/>
          <a:ln w="9525">
            <a:noFill/>
            <a:miter lim="800000"/>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dirty="0">
                <a:latin typeface="微软雅黑" panose="020B0503020204020204" charset="-122"/>
                <a:ea typeface="微软雅黑" panose="020B0503020204020204" charset="-122"/>
              </a:rPr>
              <a:t>T+2</a:t>
            </a:r>
          </a:p>
        </p:txBody>
      </p:sp>
      <p:sp>
        <p:nvSpPr>
          <p:cNvPr id="147" name="TextBox 110"/>
          <p:cNvSpPr txBox="1">
            <a:spLocks noChangeArrowheads="1"/>
          </p:cNvSpPr>
          <p:nvPr/>
        </p:nvSpPr>
        <p:spPr bwMode="auto">
          <a:xfrm>
            <a:off x="226695" y="872490"/>
            <a:ext cx="1014730" cy="738505"/>
          </a:xfrm>
          <a:prstGeom prst="rect">
            <a:avLst/>
          </a:prstGeom>
          <a:noFill/>
          <a:ln w="9525">
            <a:noFill/>
            <a:miter lim="800000"/>
          </a:ln>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buFont typeface="Arial" panose="020B0604020202020204" pitchFamily="34" charset="0"/>
              <a:buChar char="•"/>
            </a:pPr>
            <a:r>
              <a:rPr lang="zh-CN" altLang="en-US" sz="800" dirty="0">
                <a:latin typeface="微软雅黑" panose="020B0503020204020204" charset="-122"/>
                <a:ea typeface="微软雅黑" panose="020B0503020204020204" charset="-122"/>
              </a:rPr>
              <a:t>成立项目组</a:t>
            </a:r>
          </a:p>
          <a:p>
            <a:pPr>
              <a:lnSpc>
                <a:spcPct val="150000"/>
              </a:lnSpc>
              <a:buFont typeface="Arial" panose="020B0604020202020204" pitchFamily="34" charset="0"/>
              <a:buChar char="•"/>
            </a:pPr>
            <a:r>
              <a:rPr lang="zh-CN" altLang="en-US" sz="800" dirty="0">
                <a:latin typeface="微软雅黑" panose="020B0503020204020204" charset="-122"/>
                <a:ea typeface="微软雅黑" panose="020B0503020204020204" charset="-122"/>
              </a:rPr>
              <a:t>基础平台搭建</a:t>
            </a:r>
          </a:p>
          <a:p>
            <a:pPr>
              <a:lnSpc>
                <a:spcPct val="150000"/>
              </a:lnSpc>
              <a:buFont typeface="Arial" panose="020B0604020202020204" pitchFamily="34" charset="0"/>
              <a:buChar char="•"/>
            </a:pPr>
            <a:r>
              <a:rPr lang="zh-CN" altLang="en-US" sz="800" dirty="0">
                <a:latin typeface="微软雅黑" panose="020B0503020204020204" charset="-122"/>
                <a:ea typeface="微软雅黑" panose="020B0503020204020204" charset="-122"/>
              </a:rPr>
              <a:t>开发平台搭建</a:t>
            </a:r>
          </a:p>
          <a:p>
            <a:pPr>
              <a:lnSpc>
                <a:spcPct val="150000"/>
              </a:lnSpc>
              <a:buFont typeface="Arial" panose="020B0604020202020204" pitchFamily="34" charset="0"/>
              <a:buChar char="•"/>
            </a:pPr>
            <a:r>
              <a:rPr lang="zh-CN" altLang="en-US" sz="800" dirty="0">
                <a:latin typeface="微软雅黑" panose="020B0503020204020204" charset="-122"/>
                <a:ea typeface="微软雅黑" panose="020B0503020204020204" charset="-122"/>
              </a:rPr>
              <a:t>测试平台搭建</a:t>
            </a:r>
          </a:p>
        </p:txBody>
      </p:sp>
      <p:sp>
        <p:nvSpPr>
          <p:cNvPr id="148" name="AutoShape 108"/>
          <p:cNvSpPr>
            <a:spLocks noChangeArrowheads="1"/>
          </p:cNvSpPr>
          <p:nvPr/>
        </p:nvSpPr>
        <p:spPr bwMode="auto">
          <a:xfrm>
            <a:off x="2094865" y="1975485"/>
            <a:ext cx="873125" cy="182880"/>
          </a:xfrm>
          <a:prstGeom prst="homePlate">
            <a:avLst>
              <a:gd name="adj" fmla="val 51041"/>
            </a:avLst>
          </a:prstGeom>
          <a:solidFill>
            <a:schemeClr val="bg1">
              <a:lumMod val="75000"/>
            </a:schemeClr>
          </a:solidFill>
          <a:ln w="9525" algn="ctr">
            <a:noFill/>
            <a:miter lim="800000"/>
          </a:ln>
          <a:effectLst/>
        </p:spPr>
        <p:txBody>
          <a:bodyPr lIns="0" r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ct val="50000"/>
              </a:spcBef>
              <a:spcAft>
                <a:spcPts val="0"/>
              </a:spcAft>
              <a:defRPr/>
            </a:pPr>
            <a:r>
              <a:rPr lang="zh-CN" altLang="en-US" sz="900" dirty="0">
                <a:latin typeface="微软雅黑" panose="020B0503020204020204" charset="-122"/>
                <a:ea typeface="微软雅黑" panose="020B0503020204020204" charset="-122"/>
              </a:rPr>
              <a:t>硬件设计、生产</a:t>
            </a:r>
            <a:endParaRPr lang="en-US" altLang="zh-CN" sz="900" dirty="0">
              <a:latin typeface="微软雅黑" panose="020B0503020204020204" charset="-122"/>
              <a:ea typeface="微软雅黑" panose="020B0503020204020204" charset="-122"/>
            </a:endParaRPr>
          </a:p>
        </p:txBody>
      </p:sp>
      <p:sp>
        <p:nvSpPr>
          <p:cNvPr id="149" name="AutoShape 108"/>
          <p:cNvSpPr>
            <a:spLocks noChangeArrowheads="1"/>
          </p:cNvSpPr>
          <p:nvPr/>
        </p:nvSpPr>
        <p:spPr bwMode="auto">
          <a:xfrm>
            <a:off x="3006725" y="1975485"/>
            <a:ext cx="600710" cy="182880"/>
          </a:xfrm>
          <a:prstGeom prst="homePlate">
            <a:avLst>
              <a:gd name="adj" fmla="val 42013"/>
            </a:avLst>
          </a:prstGeom>
          <a:solidFill>
            <a:schemeClr val="bg1">
              <a:lumMod val="75000"/>
            </a:schemeClr>
          </a:solidFill>
          <a:ln w="9525" algn="ctr">
            <a:noFill/>
            <a:miter lim="800000"/>
          </a:ln>
          <a:effectLst/>
        </p:spPr>
        <p:txBody>
          <a:bodyPr lIns="0" r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ct val="50000"/>
              </a:spcBef>
              <a:spcAft>
                <a:spcPts val="0"/>
              </a:spcAft>
              <a:defRPr/>
            </a:pPr>
            <a:r>
              <a:rPr lang="zh-CN" altLang="en-US" sz="900" dirty="0">
                <a:latin typeface="微软雅黑" panose="020B0503020204020204" charset="-122"/>
                <a:ea typeface="微软雅黑" panose="020B0503020204020204" charset="-122"/>
              </a:rPr>
              <a:t>硬件调试</a:t>
            </a:r>
          </a:p>
        </p:txBody>
      </p:sp>
      <p:sp>
        <p:nvSpPr>
          <p:cNvPr id="101" name="TextBox 111"/>
          <p:cNvSpPr txBox="1">
            <a:spLocks noChangeArrowheads="1"/>
          </p:cNvSpPr>
          <p:nvPr/>
        </p:nvSpPr>
        <p:spPr bwMode="auto">
          <a:xfrm>
            <a:off x="3018790" y="2353310"/>
            <a:ext cx="954405" cy="738505"/>
          </a:xfrm>
          <a:prstGeom prst="rect">
            <a:avLst/>
          </a:prstGeom>
          <a:noFill/>
          <a:ln w="9525">
            <a:noFill/>
            <a:miter lim="800000"/>
          </a:ln>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Arial" panose="020B0604020202020204" pitchFamily="34" charset="0"/>
              <a:buChar char="•"/>
            </a:pPr>
            <a:r>
              <a:rPr lang="zh-CN" altLang="en-US" sz="800" dirty="0">
                <a:latin typeface="微软雅黑" panose="020B0503020204020204" charset="-122"/>
                <a:ea typeface="微软雅黑" panose="020B0503020204020204" charset="-122"/>
              </a:rPr>
              <a:t>概要设计</a:t>
            </a:r>
            <a:endParaRPr lang="en-US" altLang="zh-CN" sz="800" dirty="0">
              <a:latin typeface="微软雅黑" panose="020B0503020204020204" charset="-122"/>
              <a:ea typeface="微软雅黑" panose="020B0503020204020204" charset="-122"/>
            </a:endParaRPr>
          </a:p>
          <a:p>
            <a:pPr>
              <a:buFont typeface="Arial" panose="020B0604020202020204" pitchFamily="34" charset="0"/>
              <a:buChar char="•"/>
            </a:pPr>
            <a:r>
              <a:rPr lang="zh-CN" altLang="en-US" sz="800" dirty="0">
                <a:latin typeface="微软雅黑" panose="020B0503020204020204" charset="-122"/>
                <a:ea typeface="微软雅黑" panose="020B0503020204020204" charset="-122"/>
              </a:rPr>
              <a:t>详细设计文档</a:t>
            </a:r>
            <a:endParaRPr lang="en-US" altLang="zh-CN" sz="800" dirty="0">
              <a:latin typeface="微软雅黑" panose="020B0503020204020204" charset="-122"/>
              <a:ea typeface="微软雅黑" panose="020B0503020204020204" charset="-122"/>
            </a:endParaRPr>
          </a:p>
          <a:p>
            <a:pPr>
              <a:buFont typeface="Arial" panose="020B0604020202020204" pitchFamily="34" charset="0"/>
              <a:buChar char="•"/>
            </a:pPr>
            <a:r>
              <a:rPr lang="zh-CN" altLang="en-US" sz="800" dirty="0">
                <a:latin typeface="微软雅黑" panose="020B0503020204020204" charset="-122"/>
                <a:ea typeface="微软雅黑" panose="020B0503020204020204" charset="-122"/>
              </a:rPr>
              <a:t>接口功能</a:t>
            </a:r>
            <a:endParaRPr lang="en-US" altLang="zh-CN" sz="800" dirty="0">
              <a:latin typeface="微软雅黑" panose="020B0503020204020204" charset="-122"/>
              <a:ea typeface="微软雅黑" panose="020B0503020204020204" charset="-122"/>
            </a:endParaRPr>
          </a:p>
          <a:p>
            <a:pPr>
              <a:buFont typeface="Arial" panose="020B0604020202020204" pitchFamily="34" charset="0"/>
              <a:buChar char="•"/>
            </a:pPr>
            <a:r>
              <a:rPr lang="zh-CN" altLang="en-US" sz="800" dirty="0">
                <a:latin typeface="微软雅黑" panose="020B0503020204020204" charset="-122"/>
                <a:ea typeface="微软雅黑" panose="020B0503020204020204" charset="-122"/>
              </a:rPr>
              <a:t>开发计划</a:t>
            </a:r>
            <a:endParaRPr lang="en-US" altLang="zh-CN" sz="800" dirty="0">
              <a:latin typeface="微软雅黑" panose="020B0503020204020204" charset="-122"/>
              <a:ea typeface="微软雅黑" panose="020B0503020204020204" charset="-122"/>
            </a:endParaRPr>
          </a:p>
          <a:p>
            <a:pPr>
              <a:buFont typeface="Arial" panose="020B0604020202020204" pitchFamily="34" charset="0"/>
              <a:buChar char="•"/>
            </a:pPr>
            <a:r>
              <a:rPr lang="zh-CN" altLang="en-US" sz="800" dirty="0">
                <a:latin typeface="微软雅黑" panose="020B0503020204020204" charset="-122"/>
                <a:ea typeface="微软雅黑" panose="020B0503020204020204" charset="-122"/>
              </a:rPr>
              <a:t>单元测试</a:t>
            </a:r>
            <a:endParaRPr lang="en-US" altLang="zh-CN" sz="800" dirty="0">
              <a:latin typeface="微软雅黑" panose="020B0503020204020204" charset="-122"/>
              <a:ea typeface="微软雅黑" panose="020B0503020204020204" charset="-122"/>
            </a:endParaRPr>
          </a:p>
          <a:p>
            <a:endParaRPr lang="en-US" altLang="zh-CN" sz="800" dirty="0">
              <a:latin typeface="微软雅黑" panose="020B0503020204020204" charset="-122"/>
              <a:ea typeface="微软雅黑" panose="020B0503020204020204" charset="-122"/>
            </a:endParaRPr>
          </a:p>
        </p:txBody>
      </p:sp>
      <p:pic>
        <p:nvPicPr>
          <p:cNvPr id="14" name="图片 13"/>
          <p:cNvPicPr>
            <a:picLocks noChangeAspect="1"/>
          </p:cNvPicPr>
          <p:nvPr/>
        </p:nvPicPr>
        <p:blipFill>
          <a:blip r:embed="rId4" cstate="print"/>
          <a:stretch>
            <a:fillRect/>
          </a:stretch>
        </p:blipFill>
        <p:spPr>
          <a:xfrm>
            <a:off x="197231" y="125730"/>
            <a:ext cx="327660" cy="32766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1" y="3158"/>
            <a:ext cx="738534" cy="437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nvGrpSpPr>
          <p:cNvPr id="2" name="组合 1"/>
          <p:cNvGrpSpPr/>
          <p:nvPr/>
        </p:nvGrpSpPr>
        <p:grpSpPr>
          <a:xfrm>
            <a:off x="145104" y="3158"/>
            <a:ext cx="431914" cy="627339"/>
            <a:chOff x="841003" y="360040"/>
            <a:chExt cx="504056" cy="836712"/>
          </a:xfrm>
          <a:solidFill>
            <a:srgbClr val="2F5EB0"/>
          </a:solidFill>
        </p:grpSpPr>
        <p:sp>
          <p:nvSpPr>
            <p:cNvPr id="6" name="矩形 5"/>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9" name="等腰三角形 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sp>
        <p:nvSpPr>
          <p:cNvPr id="8" name="文本框 9"/>
          <p:cNvSpPr txBox="1"/>
          <p:nvPr/>
        </p:nvSpPr>
        <p:spPr>
          <a:xfrm>
            <a:off x="631190" y="154940"/>
            <a:ext cx="2896870" cy="258445"/>
          </a:xfrm>
          <a:prstGeom prst="rect">
            <a:avLst/>
          </a:prstGeom>
          <a:noFill/>
        </p:spPr>
        <p:txBody>
          <a:bodyPr wrap="square" lIns="51418" tIns="25709" rIns="51418" bIns="25709" rtlCol="0">
            <a:spAutoFit/>
          </a:bodyPr>
          <a:lstStyle/>
          <a:p>
            <a:pPr marL="0" lvl="1"/>
            <a:r>
              <a:rPr lang="zh-CN" altLang="en-US" b="1" dirty="0">
                <a:solidFill>
                  <a:schemeClr val="tx1">
                    <a:lumMod val="50000"/>
                    <a:lumOff val="50000"/>
                  </a:schemeClr>
                </a:solidFill>
                <a:latin typeface="微软雅黑" panose="020B0503020204020204" charset="-122"/>
                <a:ea typeface="微软雅黑" panose="020B0503020204020204" charset="-122"/>
                <a:sym typeface="+mn-ea"/>
              </a:rPr>
              <a:t>敏捷开发技术，迭代开发与验证方式</a:t>
            </a:r>
            <a:endParaRPr lang="zh-CN" altLang="en-US" b="1" dirty="0">
              <a:solidFill>
                <a:schemeClr val="tx1">
                  <a:lumMod val="50000"/>
                  <a:lumOff val="50000"/>
                </a:schemeClr>
              </a:solidFill>
              <a:latin typeface="微软雅黑" panose="020B0503020204020204" charset="-122"/>
              <a:ea typeface="微软雅黑" panose="020B0503020204020204" charset="-122"/>
            </a:endParaRPr>
          </a:p>
        </p:txBody>
      </p:sp>
      <p:pic>
        <p:nvPicPr>
          <p:cNvPr id="4" name="图片 3" descr="scrum过程.png"/>
          <p:cNvPicPr>
            <a:picLocks noChangeAspect="1"/>
          </p:cNvPicPr>
          <p:nvPr/>
        </p:nvPicPr>
        <p:blipFill>
          <a:blip r:embed="rId3" cstate="print"/>
          <a:stretch>
            <a:fillRect/>
          </a:stretch>
        </p:blipFill>
        <p:spPr>
          <a:xfrm>
            <a:off x="1647825" y="685165"/>
            <a:ext cx="5416550" cy="2507615"/>
          </a:xfrm>
          <a:prstGeom prst="rect">
            <a:avLst/>
          </a:prstGeom>
          <a:ln>
            <a:noFill/>
          </a:ln>
        </p:spPr>
      </p:pic>
      <p:sp>
        <p:nvSpPr>
          <p:cNvPr id="12" name="文本占位符 3"/>
          <p:cNvSpPr txBox="1"/>
          <p:nvPr/>
        </p:nvSpPr>
        <p:spPr>
          <a:xfrm>
            <a:off x="1598190" y="3464802"/>
            <a:ext cx="4163651" cy="1476375"/>
          </a:xfrm>
          <a:prstGeom prst="rect">
            <a:avLst/>
          </a:prstGeom>
          <a:noFill/>
          <a:ln w="9525">
            <a:noFill/>
            <a:miter lim="800000"/>
          </a:ln>
        </p:spPr>
        <p:txBody>
          <a:bodyPr wrap="square">
            <a:spAutoFit/>
          </a:bodyPr>
          <a:lstStyle/>
          <a:p>
            <a:pPr marL="342900" marR="0" lvl="0" indent="-342900" defTabSz="914400" eaLnBrk="1" latinLnBrk="0" hangingPunct="1">
              <a:lnSpc>
                <a:spcPct val="150000"/>
              </a:lnSpc>
              <a:buClr>
                <a:srgbClr val="2C59A8"/>
              </a:buClr>
              <a:buSzPct val="60000"/>
              <a:buFont typeface="Wingdings" panose="05000000000000000000" charset="0"/>
              <a:buChar char=""/>
              <a:defRPr/>
            </a:pPr>
            <a:r>
              <a:rPr lang="zh-CN" altLang="en-US" sz="1200" dirty="0">
                <a:latin typeface="微软雅黑" panose="020B0503020204020204" charset="-122"/>
                <a:ea typeface="微软雅黑" panose="020B0503020204020204" charset="-122"/>
              </a:rPr>
              <a:t>用户故事驱动，鼓励更多地沟通</a:t>
            </a:r>
            <a:endParaRPr lang="en-US" altLang="zh-CN" sz="1200" dirty="0">
              <a:latin typeface="微软雅黑" panose="020B0503020204020204" charset="-122"/>
              <a:ea typeface="微软雅黑" panose="020B0503020204020204" charset="-122"/>
            </a:endParaRPr>
          </a:p>
          <a:p>
            <a:pPr marL="342900" marR="0" lvl="0" indent="-342900" defTabSz="914400" eaLnBrk="1" latinLnBrk="0" hangingPunct="1">
              <a:lnSpc>
                <a:spcPct val="150000"/>
              </a:lnSpc>
              <a:buClr>
                <a:srgbClr val="2C59A8"/>
              </a:buClr>
              <a:buSzPct val="60000"/>
              <a:buFont typeface="Wingdings" panose="05000000000000000000" charset="0"/>
              <a:buChar char=""/>
              <a:defRPr/>
            </a:pPr>
            <a:r>
              <a:rPr lang="zh-CN" altLang="en-US" sz="1200" dirty="0">
                <a:latin typeface="微软雅黑" panose="020B0503020204020204" charset="-122"/>
                <a:ea typeface="微软雅黑" panose="020B0503020204020204" charset="-122"/>
              </a:rPr>
              <a:t>迭代增量式开发，每</a:t>
            </a:r>
            <a:r>
              <a:rPr lang="en-US" altLang="zh-CN" sz="1200" dirty="0">
                <a:latin typeface="微软雅黑" panose="020B0503020204020204" charset="-122"/>
                <a:ea typeface="微软雅黑" panose="020B0503020204020204" charset="-122"/>
              </a:rPr>
              <a:t>2</a:t>
            </a:r>
            <a:r>
              <a:rPr lang="zh-CN" altLang="en-US" sz="1200" dirty="0">
                <a:latin typeface="微软雅黑" panose="020B0503020204020204" charset="-122"/>
                <a:ea typeface="微软雅黑" panose="020B0503020204020204" charset="-122"/>
              </a:rPr>
              <a:t>周交付评审一次可运行版本</a:t>
            </a:r>
            <a:endParaRPr lang="en-US" altLang="zh-CN" sz="1200" dirty="0">
              <a:latin typeface="微软雅黑" panose="020B0503020204020204" charset="-122"/>
              <a:ea typeface="微软雅黑" panose="020B0503020204020204" charset="-122"/>
            </a:endParaRPr>
          </a:p>
          <a:p>
            <a:pPr marL="342900" marR="0" lvl="0" indent="-342900" defTabSz="914400" eaLnBrk="1" latinLnBrk="0" hangingPunct="1">
              <a:lnSpc>
                <a:spcPct val="150000"/>
              </a:lnSpc>
              <a:buClr>
                <a:srgbClr val="2C59A8"/>
              </a:buClr>
              <a:buSzPct val="60000"/>
              <a:buFont typeface="Wingdings" panose="05000000000000000000" charset="0"/>
              <a:buChar char=""/>
              <a:defRPr/>
            </a:pPr>
            <a:r>
              <a:rPr lang="zh-CN" altLang="en-US" sz="1200" dirty="0">
                <a:latin typeface="微软雅黑" panose="020B0503020204020204" charset="-122"/>
                <a:ea typeface="微软雅黑" panose="020B0503020204020204" charset="-122"/>
              </a:rPr>
              <a:t>与客户紧密协作</a:t>
            </a:r>
            <a:r>
              <a:rPr lang="en-US" altLang="zh-CN" sz="1200" dirty="0">
                <a:latin typeface="微软雅黑" panose="020B0503020204020204" charset="-122"/>
                <a:ea typeface="微软雅黑" panose="020B0503020204020204" charset="-122"/>
              </a:rPr>
              <a:t>,</a:t>
            </a:r>
            <a:r>
              <a:rPr lang="zh-CN" altLang="en-US" sz="1200" dirty="0">
                <a:latin typeface="微软雅黑" panose="020B0503020204020204" charset="-122"/>
                <a:ea typeface="微软雅黑" panose="020B0503020204020204" charset="-122"/>
              </a:rPr>
              <a:t>确保不偏离客户期望</a:t>
            </a:r>
            <a:endParaRPr lang="en-US" altLang="zh-CN" sz="1200" dirty="0">
              <a:latin typeface="微软雅黑" panose="020B0503020204020204" charset="-122"/>
              <a:ea typeface="微软雅黑" panose="020B0503020204020204" charset="-122"/>
            </a:endParaRPr>
          </a:p>
          <a:p>
            <a:pPr marL="342900" marR="0" lvl="0" indent="-342900" defTabSz="914400" eaLnBrk="1" latinLnBrk="0" hangingPunct="1">
              <a:lnSpc>
                <a:spcPct val="150000"/>
              </a:lnSpc>
              <a:buClr>
                <a:srgbClr val="2C59A8"/>
              </a:buClr>
              <a:buSzPct val="60000"/>
              <a:buFont typeface="Wingdings" panose="05000000000000000000" charset="0"/>
              <a:buChar char=""/>
              <a:defRPr/>
            </a:pPr>
            <a:r>
              <a:rPr lang="zh-CN" altLang="en-US" sz="1200" dirty="0">
                <a:latin typeface="微软雅黑" panose="020B0503020204020204" charset="-122"/>
                <a:ea typeface="微软雅黑" panose="020B0503020204020204" charset="-122"/>
              </a:rPr>
              <a:t>每</a:t>
            </a:r>
            <a:r>
              <a:rPr lang="en-US" altLang="zh-CN" sz="1200" dirty="0">
                <a:latin typeface="微软雅黑" panose="020B0503020204020204" charset="-122"/>
                <a:ea typeface="微软雅黑" panose="020B0503020204020204" charset="-122"/>
              </a:rPr>
              <a:t>30</a:t>
            </a:r>
            <a:r>
              <a:rPr lang="zh-CN" altLang="en-US" sz="1200" dirty="0">
                <a:latin typeface="微软雅黑" panose="020B0503020204020204" charset="-122"/>
                <a:ea typeface="微软雅黑" panose="020B0503020204020204" charset="-122"/>
              </a:rPr>
              <a:t>分钟一次的持续集成</a:t>
            </a:r>
            <a:endParaRPr lang="en-US" altLang="zh-CN" sz="1200" dirty="0">
              <a:latin typeface="微软雅黑" panose="020B0503020204020204" charset="-122"/>
              <a:ea typeface="微软雅黑" panose="020B0503020204020204" charset="-122"/>
            </a:endParaRPr>
          </a:p>
          <a:p>
            <a:pPr marL="342900" marR="0" lvl="0" indent="-342900" defTabSz="914400" eaLnBrk="1" latinLnBrk="0" hangingPunct="1">
              <a:lnSpc>
                <a:spcPct val="150000"/>
              </a:lnSpc>
              <a:buClr>
                <a:srgbClr val="2C59A8"/>
              </a:buClr>
              <a:buSzPct val="60000"/>
              <a:buFont typeface="Wingdings" panose="05000000000000000000" charset="0"/>
              <a:buChar char=""/>
              <a:defRPr/>
            </a:pPr>
            <a:r>
              <a:rPr lang="zh-CN" altLang="en-US" sz="1200" dirty="0">
                <a:latin typeface="微软雅黑" panose="020B0503020204020204" charset="-122"/>
                <a:ea typeface="微软雅黑" panose="020B0503020204020204" charset="-122"/>
              </a:rPr>
              <a:t>测试驱动开发</a:t>
            </a:r>
          </a:p>
        </p:txBody>
      </p:sp>
      <p:pic>
        <p:nvPicPr>
          <p:cNvPr id="13" name="图片 12"/>
          <p:cNvPicPr>
            <a:picLocks noChangeAspect="1"/>
          </p:cNvPicPr>
          <p:nvPr/>
        </p:nvPicPr>
        <p:blipFill>
          <a:blip r:embed="rId4" cstate="print"/>
          <a:stretch>
            <a:fillRect/>
          </a:stretch>
        </p:blipFill>
        <p:spPr>
          <a:xfrm>
            <a:off x="197231" y="125730"/>
            <a:ext cx="327660" cy="32766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1" y="3158"/>
            <a:ext cx="738534" cy="437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nvGrpSpPr>
          <p:cNvPr id="2" name="组合 1"/>
          <p:cNvGrpSpPr/>
          <p:nvPr/>
        </p:nvGrpSpPr>
        <p:grpSpPr>
          <a:xfrm>
            <a:off x="145104" y="3158"/>
            <a:ext cx="431914" cy="627339"/>
            <a:chOff x="841003" y="360040"/>
            <a:chExt cx="504056" cy="836712"/>
          </a:xfrm>
          <a:solidFill>
            <a:srgbClr val="2F5EB0"/>
          </a:solidFill>
        </p:grpSpPr>
        <p:sp>
          <p:nvSpPr>
            <p:cNvPr id="6" name="矩形 5"/>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9" name="等腰三角形 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sp>
        <p:nvSpPr>
          <p:cNvPr id="8" name="文本框 9"/>
          <p:cNvSpPr txBox="1"/>
          <p:nvPr/>
        </p:nvSpPr>
        <p:spPr>
          <a:xfrm>
            <a:off x="630998" y="154881"/>
            <a:ext cx="2023005" cy="258445"/>
          </a:xfrm>
          <a:prstGeom prst="rect">
            <a:avLst/>
          </a:prstGeom>
          <a:noFill/>
        </p:spPr>
        <p:txBody>
          <a:bodyPr wrap="square" lIns="51418" tIns="25709" rIns="51418" bIns="25709" rtlCol="0">
            <a:spAutoFit/>
          </a:bodyPr>
          <a:lstStyle/>
          <a:p>
            <a:pPr marL="0" lvl="1"/>
            <a:r>
              <a:rPr lang="zh-CN" altLang="en-US" b="1" dirty="0">
                <a:solidFill>
                  <a:schemeClr val="tx1">
                    <a:lumMod val="50000"/>
                    <a:lumOff val="50000"/>
                  </a:schemeClr>
                </a:solidFill>
                <a:latin typeface="微软雅黑" panose="020B0503020204020204" charset="-122"/>
                <a:ea typeface="微软雅黑" panose="020B0503020204020204" charset="-122"/>
                <a:sym typeface="+mn-ea"/>
              </a:rPr>
              <a:t>深拓过程自动化平台</a:t>
            </a:r>
            <a:endParaRPr lang="zh-CN" altLang="en-US" b="1" dirty="0">
              <a:solidFill>
                <a:schemeClr val="tx1">
                  <a:lumMod val="50000"/>
                  <a:lumOff val="50000"/>
                </a:schemeClr>
              </a:solidFill>
              <a:latin typeface="微软雅黑" panose="020B0503020204020204" charset="-122"/>
              <a:ea typeface="微软雅黑" panose="020B0503020204020204" charset="-122"/>
            </a:endParaRPr>
          </a:p>
        </p:txBody>
      </p:sp>
      <p:graphicFrame>
        <p:nvGraphicFramePr>
          <p:cNvPr id="28" name="表格 27"/>
          <p:cNvGraphicFramePr/>
          <p:nvPr>
            <p:custDataLst>
              <p:tags r:id="rId1"/>
            </p:custDataLst>
          </p:nvPr>
        </p:nvGraphicFramePr>
        <p:xfrm>
          <a:off x="1315720" y="521335"/>
          <a:ext cx="6788150" cy="1180465"/>
        </p:xfrm>
        <a:graphic>
          <a:graphicData uri="http://schemas.openxmlformats.org/drawingml/2006/table">
            <a:tbl>
              <a:tblPr firstRow="1" bandRow="1">
                <a:tableStyleId>{5C22544A-7EE6-4342-B048-85BDC9FD1C3A}</a:tableStyleId>
              </a:tblPr>
              <a:tblGrid>
                <a:gridCol w="3394075"/>
                <a:gridCol w="3394075"/>
              </a:tblGrid>
              <a:tr h="334645">
                <a:tc>
                  <a:txBody>
                    <a:bodyPr/>
                    <a:lstStyle/>
                    <a:p>
                      <a:pPr algn="ctr">
                        <a:buNone/>
                      </a:pPr>
                      <a:r>
                        <a:rPr lang="zh-CN" altLang="en-US" sz="1000" dirty="0">
                          <a:solidFill>
                            <a:schemeClr val="bg1"/>
                          </a:solidFill>
                          <a:latin typeface="微软雅黑" panose="020B0503020204020204" charset="-122"/>
                          <a:ea typeface="微软雅黑" panose="020B0503020204020204" charset="-122"/>
                          <a:sym typeface="+mn-ea"/>
                        </a:rPr>
                        <a:t>迭代计划</a:t>
                      </a:r>
                    </a:p>
                  </a:txBody>
                  <a:tcPr anchor="ctr">
                    <a:lnL>
                      <a:noFill/>
                    </a:lnL>
                    <a:lnR w="12700">
                      <a:solidFill>
                        <a:schemeClr val="bg1">
                          <a:lumMod val="95000"/>
                        </a:schemeClr>
                      </a:solidFill>
                      <a:prstDash val="solid"/>
                    </a:lnR>
                    <a:lnT>
                      <a:noFill/>
                    </a:lnT>
                    <a:lnB>
                      <a:noFill/>
                    </a:lnB>
                    <a:lnTlToBr>
                      <a:noFill/>
                    </a:lnTlToBr>
                    <a:lnBlToTr>
                      <a:noFill/>
                    </a:lnBlToTr>
                    <a:solidFill>
                      <a:srgbClr val="2F5EB0"/>
                    </a:solidFill>
                  </a:tcPr>
                </a:tc>
                <a:tc>
                  <a:txBody>
                    <a:bodyPr/>
                    <a:lstStyle/>
                    <a:p>
                      <a:pPr algn="ctr">
                        <a:buNone/>
                      </a:pPr>
                      <a:r>
                        <a:rPr lang="zh-CN" altLang="en-US" sz="1000" dirty="0">
                          <a:solidFill>
                            <a:schemeClr val="bg1"/>
                          </a:solidFill>
                          <a:latin typeface="微软雅黑" panose="020B0503020204020204" charset="-122"/>
                          <a:ea typeface="微软雅黑" panose="020B0503020204020204" charset="-122"/>
                          <a:sym typeface="+mn-ea"/>
                        </a:rPr>
                        <a:t>项目透明</a:t>
                      </a:r>
                    </a:p>
                  </a:txBody>
                  <a:tcPr anchor="ctr">
                    <a:lnL w="12700">
                      <a:solidFill>
                        <a:schemeClr val="bg1">
                          <a:lumMod val="95000"/>
                        </a:schemeClr>
                      </a:solidFill>
                      <a:prstDash val="solid"/>
                    </a:lnL>
                    <a:lnR>
                      <a:noFill/>
                    </a:lnR>
                    <a:lnT>
                      <a:noFill/>
                    </a:lnT>
                    <a:lnB>
                      <a:noFill/>
                    </a:lnB>
                    <a:lnTlToBr>
                      <a:noFill/>
                    </a:lnTlToBr>
                    <a:lnBlToTr>
                      <a:noFill/>
                    </a:lnBlToTr>
                    <a:solidFill>
                      <a:srgbClr val="2F5EB0"/>
                    </a:solidFill>
                  </a:tcPr>
                </a:tc>
              </a:tr>
              <a:tr h="845820">
                <a:tc>
                  <a:txBody>
                    <a:bodyPr/>
                    <a:lstStyle/>
                    <a:p>
                      <a:pPr algn="l">
                        <a:lnSpc>
                          <a:spcPct val="150000"/>
                        </a:lnSpc>
                        <a:buFont typeface="Arial" panose="020B0604020202020204" pitchFamily="34" charset="0"/>
                        <a:buChar char="•"/>
                      </a:pPr>
                      <a:r>
                        <a:rPr lang="zh-CN" altLang="en-US" sz="1100" dirty="0">
                          <a:latin typeface="微软雅黑" panose="020B0503020204020204" charset="-122"/>
                          <a:ea typeface="微软雅黑" panose="020B0503020204020204" charset="-122"/>
                          <a:sym typeface="+mn-ea"/>
                        </a:rPr>
                        <a:t>整合的迭代计划与执行管理</a:t>
                      </a:r>
                      <a:endParaRPr lang="en-US" altLang="zh-CN" sz="1100" dirty="0">
                        <a:latin typeface="微软雅黑" panose="020B0503020204020204" charset="-122"/>
                        <a:ea typeface="微软雅黑" panose="020B0503020204020204" charset="-122"/>
                        <a:sym typeface="+mn-ea"/>
                      </a:endParaRPr>
                    </a:p>
                    <a:p>
                      <a:pPr algn="l">
                        <a:lnSpc>
                          <a:spcPct val="150000"/>
                        </a:lnSpc>
                        <a:buFont typeface="Arial" panose="020B0604020202020204" pitchFamily="34" charset="0"/>
                        <a:buChar char="•"/>
                      </a:pPr>
                      <a:r>
                        <a:rPr lang="zh-CN" altLang="en-US" sz="1100" dirty="0">
                          <a:latin typeface="微软雅黑" panose="020B0503020204020204" charset="-122"/>
                          <a:ea typeface="微软雅黑" panose="020B0503020204020204" charset="-122"/>
                          <a:sym typeface="+mn-ea"/>
                        </a:rPr>
                        <a:t>与关键里程碑关键的任务预估</a:t>
                      </a:r>
                      <a:endParaRPr lang="en-US" altLang="zh-CN" sz="1100" dirty="0">
                        <a:latin typeface="微软雅黑" panose="020B0503020204020204" charset="-122"/>
                        <a:ea typeface="微软雅黑" panose="020B0503020204020204" charset="-122"/>
                        <a:sym typeface="+mn-ea"/>
                      </a:endParaRPr>
                    </a:p>
                    <a:p>
                      <a:pPr algn="l">
                        <a:lnSpc>
                          <a:spcPct val="150000"/>
                        </a:lnSpc>
                        <a:buFont typeface="Arial" panose="020B0604020202020204" pitchFamily="34" charset="0"/>
                        <a:buChar char="•"/>
                      </a:pPr>
                      <a:r>
                        <a:rPr lang="zh-CN" altLang="en-US" sz="1100" dirty="0">
                          <a:latin typeface="微软雅黑" panose="020B0503020204020204" charset="-122"/>
                          <a:ea typeface="微软雅黑" panose="020B0503020204020204" charset="-122"/>
                          <a:sym typeface="+mn-ea"/>
                        </a:rPr>
                        <a:t>预置的敏捷过程模板</a:t>
                      </a:r>
                    </a:p>
                  </a:txBody>
                  <a:tcPr anchor="ctr">
                    <a:lnL>
                      <a:noFill/>
                    </a:lnL>
                    <a:lnR w="12700">
                      <a:solidFill>
                        <a:schemeClr val="bg1">
                          <a:lumMod val="95000"/>
                        </a:schemeClr>
                      </a:solidFill>
                      <a:prstDash val="solid"/>
                    </a:lnR>
                    <a:lnT>
                      <a:noFill/>
                    </a:lnT>
                    <a:lnB>
                      <a:noFill/>
                    </a:lnB>
                    <a:lnTlToBr>
                      <a:noFill/>
                    </a:lnTlToBr>
                    <a:lnBlToTr>
                      <a:noFill/>
                    </a:lnBlToTr>
                  </a:tcPr>
                </a:tc>
                <a:tc>
                  <a:txBody>
                    <a:bodyPr/>
                    <a:lstStyle/>
                    <a:p>
                      <a:pPr algn="l">
                        <a:lnSpc>
                          <a:spcPct val="150000"/>
                        </a:lnSpc>
                        <a:buFont typeface="Arial" panose="020B0604020202020204" pitchFamily="34" charset="0"/>
                        <a:buChar char="•"/>
                      </a:pPr>
                      <a:r>
                        <a:rPr lang="zh-CN" altLang="en-US" sz="1100" dirty="0">
                          <a:latin typeface="微软雅黑" panose="020B0503020204020204" charset="-122"/>
                          <a:ea typeface="微软雅黑" panose="020B0503020204020204" charset="-122"/>
                          <a:sym typeface="+mn-ea"/>
                        </a:rPr>
                        <a:t>可定制的基于</a:t>
                      </a:r>
                      <a:r>
                        <a:rPr lang="en-US" altLang="zh-CN" sz="1100" dirty="0">
                          <a:latin typeface="微软雅黑" panose="020B0503020204020204" charset="-122"/>
                          <a:ea typeface="微软雅黑" panose="020B0503020204020204" charset="-122"/>
                          <a:sym typeface="+mn-ea"/>
                        </a:rPr>
                        <a:t>WEB</a:t>
                      </a:r>
                      <a:r>
                        <a:rPr lang="zh-CN" altLang="en-US" sz="1100" dirty="0">
                          <a:latin typeface="微软雅黑" panose="020B0503020204020204" charset="-122"/>
                          <a:ea typeface="微软雅黑" panose="020B0503020204020204" charset="-122"/>
                          <a:sym typeface="+mn-ea"/>
                        </a:rPr>
                        <a:t>的仪表盘</a:t>
                      </a:r>
                      <a:endParaRPr lang="en-US" altLang="zh-CN" sz="1100" dirty="0">
                        <a:latin typeface="微软雅黑" panose="020B0503020204020204" charset="-122"/>
                        <a:ea typeface="微软雅黑" panose="020B0503020204020204" charset="-122"/>
                        <a:sym typeface="+mn-ea"/>
                      </a:endParaRPr>
                    </a:p>
                    <a:p>
                      <a:pPr algn="l">
                        <a:lnSpc>
                          <a:spcPct val="150000"/>
                        </a:lnSpc>
                        <a:buFont typeface="Arial" panose="020B0604020202020204" pitchFamily="34" charset="0"/>
                        <a:buChar char="•"/>
                      </a:pPr>
                      <a:r>
                        <a:rPr lang="zh-CN" altLang="en-US" sz="1100" dirty="0">
                          <a:latin typeface="微软雅黑" panose="020B0503020204020204" charset="-122"/>
                          <a:ea typeface="微软雅黑" panose="020B0503020204020204" charset="-122"/>
                          <a:sym typeface="+mn-ea"/>
                        </a:rPr>
                        <a:t>实时数据统计和报表</a:t>
                      </a:r>
                      <a:endParaRPr lang="en-US" altLang="zh-CN" sz="1100" dirty="0">
                        <a:latin typeface="微软雅黑" panose="020B0503020204020204" charset="-122"/>
                        <a:ea typeface="微软雅黑" panose="020B0503020204020204" charset="-122"/>
                        <a:sym typeface="+mn-ea"/>
                      </a:endParaRPr>
                    </a:p>
                    <a:p>
                      <a:pPr algn="l">
                        <a:lnSpc>
                          <a:spcPct val="150000"/>
                        </a:lnSpc>
                        <a:buFont typeface="Arial" panose="020B0604020202020204" pitchFamily="34" charset="0"/>
                        <a:buChar char="•"/>
                      </a:pPr>
                      <a:r>
                        <a:rPr lang="zh-CN" altLang="en-US" sz="1100" dirty="0">
                          <a:latin typeface="微软雅黑" panose="020B0503020204020204" charset="-122"/>
                          <a:ea typeface="微软雅黑" panose="020B0503020204020204" charset="-122"/>
                          <a:sym typeface="+mn-ea"/>
                        </a:rPr>
                        <a:t>迭代状态跟踪</a:t>
                      </a:r>
                    </a:p>
                  </a:txBody>
                  <a:tcPr anchor="ctr">
                    <a:lnL w="12700">
                      <a:solidFill>
                        <a:schemeClr val="bg1">
                          <a:lumMod val="95000"/>
                        </a:schemeClr>
                      </a:solidFill>
                      <a:prstDash val="solid"/>
                    </a:lnL>
                    <a:lnR>
                      <a:noFill/>
                    </a:lnR>
                    <a:lnT>
                      <a:noFill/>
                    </a:lnT>
                    <a:lnB>
                      <a:noFill/>
                    </a:lnB>
                    <a:lnTlToBr>
                      <a:noFill/>
                    </a:lnTlToBr>
                    <a:lnBlToTr>
                      <a:noFill/>
                    </a:lnBlToTr>
                  </a:tcPr>
                </a:tc>
              </a:tr>
            </a:tbl>
          </a:graphicData>
        </a:graphic>
      </p:graphicFrame>
      <p:graphicFrame>
        <p:nvGraphicFramePr>
          <p:cNvPr id="31" name="表格 30"/>
          <p:cNvGraphicFramePr/>
          <p:nvPr>
            <p:custDataLst>
              <p:tags r:id="rId2"/>
            </p:custDataLst>
          </p:nvPr>
        </p:nvGraphicFramePr>
        <p:xfrm>
          <a:off x="1315720" y="3475355"/>
          <a:ext cx="6788150" cy="1180465"/>
        </p:xfrm>
        <a:graphic>
          <a:graphicData uri="http://schemas.openxmlformats.org/drawingml/2006/table">
            <a:tbl>
              <a:tblPr firstRow="1" bandRow="1">
                <a:tableStyleId>{5C22544A-7EE6-4342-B048-85BDC9FD1C3A}</a:tableStyleId>
              </a:tblPr>
              <a:tblGrid>
                <a:gridCol w="3394075"/>
                <a:gridCol w="3394075"/>
              </a:tblGrid>
              <a:tr h="334645">
                <a:tc gridSpan="2">
                  <a:txBody>
                    <a:bodyPr/>
                    <a:lstStyle/>
                    <a:p>
                      <a:pPr algn="ctr">
                        <a:buNone/>
                      </a:pPr>
                      <a:r>
                        <a:rPr lang="zh-CN" altLang="en-US" sz="1000" dirty="0">
                          <a:solidFill>
                            <a:schemeClr val="bg1"/>
                          </a:solidFill>
                          <a:latin typeface="微软雅黑" panose="020B0503020204020204" charset="-122"/>
                          <a:ea typeface="微软雅黑" panose="020B0503020204020204" charset="-122"/>
                          <a:sym typeface="+mn-ea"/>
                        </a:rPr>
                        <a:t>通用基础服务</a:t>
                      </a:r>
                    </a:p>
                  </a:txBody>
                  <a:tcPr anchor="ctr">
                    <a:lnL>
                      <a:noFill/>
                    </a:lnL>
                    <a:lnR>
                      <a:noFill/>
                    </a:lnR>
                    <a:lnT>
                      <a:noFill/>
                    </a:lnT>
                    <a:lnB>
                      <a:noFill/>
                    </a:lnB>
                    <a:lnTlToBr>
                      <a:noFill/>
                    </a:lnTlToBr>
                    <a:lnBlToTr>
                      <a:noFill/>
                    </a:lnBlToTr>
                    <a:solidFill>
                      <a:srgbClr val="2F5EB0"/>
                    </a:solidFill>
                  </a:tcPr>
                </a:tc>
                <a:tc hMerge="1">
                  <a:txBody>
                    <a:bodyPr/>
                    <a:lstStyle/>
                    <a:p>
                      <a:endParaRPr lang="zh-CN"/>
                    </a:p>
                  </a:txBody>
                  <a:tcPr anchor="ctr">
                    <a:lnL w="12700">
                      <a:solidFill>
                        <a:schemeClr val="bg1">
                          <a:lumMod val="95000"/>
                        </a:schemeClr>
                      </a:solidFill>
                      <a:prstDash val="solid"/>
                    </a:lnL>
                    <a:lnR>
                      <a:noFill/>
                    </a:lnR>
                    <a:lnT>
                      <a:noFill/>
                    </a:lnT>
                    <a:lnB>
                      <a:noFill/>
                    </a:lnB>
                    <a:lnTlToBr>
                      <a:noFill/>
                    </a:lnTlToBr>
                    <a:lnBlToTr>
                      <a:noFill/>
                    </a:lnBlToTr>
                    <a:solidFill>
                      <a:srgbClr val="2F5EB0"/>
                    </a:solidFill>
                  </a:tcPr>
                </a:tc>
              </a:tr>
              <a:tr h="845820">
                <a:tc>
                  <a:txBody>
                    <a:bodyPr/>
                    <a:lstStyle/>
                    <a:p>
                      <a:pPr algn="l">
                        <a:lnSpc>
                          <a:spcPct val="150000"/>
                        </a:lnSpc>
                        <a:buFont typeface="Arial" panose="020B0604020202020204" pitchFamily="34" charset="0"/>
                        <a:buChar char="•"/>
                      </a:pPr>
                      <a:r>
                        <a:rPr lang="zh-CN" altLang="en-US" sz="1100" dirty="0">
                          <a:latin typeface="微软雅黑" panose="020B0503020204020204" charset="-122"/>
                          <a:ea typeface="微软雅黑" panose="020B0503020204020204" charset="-122"/>
                          <a:sym typeface="+mn-ea"/>
                        </a:rPr>
                        <a:t>基于角色的流程定义</a:t>
                      </a:r>
                    </a:p>
                    <a:p>
                      <a:pPr algn="l">
                        <a:lnSpc>
                          <a:spcPct val="150000"/>
                        </a:lnSpc>
                        <a:buFont typeface="Arial" panose="020B0604020202020204" pitchFamily="34" charset="0"/>
                        <a:buChar char="•"/>
                      </a:pPr>
                      <a:r>
                        <a:rPr lang="zh-CN" altLang="en-US" sz="1100" dirty="0">
                          <a:latin typeface="微软雅黑" panose="020B0503020204020204" charset="-122"/>
                          <a:ea typeface="微软雅黑" panose="020B0503020204020204" charset="-122"/>
                          <a:sym typeface="+mn-ea"/>
                        </a:rPr>
                        <a:t>一流的团队成员加入/离开机制</a:t>
                      </a:r>
                      <a:endParaRPr lang="en-US" altLang="zh-CN" sz="1100" dirty="0">
                        <a:latin typeface="微软雅黑" panose="020B0503020204020204" charset="-122"/>
                        <a:ea typeface="微软雅黑" panose="020B0503020204020204" charset="-122"/>
                        <a:sym typeface="+mn-ea"/>
                      </a:endParaRPr>
                    </a:p>
                    <a:p>
                      <a:pPr algn="l">
                        <a:lnSpc>
                          <a:spcPct val="150000"/>
                        </a:lnSpc>
                        <a:buFont typeface="Arial" panose="020B0604020202020204" pitchFamily="34" charset="0"/>
                        <a:buChar char="•"/>
                      </a:pPr>
                      <a:r>
                        <a:rPr lang="zh-CN" altLang="en-US" sz="1100" dirty="0">
                          <a:latin typeface="微软雅黑" panose="020B0503020204020204" charset="-122"/>
                          <a:ea typeface="微软雅黑" panose="020B0503020204020204" charset="-122"/>
                          <a:sym typeface="+mn-ea"/>
                        </a:rPr>
                        <a:t>项目工件的统一结构</a:t>
                      </a:r>
                    </a:p>
                  </a:txBody>
                  <a:tcPr anchor="ctr">
                    <a:lnL>
                      <a:noFill/>
                    </a:lnL>
                    <a:lnR w="12700">
                      <a:solidFill>
                        <a:schemeClr val="bg1">
                          <a:lumMod val="95000"/>
                        </a:schemeClr>
                      </a:solidFill>
                      <a:prstDash val="solid"/>
                    </a:lnR>
                    <a:lnT>
                      <a:noFill/>
                    </a:lnT>
                    <a:lnB>
                      <a:noFill/>
                    </a:lnB>
                    <a:lnTlToBr>
                      <a:noFill/>
                    </a:lnTlToBr>
                    <a:lnBlToTr>
                      <a:noFill/>
                    </a:lnBlToTr>
                  </a:tcPr>
                </a:tc>
                <a:tc>
                  <a:txBody>
                    <a:bodyPr/>
                    <a:lstStyle/>
                    <a:p>
                      <a:pPr algn="l">
                        <a:lnSpc>
                          <a:spcPct val="150000"/>
                        </a:lnSpc>
                        <a:buFont typeface="Arial" panose="020B0604020202020204" pitchFamily="34" charset="0"/>
                        <a:buChar char="•"/>
                      </a:pPr>
                      <a:r>
                        <a:rPr lang="zh-CN" altLang="en-US" sz="1100" dirty="0">
                          <a:latin typeface="微软雅黑" panose="020B0503020204020204" charset="-122"/>
                          <a:ea typeface="微软雅黑" panose="020B0503020204020204" charset="-122"/>
                          <a:sym typeface="+mn-ea"/>
                        </a:rPr>
                        <a:t>流程执行与遵守</a:t>
                      </a:r>
                    </a:p>
                    <a:p>
                      <a:pPr algn="l">
                        <a:lnSpc>
                          <a:spcPct val="150000"/>
                        </a:lnSpc>
                        <a:buFont typeface="Arial" panose="020B0604020202020204" pitchFamily="34" charset="0"/>
                        <a:buChar char="•"/>
                      </a:pPr>
                      <a:r>
                        <a:rPr lang="zh-CN" altLang="en-US" sz="1100" dirty="0">
                          <a:latin typeface="微软雅黑" panose="020B0503020204020204" charset="-122"/>
                          <a:ea typeface="微软雅黑" panose="020B0503020204020204" charset="-122"/>
                          <a:sym typeface="+mn-ea"/>
                        </a:rPr>
                        <a:t>团队协作</a:t>
                      </a:r>
                    </a:p>
                    <a:p>
                      <a:pPr algn="l">
                        <a:lnSpc>
                          <a:spcPct val="150000"/>
                        </a:lnSpc>
                        <a:buFont typeface="Arial" panose="020B0604020202020204" pitchFamily="34" charset="0"/>
                        <a:buChar char="•"/>
                      </a:pPr>
                      <a:r>
                        <a:rPr lang="zh-CN" altLang="en-US" sz="1100" dirty="0">
                          <a:latin typeface="微软雅黑" panose="020B0503020204020204" charset="-122"/>
                          <a:ea typeface="微软雅黑" panose="020B0503020204020204" charset="-122"/>
                          <a:sym typeface="+mn-ea"/>
                        </a:rPr>
                        <a:t>过程持续改进</a:t>
                      </a:r>
                    </a:p>
                  </a:txBody>
                  <a:tcPr anchor="ctr">
                    <a:lnL w="12700">
                      <a:solidFill>
                        <a:schemeClr val="bg1">
                          <a:lumMod val="95000"/>
                        </a:schemeClr>
                      </a:solidFill>
                      <a:prstDash val="solid"/>
                    </a:lnL>
                    <a:lnR>
                      <a:noFill/>
                    </a:lnR>
                    <a:lnT>
                      <a:noFill/>
                    </a:lnT>
                    <a:lnB>
                      <a:noFill/>
                    </a:lnB>
                    <a:lnTlToBr>
                      <a:noFill/>
                    </a:lnTlToBr>
                    <a:lnBlToTr>
                      <a:noFill/>
                    </a:lnBlToTr>
                  </a:tcPr>
                </a:tc>
              </a:tr>
            </a:tbl>
          </a:graphicData>
        </a:graphic>
      </p:graphicFrame>
      <p:graphicFrame>
        <p:nvGraphicFramePr>
          <p:cNvPr id="32" name="表格 31"/>
          <p:cNvGraphicFramePr/>
          <p:nvPr>
            <p:custDataLst>
              <p:tags r:id="rId3"/>
            </p:custDataLst>
          </p:nvPr>
        </p:nvGraphicFramePr>
        <p:xfrm>
          <a:off x="1315720" y="1746885"/>
          <a:ext cx="6788150" cy="1592580"/>
        </p:xfrm>
        <a:graphic>
          <a:graphicData uri="http://schemas.openxmlformats.org/drawingml/2006/table">
            <a:tbl>
              <a:tblPr firstRow="1" bandRow="1">
                <a:tableStyleId>{5C22544A-7EE6-4342-B048-85BDC9FD1C3A}</a:tableStyleId>
              </a:tblPr>
              <a:tblGrid>
                <a:gridCol w="2262505"/>
                <a:gridCol w="2263140"/>
                <a:gridCol w="2262505"/>
              </a:tblGrid>
              <a:tr h="243840">
                <a:tc>
                  <a:txBody>
                    <a:bodyPr/>
                    <a:lstStyle/>
                    <a:p>
                      <a:pPr algn="ctr">
                        <a:buNone/>
                      </a:pPr>
                      <a:r>
                        <a:rPr lang="zh-CN" altLang="en-US" sz="1000" dirty="0">
                          <a:solidFill>
                            <a:schemeClr val="bg1"/>
                          </a:solidFill>
                          <a:latin typeface="微软雅黑" panose="020B0503020204020204" charset="-122"/>
                          <a:ea typeface="微软雅黑" panose="020B0503020204020204" charset="-122"/>
                          <a:sym typeface="+mn-ea"/>
                        </a:rPr>
                        <a:t>软件配置管理</a:t>
                      </a:r>
                    </a:p>
                  </a:txBody>
                  <a:tcPr anchor="ctr">
                    <a:lnL>
                      <a:noFill/>
                    </a:lnL>
                    <a:lnR w="12700">
                      <a:solidFill>
                        <a:schemeClr val="bg1">
                          <a:lumMod val="95000"/>
                        </a:schemeClr>
                      </a:solidFill>
                      <a:prstDash val="solid"/>
                    </a:lnR>
                    <a:lnT>
                      <a:noFill/>
                    </a:lnT>
                    <a:lnB>
                      <a:noFill/>
                    </a:lnB>
                    <a:lnTlToBr>
                      <a:noFill/>
                    </a:lnTlToBr>
                    <a:lnBlToTr>
                      <a:noFill/>
                    </a:lnBlToTr>
                    <a:solidFill>
                      <a:srgbClr val="2F5EB0"/>
                    </a:solidFill>
                  </a:tcPr>
                </a:tc>
                <a:tc>
                  <a:txBody>
                    <a:bodyPr/>
                    <a:lstStyle/>
                    <a:p>
                      <a:pPr algn="ctr">
                        <a:buNone/>
                      </a:pPr>
                      <a:r>
                        <a:rPr lang="zh-CN" altLang="en-US" sz="1000" dirty="0">
                          <a:solidFill>
                            <a:schemeClr val="bg1"/>
                          </a:solidFill>
                          <a:latin typeface="微软雅黑" panose="020B0503020204020204" charset="-122"/>
                          <a:ea typeface="微软雅黑" panose="020B0503020204020204" charset="-122"/>
                          <a:sym typeface="+mn-ea"/>
                        </a:rPr>
                        <a:t>工作项</a:t>
                      </a:r>
                    </a:p>
                  </a:txBody>
                  <a:tcPr anchor="ctr">
                    <a:lnL w="12700">
                      <a:solidFill>
                        <a:schemeClr val="bg1">
                          <a:lumMod val="95000"/>
                        </a:schemeClr>
                      </a:solidFill>
                      <a:prstDash val="solid"/>
                    </a:lnL>
                    <a:lnR w="12700">
                      <a:solidFill>
                        <a:schemeClr val="bg1">
                          <a:lumMod val="95000"/>
                        </a:schemeClr>
                      </a:solidFill>
                      <a:prstDash val="solid"/>
                    </a:lnR>
                    <a:lnT>
                      <a:noFill/>
                    </a:lnT>
                    <a:lnB>
                      <a:noFill/>
                    </a:lnB>
                    <a:lnTlToBr>
                      <a:noFill/>
                    </a:lnTlToBr>
                    <a:lnBlToTr>
                      <a:noFill/>
                    </a:lnBlToTr>
                    <a:solidFill>
                      <a:srgbClr val="2F5EB0"/>
                    </a:solidFill>
                  </a:tcPr>
                </a:tc>
                <a:tc>
                  <a:txBody>
                    <a:bodyPr/>
                    <a:lstStyle/>
                    <a:p>
                      <a:pPr algn="ctr">
                        <a:buNone/>
                      </a:pPr>
                      <a:r>
                        <a:rPr lang="zh-CN" altLang="en-US" sz="1000" dirty="0">
                          <a:solidFill>
                            <a:schemeClr val="bg1"/>
                          </a:solidFill>
                          <a:latin typeface="微软雅黑" panose="020B0503020204020204" charset="-122"/>
                          <a:ea typeface="微软雅黑" panose="020B0503020204020204" charset="-122"/>
                          <a:sym typeface="+mn-ea"/>
                        </a:rPr>
                        <a:t>构建</a:t>
                      </a:r>
                    </a:p>
                  </a:txBody>
                  <a:tcPr anchor="ctr">
                    <a:lnL w="12700">
                      <a:solidFill>
                        <a:schemeClr val="bg1">
                          <a:lumMod val="95000"/>
                        </a:schemeClr>
                      </a:solidFill>
                      <a:prstDash val="solid"/>
                    </a:lnL>
                    <a:lnR>
                      <a:noFill/>
                    </a:lnR>
                    <a:lnT>
                      <a:noFill/>
                    </a:lnT>
                    <a:lnB>
                      <a:noFill/>
                    </a:lnB>
                    <a:lnTlToBr>
                      <a:noFill/>
                    </a:lnTlToBr>
                    <a:lnBlToTr>
                      <a:noFill/>
                    </a:lnBlToTr>
                    <a:solidFill>
                      <a:srgbClr val="2F5EB0"/>
                    </a:solidFill>
                  </a:tcPr>
                </a:tc>
              </a:tr>
              <a:tr h="1348740">
                <a:tc>
                  <a:txBody>
                    <a:bodyPr/>
                    <a:lstStyle/>
                    <a:p>
                      <a:pPr algn="l">
                        <a:lnSpc>
                          <a:spcPct val="150000"/>
                        </a:lnSpc>
                        <a:buFont typeface="Arial" panose="020B0604020202020204" pitchFamily="34" charset="0"/>
                        <a:buChar char="•"/>
                      </a:pPr>
                      <a:r>
                        <a:rPr lang="zh-CN" altLang="en-US" sz="1100" dirty="0">
                          <a:latin typeface="微软雅黑" panose="020B0503020204020204" charset="-122"/>
                          <a:ea typeface="微软雅黑" panose="020B0503020204020204" charset="-122"/>
                          <a:sym typeface="+mn-ea"/>
                        </a:rPr>
                        <a:t>工作流管理</a:t>
                      </a:r>
                    </a:p>
                    <a:p>
                      <a:pPr algn="l">
                        <a:lnSpc>
                          <a:spcPct val="150000"/>
                        </a:lnSpc>
                        <a:buFont typeface="Arial" panose="020B0604020202020204" pitchFamily="34" charset="0"/>
                        <a:buChar char="•"/>
                      </a:pPr>
                      <a:r>
                        <a:rPr lang="zh-CN" altLang="en-US" sz="1100" dirty="0">
                          <a:latin typeface="微软雅黑" panose="020B0503020204020204" charset="-122"/>
                          <a:ea typeface="微软雅黑" panose="020B0503020204020204" charset="-122"/>
                          <a:sym typeface="+mn-ea"/>
                        </a:rPr>
                        <a:t>版本控制</a:t>
                      </a:r>
                    </a:p>
                    <a:p>
                      <a:pPr algn="l">
                        <a:lnSpc>
                          <a:spcPct val="150000"/>
                        </a:lnSpc>
                        <a:buFont typeface="Arial" panose="020B0604020202020204" pitchFamily="34" charset="0"/>
                        <a:buChar char="•"/>
                      </a:pPr>
                      <a:r>
                        <a:rPr lang="zh-CN" altLang="en-US" sz="1100" dirty="0">
                          <a:latin typeface="微软雅黑" panose="020B0503020204020204" charset="-122"/>
                          <a:ea typeface="微软雅黑" panose="020B0503020204020204" charset="-122"/>
                          <a:sym typeface="+mn-ea"/>
                        </a:rPr>
                        <a:t>基线挂历</a:t>
                      </a:r>
                    </a:p>
                    <a:p>
                      <a:pPr algn="l">
                        <a:lnSpc>
                          <a:spcPct val="150000"/>
                        </a:lnSpc>
                        <a:buFont typeface="Arial" panose="020B0604020202020204" pitchFamily="34" charset="0"/>
                        <a:buChar char="•"/>
                      </a:pPr>
                      <a:r>
                        <a:rPr lang="zh-CN" altLang="en-US" sz="1100" dirty="0">
                          <a:latin typeface="微软雅黑" panose="020B0503020204020204" charset="-122"/>
                          <a:ea typeface="微软雅黑" panose="020B0503020204020204" charset="-122"/>
                          <a:sym typeface="+mn-ea"/>
                        </a:rPr>
                        <a:t>连接器</a:t>
                      </a:r>
                    </a:p>
                  </a:txBody>
                  <a:tcPr anchor="ctr">
                    <a:lnL>
                      <a:noFill/>
                    </a:lnL>
                    <a:lnR w="12700">
                      <a:solidFill>
                        <a:schemeClr val="bg1">
                          <a:lumMod val="95000"/>
                        </a:schemeClr>
                      </a:solidFill>
                      <a:prstDash val="solid"/>
                    </a:lnR>
                    <a:lnT>
                      <a:noFill/>
                    </a:lnT>
                    <a:lnB>
                      <a:noFill/>
                    </a:lnB>
                    <a:lnTlToBr>
                      <a:noFill/>
                    </a:lnTlToBr>
                    <a:lnBlToTr>
                      <a:noFill/>
                    </a:lnBlToTr>
                  </a:tcPr>
                </a:tc>
                <a:tc>
                  <a:txBody>
                    <a:bodyPr/>
                    <a:lstStyle/>
                    <a:p>
                      <a:pPr algn="l">
                        <a:lnSpc>
                          <a:spcPct val="150000"/>
                        </a:lnSpc>
                        <a:buFont typeface="Arial" panose="020B0604020202020204" pitchFamily="34" charset="0"/>
                        <a:buChar char="•"/>
                      </a:pPr>
                      <a:r>
                        <a:rPr lang="zh-CN" altLang="en-US" sz="1100" dirty="0">
                          <a:latin typeface="微软雅黑" panose="020B0503020204020204" charset="-122"/>
                          <a:ea typeface="微软雅黑" panose="020B0503020204020204" charset="-122"/>
                          <a:sym typeface="+mn-ea"/>
                        </a:rPr>
                        <a:t>任务管理</a:t>
                      </a:r>
                    </a:p>
                    <a:p>
                      <a:pPr algn="l">
                        <a:lnSpc>
                          <a:spcPct val="150000"/>
                        </a:lnSpc>
                        <a:buFont typeface="Arial" panose="020B0604020202020204" pitchFamily="34" charset="0"/>
                        <a:buChar char="•"/>
                      </a:pPr>
                      <a:r>
                        <a:rPr lang="zh-CN" altLang="en-US" sz="1100" dirty="0">
                          <a:latin typeface="微软雅黑" panose="020B0503020204020204" charset="-122"/>
                          <a:ea typeface="微软雅黑" panose="020B0503020204020204" charset="-122"/>
                          <a:sym typeface="+mn-ea"/>
                        </a:rPr>
                        <a:t>缺陷与变更管理</a:t>
                      </a:r>
                    </a:p>
                    <a:p>
                      <a:pPr algn="l">
                        <a:lnSpc>
                          <a:spcPct val="150000"/>
                        </a:lnSpc>
                        <a:buFont typeface="Arial" panose="020B0604020202020204" pitchFamily="34" charset="0"/>
                        <a:buChar char="•"/>
                      </a:pPr>
                      <a:r>
                        <a:rPr lang="zh-CN" altLang="en-US" sz="1100" dirty="0">
                          <a:latin typeface="微软雅黑" panose="020B0503020204020204" charset="-122"/>
                          <a:ea typeface="微软雅黑" panose="020B0503020204020204" charset="-122"/>
                          <a:sym typeface="+mn-ea"/>
                        </a:rPr>
                        <a:t>工作评审与讨论</a:t>
                      </a:r>
                    </a:p>
                    <a:p>
                      <a:pPr algn="l">
                        <a:lnSpc>
                          <a:spcPct val="150000"/>
                        </a:lnSpc>
                        <a:buFont typeface="Arial" panose="020B0604020202020204" pitchFamily="34" charset="0"/>
                        <a:buChar char="•"/>
                      </a:pPr>
                      <a:r>
                        <a:rPr lang="zh-CN" altLang="en-US" sz="1100" dirty="0">
                          <a:latin typeface="微软雅黑" panose="020B0503020204020204" charset="-122"/>
                          <a:ea typeface="微软雅黑" panose="020B0503020204020204" charset="-122"/>
                          <a:sym typeface="+mn-ea"/>
                        </a:rPr>
                        <a:t>工作状态查询与分析</a:t>
                      </a:r>
                    </a:p>
                    <a:p>
                      <a:pPr algn="l">
                        <a:lnSpc>
                          <a:spcPct val="150000"/>
                        </a:lnSpc>
                        <a:buFont typeface="Arial" panose="020B0604020202020204" pitchFamily="34" charset="0"/>
                        <a:buChar char="•"/>
                      </a:pPr>
                      <a:r>
                        <a:rPr lang="zh-CN" altLang="en-US" sz="1100" dirty="0">
                          <a:latin typeface="微软雅黑" panose="020B0503020204020204" charset="-122"/>
                          <a:ea typeface="微软雅黑" panose="020B0503020204020204" charset="-122"/>
                          <a:sym typeface="+mn-ea"/>
                        </a:rPr>
                        <a:t>多个连接器</a:t>
                      </a:r>
                    </a:p>
                  </a:txBody>
                  <a:tcPr anchor="ctr">
                    <a:lnL w="12700">
                      <a:solidFill>
                        <a:schemeClr val="bg1">
                          <a:lumMod val="95000"/>
                        </a:schemeClr>
                      </a:solidFill>
                      <a:prstDash val="solid"/>
                    </a:lnL>
                    <a:lnR w="12700">
                      <a:solidFill>
                        <a:schemeClr val="bg1">
                          <a:lumMod val="95000"/>
                        </a:schemeClr>
                      </a:solidFill>
                      <a:prstDash val="solid"/>
                    </a:lnR>
                    <a:lnT>
                      <a:noFill/>
                    </a:lnT>
                    <a:lnB>
                      <a:noFill/>
                    </a:lnB>
                    <a:lnTlToBr>
                      <a:noFill/>
                    </a:lnTlToBr>
                    <a:lnBlToTr>
                      <a:noFill/>
                    </a:lnBlToTr>
                  </a:tcPr>
                </a:tc>
                <a:tc>
                  <a:txBody>
                    <a:bodyPr/>
                    <a:lstStyle/>
                    <a:p>
                      <a:pPr algn="l">
                        <a:lnSpc>
                          <a:spcPct val="150000"/>
                        </a:lnSpc>
                        <a:buFont typeface="Arial" panose="020B0604020202020204" pitchFamily="34" charset="0"/>
                        <a:buChar char="•"/>
                      </a:pPr>
                      <a:r>
                        <a:rPr lang="zh-CN" altLang="en-US" sz="1100" dirty="0">
                          <a:latin typeface="微软雅黑" panose="020B0503020204020204" charset="-122"/>
                          <a:ea typeface="微软雅黑" panose="020B0503020204020204" charset="-122"/>
                          <a:sym typeface="+mn-ea"/>
                        </a:rPr>
                        <a:t>工作项与变更的跟踪</a:t>
                      </a:r>
                    </a:p>
                    <a:p>
                      <a:pPr algn="l">
                        <a:lnSpc>
                          <a:spcPct val="150000"/>
                        </a:lnSpc>
                        <a:buFont typeface="Arial" panose="020B0604020202020204" pitchFamily="34" charset="0"/>
                        <a:buChar char="•"/>
                      </a:pPr>
                      <a:r>
                        <a:rPr lang="zh-CN" altLang="en-US" sz="1100" dirty="0">
                          <a:latin typeface="微软雅黑" panose="020B0503020204020204" charset="-122"/>
                          <a:ea typeface="微软雅黑" panose="020B0503020204020204" charset="-122"/>
                          <a:sym typeface="+mn-ea"/>
                        </a:rPr>
                        <a:t>本地和远程构建服务器</a:t>
                      </a:r>
                    </a:p>
                    <a:p>
                      <a:pPr algn="l">
                        <a:lnSpc>
                          <a:spcPct val="150000"/>
                        </a:lnSpc>
                        <a:buFont typeface="Arial" panose="020B0604020202020204" pitchFamily="34" charset="0"/>
                        <a:buChar char="•"/>
                      </a:pPr>
                      <a:r>
                        <a:rPr lang="zh-CN" altLang="en-US" sz="1100" dirty="0">
                          <a:latin typeface="微软雅黑" panose="020B0503020204020204" charset="-122"/>
                          <a:ea typeface="微软雅黑" panose="020B0503020204020204" charset="-122"/>
                          <a:sym typeface="+mn-ea"/>
                        </a:rPr>
                        <a:t>持续集成 </a:t>
                      </a:r>
                    </a:p>
                    <a:p>
                      <a:pPr algn="l">
                        <a:lnSpc>
                          <a:spcPct val="150000"/>
                        </a:lnSpc>
                        <a:buFont typeface="Arial" panose="020B0604020202020204" pitchFamily="34" charset="0"/>
                        <a:buChar char="•"/>
                      </a:pPr>
                      <a:r>
                        <a:rPr lang="zh-CN" altLang="en-US" sz="1100" dirty="0">
                          <a:latin typeface="微软雅黑" panose="020B0503020204020204" charset="-122"/>
                          <a:ea typeface="微软雅黑" panose="020B0503020204020204" charset="-122"/>
                          <a:sym typeface="+mn-ea"/>
                        </a:rPr>
                        <a:t>团队和私有构建定义</a:t>
                      </a:r>
                    </a:p>
                  </a:txBody>
                  <a:tcPr anchor="ctr">
                    <a:lnL w="12700">
                      <a:solidFill>
                        <a:schemeClr val="bg1">
                          <a:lumMod val="95000"/>
                        </a:schemeClr>
                      </a:solidFill>
                      <a:prstDash val="solid"/>
                    </a:lnL>
                    <a:lnR>
                      <a:noFill/>
                    </a:lnR>
                    <a:lnT>
                      <a:noFill/>
                    </a:lnT>
                    <a:lnB>
                      <a:noFill/>
                    </a:lnB>
                    <a:lnTlToBr>
                      <a:noFill/>
                    </a:lnTlToBr>
                    <a:lnBlToTr>
                      <a:noFill/>
                    </a:lnBlToTr>
                  </a:tcPr>
                </a:tc>
              </a:tr>
            </a:tbl>
          </a:graphicData>
        </a:graphic>
      </p:graphicFrame>
      <p:pic>
        <p:nvPicPr>
          <p:cNvPr id="12" name="图片 11"/>
          <p:cNvPicPr>
            <a:picLocks noChangeAspect="1"/>
          </p:cNvPicPr>
          <p:nvPr/>
        </p:nvPicPr>
        <p:blipFill>
          <a:blip r:embed="rId6" cstate="print"/>
          <a:stretch>
            <a:fillRect/>
          </a:stretch>
        </p:blipFill>
        <p:spPr>
          <a:xfrm>
            <a:off x="197231" y="125730"/>
            <a:ext cx="327660" cy="32766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1" y="3158"/>
            <a:ext cx="738534" cy="437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nvGrpSpPr>
          <p:cNvPr id="2" name="组合 1"/>
          <p:cNvGrpSpPr/>
          <p:nvPr/>
        </p:nvGrpSpPr>
        <p:grpSpPr>
          <a:xfrm>
            <a:off x="145104" y="3158"/>
            <a:ext cx="431914" cy="627339"/>
            <a:chOff x="841003" y="360040"/>
            <a:chExt cx="504056" cy="836712"/>
          </a:xfrm>
          <a:solidFill>
            <a:srgbClr val="2F5EB0"/>
          </a:solidFill>
        </p:grpSpPr>
        <p:sp>
          <p:nvSpPr>
            <p:cNvPr id="6" name="矩形 5"/>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9" name="等腰三角形 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sp>
        <p:nvSpPr>
          <p:cNvPr id="8" name="文本框 9"/>
          <p:cNvSpPr txBox="1"/>
          <p:nvPr/>
        </p:nvSpPr>
        <p:spPr>
          <a:xfrm>
            <a:off x="630998" y="154881"/>
            <a:ext cx="2023005" cy="258445"/>
          </a:xfrm>
          <a:prstGeom prst="rect">
            <a:avLst/>
          </a:prstGeom>
          <a:noFill/>
        </p:spPr>
        <p:txBody>
          <a:bodyPr wrap="square" lIns="51418" tIns="25709" rIns="51418" bIns="25709" rtlCol="0">
            <a:spAutoFit/>
          </a:bodyPr>
          <a:lstStyle/>
          <a:p>
            <a:pPr marL="0" lvl="1"/>
            <a:r>
              <a:rPr lang="zh-CN" altLang="en-US" b="1" dirty="0">
                <a:solidFill>
                  <a:schemeClr val="tx1">
                    <a:lumMod val="50000"/>
                    <a:lumOff val="50000"/>
                  </a:schemeClr>
                </a:solidFill>
                <a:latin typeface="微软雅黑" panose="020B0503020204020204" charset="-122"/>
                <a:ea typeface="微软雅黑" panose="020B0503020204020204" charset="-122"/>
                <a:sym typeface="+mn-ea"/>
              </a:rPr>
              <a:t>深拓售后服务流程体系</a:t>
            </a:r>
            <a:endParaRPr lang="zh-CN" altLang="en-US" b="1" dirty="0">
              <a:solidFill>
                <a:schemeClr val="tx1">
                  <a:lumMod val="50000"/>
                  <a:lumOff val="50000"/>
                </a:schemeClr>
              </a:solidFill>
              <a:latin typeface="微软雅黑" panose="020B0503020204020204" charset="-122"/>
              <a:ea typeface="微软雅黑" panose="020B0503020204020204" charset="-122"/>
            </a:endParaRPr>
          </a:p>
        </p:txBody>
      </p:sp>
      <p:pic>
        <p:nvPicPr>
          <p:cNvPr id="12" name="图片 11"/>
          <p:cNvPicPr>
            <a:picLocks noChangeAspect="1"/>
          </p:cNvPicPr>
          <p:nvPr/>
        </p:nvPicPr>
        <p:blipFill>
          <a:blip r:embed="rId3" cstate="print"/>
          <a:stretch>
            <a:fillRect/>
          </a:stretch>
        </p:blipFill>
        <p:spPr>
          <a:xfrm>
            <a:off x="197231" y="125730"/>
            <a:ext cx="327660" cy="327660"/>
          </a:xfrm>
          <a:prstGeom prst="rect">
            <a:avLst/>
          </a:prstGeom>
        </p:spPr>
      </p:pic>
      <p:grpSp>
        <p:nvGrpSpPr>
          <p:cNvPr id="4" name="组合 3"/>
          <p:cNvGrpSpPr/>
          <p:nvPr/>
        </p:nvGrpSpPr>
        <p:grpSpPr>
          <a:xfrm>
            <a:off x="330200" y="1114425"/>
            <a:ext cx="5424805" cy="3358515"/>
            <a:chOff x="1745" y="1185"/>
            <a:chExt cx="9977" cy="6176"/>
          </a:xfrm>
        </p:grpSpPr>
        <p:sp>
          <p:nvSpPr>
            <p:cNvPr id="13" name="右箭头 12"/>
            <p:cNvSpPr/>
            <p:nvPr/>
          </p:nvSpPr>
          <p:spPr>
            <a:xfrm>
              <a:off x="1745" y="1473"/>
              <a:ext cx="1910" cy="896"/>
            </a:xfrm>
            <a:prstGeom prst="rightArrow">
              <a:avLst>
                <a:gd name="adj1" fmla="val 57937"/>
                <a:gd name="adj2" fmla="val 50000"/>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817" y="1727"/>
              <a:ext cx="1838" cy="423"/>
            </a:xfrm>
            <a:prstGeom prst="rect">
              <a:avLst/>
            </a:prstGeom>
            <a:noFill/>
          </p:spPr>
          <p:txBody>
            <a:bodyPr wrap="square" rtlCol="0">
              <a:spAutoFit/>
            </a:bodyPr>
            <a:lstStyle/>
            <a:p>
              <a:r>
                <a:rPr lang="zh-CN" altLang="en-US" sz="900">
                  <a:solidFill>
                    <a:schemeClr val="tx1"/>
                  </a:solidFill>
                  <a:latin typeface="微软雅黑" panose="020B0503020204020204" charset="-122"/>
                  <a:ea typeface="微软雅黑" panose="020B0503020204020204" charset="-122"/>
                </a:rPr>
                <a:t>故障反馈途径</a:t>
              </a:r>
            </a:p>
          </p:txBody>
        </p:sp>
        <p:sp>
          <p:nvSpPr>
            <p:cNvPr id="15" name="右箭头 14"/>
            <p:cNvSpPr/>
            <p:nvPr/>
          </p:nvSpPr>
          <p:spPr>
            <a:xfrm>
              <a:off x="1745" y="2800"/>
              <a:ext cx="1910" cy="896"/>
            </a:xfrm>
            <a:prstGeom prst="rightArrow">
              <a:avLst>
                <a:gd name="adj1" fmla="val 57937"/>
                <a:gd name="adj2" fmla="val 50000"/>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817" y="3055"/>
              <a:ext cx="1838" cy="423"/>
            </a:xfrm>
            <a:prstGeom prst="rect">
              <a:avLst/>
            </a:prstGeom>
            <a:noFill/>
          </p:spPr>
          <p:txBody>
            <a:bodyPr wrap="square" rtlCol="0">
              <a:spAutoFit/>
            </a:bodyPr>
            <a:lstStyle/>
            <a:p>
              <a:r>
                <a:rPr lang="zh-CN" altLang="en-US" sz="900">
                  <a:solidFill>
                    <a:schemeClr val="tx1"/>
                  </a:solidFill>
                  <a:latin typeface="微软雅黑" panose="020B0503020204020204" charset="-122"/>
                  <a:ea typeface="微软雅黑" panose="020B0503020204020204" charset="-122"/>
                </a:rPr>
                <a:t>服务相应流程</a:t>
              </a:r>
            </a:p>
          </p:txBody>
        </p:sp>
        <p:sp>
          <p:nvSpPr>
            <p:cNvPr id="18" name="流程图: 终止 17"/>
            <p:cNvSpPr/>
            <p:nvPr/>
          </p:nvSpPr>
          <p:spPr>
            <a:xfrm>
              <a:off x="3938" y="1185"/>
              <a:ext cx="7258" cy="681"/>
            </a:xfrm>
            <a:prstGeom prst="flowChartTerminator">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微软雅黑" panose="020B0503020204020204" charset="-122"/>
                  <a:ea typeface="微软雅黑" panose="020B0503020204020204" charset="-122"/>
                </a:rPr>
                <a:t>客户</a:t>
              </a:r>
            </a:p>
          </p:txBody>
        </p:sp>
        <p:sp>
          <p:nvSpPr>
            <p:cNvPr id="19" name="流程图: 终止 18"/>
            <p:cNvSpPr/>
            <p:nvPr/>
          </p:nvSpPr>
          <p:spPr>
            <a:xfrm>
              <a:off x="3938" y="2369"/>
              <a:ext cx="7258" cy="681"/>
            </a:xfrm>
            <a:prstGeom prst="flowChartTerminator">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微软雅黑" panose="020B0503020204020204" charset="-122"/>
                  <a:ea typeface="微软雅黑" panose="020B0503020204020204" charset="-122"/>
                </a:rPr>
                <a:t>热线电话、</a:t>
              </a:r>
              <a:r>
                <a:rPr lang="en-US" altLang="zh-CN">
                  <a:latin typeface="微软雅黑" panose="020B0503020204020204" charset="-122"/>
                  <a:ea typeface="微软雅黑" panose="020B0503020204020204" charset="-122"/>
                </a:rPr>
                <a:t>Email</a:t>
              </a:r>
              <a:r>
                <a:rPr lang="zh-CN" altLang="en-US">
                  <a:latin typeface="微软雅黑" panose="020B0503020204020204" charset="-122"/>
                  <a:ea typeface="微软雅黑" panose="020B0503020204020204" charset="-122"/>
                </a:rPr>
                <a:t>、</a:t>
              </a:r>
              <a:r>
                <a:rPr lang="en-US" altLang="zh-CN">
                  <a:latin typeface="微软雅黑" panose="020B0503020204020204" charset="-122"/>
                  <a:ea typeface="微软雅黑" panose="020B0503020204020204" charset="-122"/>
                </a:rPr>
                <a:t>FAX......</a:t>
              </a:r>
              <a:endParaRPr lang="zh-CN" altLang="en-US">
                <a:latin typeface="微软雅黑" panose="020B0503020204020204" charset="-122"/>
                <a:ea typeface="微软雅黑" panose="020B0503020204020204" charset="-122"/>
              </a:endParaRPr>
            </a:p>
          </p:txBody>
        </p:sp>
        <p:sp>
          <p:nvSpPr>
            <p:cNvPr id="20" name="流程图: 可选过程 19"/>
            <p:cNvSpPr/>
            <p:nvPr/>
          </p:nvSpPr>
          <p:spPr>
            <a:xfrm>
              <a:off x="3772" y="3571"/>
              <a:ext cx="7765" cy="681"/>
            </a:xfrm>
            <a:prstGeom prst="flowChartAlternateProcess">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微软雅黑" panose="020B0503020204020204" charset="-122"/>
                  <a:ea typeface="微软雅黑" panose="020B0503020204020204" charset="-122"/>
                </a:rPr>
                <a:t>热线电话服务   维护系统   故障分级处理</a:t>
              </a:r>
            </a:p>
          </p:txBody>
        </p:sp>
        <p:sp>
          <p:nvSpPr>
            <p:cNvPr id="23" name="上下箭头 22"/>
            <p:cNvSpPr/>
            <p:nvPr/>
          </p:nvSpPr>
          <p:spPr>
            <a:xfrm>
              <a:off x="7400" y="3054"/>
              <a:ext cx="335" cy="513"/>
            </a:xfrm>
            <a:prstGeom prst="upDownArrow">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上下箭头 24"/>
            <p:cNvSpPr/>
            <p:nvPr/>
          </p:nvSpPr>
          <p:spPr>
            <a:xfrm>
              <a:off x="7400" y="1841"/>
              <a:ext cx="335" cy="513"/>
            </a:xfrm>
            <a:prstGeom prst="upDownArrow">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上下箭头 25"/>
            <p:cNvSpPr/>
            <p:nvPr/>
          </p:nvSpPr>
          <p:spPr>
            <a:xfrm>
              <a:off x="3851" y="4359"/>
              <a:ext cx="335" cy="513"/>
            </a:xfrm>
            <a:prstGeom prst="upDownArrow">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上下箭头 26"/>
            <p:cNvSpPr/>
            <p:nvPr/>
          </p:nvSpPr>
          <p:spPr>
            <a:xfrm>
              <a:off x="5506" y="4359"/>
              <a:ext cx="335" cy="513"/>
            </a:xfrm>
            <a:prstGeom prst="upDownArrow">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上下箭头 27"/>
            <p:cNvSpPr/>
            <p:nvPr/>
          </p:nvSpPr>
          <p:spPr>
            <a:xfrm>
              <a:off x="7199" y="4359"/>
              <a:ext cx="335" cy="513"/>
            </a:xfrm>
            <a:prstGeom prst="upDownArrow">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上下箭头 28"/>
            <p:cNvSpPr/>
            <p:nvPr/>
          </p:nvSpPr>
          <p:spPr>
            <a:xfrm>
              <a:off x="8917" y="4359"/>
              <a:ext cx="335" cy="513"/>
            </a:xfrm>
            <a:prstGeom prst="upDownArrow">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上下箭头 29"/>
            <p:cNvSpPr/>
            <p:nvPr/>
          </p:nvSpPr>
          <p:spPr>
            <a:xfrm>
              <a:off x="10755" y="4359"/>
              <a:ext cx="335" cy="513"/>
            </a:xfrm>
            <a:prstGeom prst="upDownArrow">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30"/>
            <p:cNvSpPr/>
            <p:nvPr/>
          </p:nvSpPr>
          <p:spPr>
            <a:xfrm>
              <a:off x="3281" y="4979"/>
              <a:ext cx="1474" cy="2382"/>
            </a:xfrm>
            <a:prstGeom prst="roundRect">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900">
                <a:latin typeface="微软雅黑" panose="020B0503020204020204" charset="-122"/>
                <a:ea typeface="微软雅黑" panose="020B0503020204020204" charset="-122"/>
                <a:cs typeface="微软雅黑" panose="020B0503020204020204" charset="-122"/>
              </a:endParaRPr>
            </a:p>
          </p:txBody>
        </p:sp>
        <p:sp>
          <p:nvSpPr>
            <p:cNvPr id="32" name="文本框 31"/>
            <p:cNvSpPr txBox="1"/>
            <p:nvPr/>
          </p:nvSpPr>
          <p:spPr>
            <a:xfrm>
              <a:off x="3206" y="5187"/>
              <a:ext cx="1634" cy="620"/>
            </a:xfrm>
            <a:prstGeom prst="rect">
              <a:avLst/>
            </a:prstGeom>
            <a:noFill/>
          </p:spPr>
          <p:txBody>
            <a:bodyPr wrap="square" rtlCol="0">
              <a:spAutoFit/>
            </a:bodyPr>
            <a:lstStyle/>
            <a:p>
              <a:r>
                <a:rPr lang="zh-CN" altLang="en-US" sz="800">
                  <a:solidFill>
                    <a:schemeClr val="bg1"/>
                  </a:solidFill>
                  <a:latin typeface="微软雅黑" panose="020B0503020204020204" charset="-122"/>
                  <a:ea typeface="微软雅黑" panose="020B0503020204020204" charset="-122"/>
                </a:rPr>
                <a:t>售后服务标准</a:t>
              </a:r>
            </a:p>
            <a:p>
              <a:r>
                <a:rPr lang="zh-CN" altLang="en-US" sz="800">
                  <a:solidFill>
                    <a:schemeClr val="bg1"/>
                  </a:solidFill>
                  <a:latin typeface="微软雅黑" panose="020B0503020204020204" charset="-122"/>
                  <a:ea typeface="微软雅黑" panose="020B0503020204020204" charset="-122"/>
                </a:rPr>
                <a:t>（</a:t>
              </a:r>
              <a:r>
                <a:rPr lang="en-US" altLang="zh-CN" sz="800">
                  <a:solidFill>
                    <a:schemeClr val="bg1"/>
                  </a:solidFill>
                  <a:latin typeface="微软雅黑" panose="020B0503020204020204" charset="-122"/>
                  <a:ea typeface="微软雅黑" panose="020B0503020204020204" charset="-122"/>
                </a:rPr>
                <a:t>CMM/ISO</a:t>
              </a:r>
              <a:r>
                <a:rPr lang="zh-CN" altLang="en-US" sz="800">
                  <a:solidFill>
                    <a:schemeClr val="bg1"/>
                  </a:solidFill>
                  <a:latin typeface="微软雅黑" panose="020B0503020204020204" charset="-122"/>
                  <a:ea typeface="微软雅黑" panose="020B0503020204020204" charset="-122"/>
                </a:rPr>
                <a:t>）</a:t>
              </a:r>
            </a:p>
          </p:txBody>
        </p:sp>
        <p:sp>
          <p:nvSpPr>
            <p:cNvPr id="34" name="文本框 33"/>
            <p:cNvSpPr txBox="1"/>
            <p:nvPr/>
          </p:nvSpPr>
          <p:spPr>
            <a:xfrm>
              <a:off x="3514" y="5844"/>
              <a:ext cx="1008" cy="960"/>
            </a:xfrm>
            <a:prstGeom prst="rect">
              <a:avLst/>
            </a:prstGeom>
            <a:noFill/>
          </p:spPr>
          <p:txBody>
            <a:bodyPr wrap="square" rtlCol="0">
              <a:spAutoFit/>
            </a:bodyPr>
            <a:lstStyle/>
            <a:p>
              <a:pPr algn="l"/>
              <a:r>
                <a:rPr lang="zh-CN" altLang="en-US" sz="700">
                  <a:solidFill>
                    <a:schemeClr val="bg1"/>
                  </a:solidFill>
                  <a:latin typeface="微软雅黑" panose="020B0503020204020204" charset="-122"/>
                  <a:ea typeface="微软雅黑" panose="020B0503020204020204" charset="-122"/>
                  <a:cs typeface="微软雅黑" panose="020B0503020204020204" charset="-122"/>
                  <a:sym typeface="+mn-ea"/>
                </a:rPr>
                <a:t>标准过程</a:t>
              </a:r>
            </a:p>
            <a:p>
              <a:pPr algn="l"/>
              <a:r>
                <a:rPr lang="zh-CN" altLang="en-US" sz="700">
                  <a:solidFill>
                    <a:schemeClr val="bg1"/>
                  </a:solidFill>
                  <a:latin typeface="微软雅黑" panose="020B0503020204020204" charset="-122"/>
                  <a:ea typeface="微软雅黑" panose="020B0503020204020204" charset="-122"/>
                  <a:cs typeface="微软雅黑" panose="020B0503020204020204" charset="-122"/>
                  <a:sym typeface="+mn-ea"/>
                </a:rPr>
                <a:t>标准文档</a:t>
              </a:r>
              <a:endParaRPr lang="zh-CN" altLang="en-US" sz="700">
                <a:solidFill>
                  <a:schemeClr val="bg1"/>
                </a:solidFill>
                <a:latin typeface="微软雅黑" panose="020B0503020204020204" charset="-122"/>
                <a:ea typeface="微软雅黑" panose="020B0503020204020204" charset="-122"/>
                <a:cs typeface="微软雅黑" panose="020B0503020204020204" charset="-122"/>
              </a:endParaRPr>
            </a:p>
            <a:p>
              <a:pPr algn="l"/>
              <a:r>
                <a:rPr lang="zh-CN" altLang="en-US" sz="700">
                  <a:solidFill>
                    <a:schemeClr val="bg1"/>
                  </a:solidFill>
                  <a:latin typeface="微软雅黑" panose="020B0503020204020204" charset="-122"/>
                  <a:ea typeface="微软雅黑" panose="020B0503020204020204" charset="-122"/>
                  <a:cs typeface="微软雅黑" panose="020B0503020204020204" charset="-122"/>
                  <a:sym typeface="+mn-ea"/>
                </a:rPr>
                <a:t>标准指南</a:t>
              </a:r>
              <a:endParaRPr lang="zh-CN" altLang="en-US" sz="700">
                <a:solidFill>
                  <a:schemeClr val="bg1"/>
                </a:solidFill>
                <a:latin typeface="微软雅黑" panose="020B0503020204020204" charset="-122"/>
                <a:ea typeface="微软雅黑" panose="020B0503020204020204" charset="-122"/>
                <a:cs typeface="微软雅黑" panose="020B0503020204020204" charset="-122"/>
              </a:endParaRPr>
            </a:p>
            <a:p>
              <a:pPr algn="l"/>
              <a:r>
                <a:rPr lang="en-US" altLang="zh-CN" sz="700">
                  <a:solidFill>
                    <a:schemeClr val="bg1"/>
                  </a:solidFill>
                  <a:latin typeface="微软雅黑" panose="020B0503020204020204" charset="-122"/>
                  <a:ea typeface="微软雅黑" panose="020B0503020204020204" charset="-122"/>
                  <a:cs typeface="微软雅黑" panose="020B0503020204020204" charset="-122"/>
                  <a:sym typeface="+mn-ea"/>
                </a:rPr>
                <a:t>......</a:t>
              </a:r>
            </a:p>
          </p:txBody>
        </p:sp>
        <p:sp>
          <p:nvSpPr>
            <p:cNvPr id="35" name="圆角矩形 34"/>
            <p:cNvSpPr/>
            <p:nvPr/>
          </p:nvSpPr>
          <p:spPr>
            <a:xfrm>
              <a:off x="4936" y="4979"/>
              <a:ext cx="1474" cy="2382"/>
            </a:xfrm>
            <a:prstGeom prst="roundRect">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900">
                <a:latin typeface="微软雅黑" panose="020B0503020204020204" charset="-122"/>
                <a:ea typeface="微软雅黑" panose="020B0503020204020204" charset="-122"/>
                <a:cs typeface="微软雅黑" panose="020B0503020204020204" charset="-122"/>
              </a:endParaRPr>
            </a:p>
          </p:txBody>
        </p:sp>
        <p:sp>
          <p:nvSpPr>
            <p:cNvPr id="36" name="文本框 35"/>
            <p:cNvSpPr txBox="1"/>
            <p:nvPr/>
          </p:nvSpPr>
          <p:spPr>
            <a:xfrm>
              <a:off x="4754" y="5187"/>
              <a:ext cx="1839" cy="620"/>
            </a:xfrm>
            <a:prstGeom prst="rect">
              <a:avLst/>
            </a:prstGeom>
            <a:noFill/>
          </p:spPr>
          <p:txBody>
            <a:bodyPr wrap="square" rtlCol="0">
              <a:spAutoFit/>
            </a:bodyPr>
            <a:lstStyle/>
            <a:p>
              <a:pPr algn="ctr"/>
              <a:r>
                <a:rPr lang="zh-CN" altLang="en-US" sz="800">
                  <a:solidFill>
                    <a:schemeClr val="bg1"/>
                  </a:solidFill>
                  <a:latin typeface="微软雅黑" panose="020B0503020204020204" charset="-122"/>
                  <a:ea typeface="微软雅黑" panose="020B0503020204020204" charset="-122"/>
                </a:rPr>
                <a:t>问题跟踪库</a:t>
              </a:r>
            </a:p>
            <a:p>
              <a:pPr algn="ctr"/>
              <a:r>
                <a:rPr lang="zh-CN" altLang="en-US" sz="800">
                  <a:solidFill>
                    <a:schemeClr val="bg1"/>
                  </a:solidFill>
                  <a:latin typeface="微软雅黑" panose="020B0503020204020204" charset="-122"/>
                  <a:ea typeface="微软雅黑" panose="020B0503020204020204" charset="-122"/>
                </a:rPr>
                <a:t>（</a:t>
              </a:r>
              <a:r>
                <a:rPr lang="en-US" altLang="zh-CN" sz="800">
                  <a:solidFill>
                    <a:schemeClr val="bg1"/>
                  </a:solidFill>
                  <a:latin typeface="微软雅黑" panose="020B0503020204020204" charset="-122"/>
                  <a:ea typeface="微软雅黑" panose="020B0503020204020204" charset="-122"/>
                </a:rPr>
                <a:t>Lotus Notes</a:t>
              </a:r>
              <a:r>
                <a:rPr lang="zh-CN" altLang="en-US" sz="800">
                  <a:solidFill>
                    <a:schemeClr val="bg1"/>
                  </a:solidFill>
                  <a:latin typeface="微软雅黑" panose="020B0503020204020204" charset="-122"/>
                  <a:ea typeface="微软雅黑" panose="020B0503020204020204" charset="-122"/>
                </a:rPr>
                <a:t>）</a:t>
              </a:r>
            </a:p>
          </p:txBody>
        </p:sp>
        <p:sp>
          <p:nvSpPr>
            <p:cNvPr id="37" name="文本框 36"/>
            <p:cNvSpPr txBox="1"/>
            <p:nvPr/>
          </p:nvSpPr>
          <p:spPr>
            <a:xfrm>
              <a:off x="5169" y="5844"/>
              <a:ext cx="1008" cy="960"/>
            </a:xfrm>
            <a:prstGeom prst="rect">
              <a:avLst/>
            </a:prstGeom>
            <a:noFill/>
          </p:spPr>
          <p:txBody>
            <a:bodyPr wrap="square" rtlCol="0">
              <a:spAutoFit/>
            </a:bodyPr>
            <a:lstStyle/>
            <a:p>
              <a:pPr algn="l"/>
              <a:r>
                <a:rPr lang="zh-CN" altLang="en-US" sz="700">
                  <a:solidFill>
                    <a:schemeClr val="bg1"/>
                  </a:solidFill>
                  <a:latin typeface="微软雅黑" panose="020B0503020204020204" charset="-122"/>
                  <a:ea typeface="微软雅黑" panose="020B0503020204020204" charset="-122"/>
                  <a:cs typeface="微软雅黑" panose="020B0503020204020204" charset="-122"/>
                  <a:sym typeface="+mn-ea"/>
                </a:rPr>
                <a:t>维护记录</a:t>
              </a:r>
            </a:p>
            <a:p>
              <a:pPr algn="l"/>
              <a:r>
                <a:rPr lang="zh-CN" altLang="en-US" sz="700">
                  <a:solidFill>
                    <a:schemeClr val="bg1"/>
                  </a:solidFill>
                  <a:latin typeface="微软雅黑" panose="020B0503020204020204" charset="-122"/>
                  <a:ea typeface="微软雅黑" panose="020B0503020204020204" charset="-122"/>
                  <a:cs typeface="微软雅黑" panose="020B0503020204020204" charset="-122"/>
                  <a:sym typeface="+mn-ea"/>
                </a:rPr>
                <a:t>处理跟踪</a:t>
              </a:r>
            </a:p>
            <a:p>
              <a:pPr algn="l"/>
              <a:r>
                <a:rPr lang="zh-CN" altLang="en-US" sz="700">
                  <a:solidFill>
                    <a:schemeClr val="bg1"/>
                  </a:solidFill>
                  <a:latin typeface="微软雅黑" panose="020B0503020204020204" charset="-122"/>
                  <a:ea typeface="微软雅黑" panose="020B0503020204020204" charset="-122"/>
                  <a:cs typeface="微软雅黑" panose="020B0503020204020204" charset="-122"/>
                </a:rPr>
                <a:t>缺陷分析</a:t>
              </a:r>
            </a:p>
            <a:p>
              <a:pPr algn="l"/>
              <a:r>
                <a:rPr lang="en-US" altLang="zh-CN" sz="700">
                  <a:solidFill>
                    <a:schemeClr val="bg1"/>
                  </a:solidFill>
                  <a:latin typeface="微软雅黑" panose="020B0503020204020204" charset="-122"/>
                  <a:ea typeface="微软雅黑" panose="020B0503020204020204" charset="-122"/>
                  <a:cs typeface="微软雅黑" panose="020B0503020204020204" charset="-122"/>
                  <a:sym typeface="+mn-ea"/>
                </a:rPr>
                <a:t>......</a:t>
              </a:r>
            </a:p>
          </p:txBody>
        </p:sp>
        <p:sp>
          <p:nvSpPr>
            <p:cNvPr id="38" name="圆角矩形 37"/>
            <p:cNvSpPr/>
            <p:nvPr/>
          </p:nvSpPr>
          <p:spPr>
            <a:xfrm>
              <a:off x="6629" y="4979"/>
              <a:ext cx="1474" cy="2382"/>
            </a:xfrm>
            <a:prstGeom prst="roundRect">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900">
                <a:latin typeface="微软雅黑" panose="020B0503020204020204" charset="-122"/>
                <a:ea typeface="微软雅黑" panose="020B0503020204020204" charset="-122"/>
                <a:cs typeface="微软雅黑" panose="020B0503020204020204" charset="-122"/>
              </a:endParaRPr>
            </a:p>
          </p:txBody>
        </p:sp>
        <p:sp>
          <p:nvSpPr>
            <p:cNvPr id="39" name="文本框 38"/>
            <p:cNvSpPr txBox="1"/>
            <p:nvPr/>
          </p:nvSpPr>
          <p:spPr>
            <a:xfrm>
              <a:off x="6429" y="5187"/>
              <a:ext cx="1874" cy="620"/>
            </a:xfrm>
            <a:prstGeom prst="rect">
              <a:avLst/>
            </a:prstGeom>
            <a:noFill/>
          </p:spPr>
          <p:txBody>
            <a:bodyPr wrap="square" rtlCol="0">
              <a:spAutoFit/>
            </a:bodyPr>
            <a:lstStyle/>
            <a:p>
              <a:pPr algn="ctr"/>
              <a:r>
                <a:rPr lang="zh-CN" altLang="en-US" sz="800">
                  <a:solidFill>
                    <a:schemeClr val="bg1"/>
                  </a:solidFill>
                  <a:latin typeface="微软雅黑" panose="020B0503020204020204" charset="-122"/>
                  <a:ea typeface="微软雅黑" panose="020B0503020204020204" charset="-122"/>
                </a:rPr>
                <a:t>版本控制</a:t>
              </a:r>
            </a:p>
            <a:p>
              <a:pPr algn="ctr"/>
              <a:r>
                <a:rPr lang="zh-CN" altLang="en-US" sz="800">
                  <a:solidFill>
                    <a:schemeClr val="bg1"/>
                  </a:solidFill>
                  <a:latin typeface="微软雅黑" panose="020B0503020204020204" charset="-122"/>
                  <a:ea typeface="微软雅黑" panose="020B0503020204020204" charset="-122"/>
                </a:rPr>
                <a:t>（</a:t>
              </a:r>
              <a:r>
                <a:rPr lang="en-US" altLang="zh-CN" sz="800">
                  <a:solidFill>
                    <a:schemeClr val="bg1"/>
                  </a:solidFill>
                  <a:latin typeface="微软雅黑" panose="020B0503020204020204" charset="-122"/>
                  <a:ea typeface="微软雅黑" panose="020B0503020204020204" charset="-122"/>
                </a:rPr>
                <a:t>VSS/FIREFLY</a:t>
              </a:r>
              <a:r>
                <a:rPr lang="zh-CN" altLang="en-US" sz="800">
                  <a:solidFill>
                    <a:schemeClr val="bg1"/>
                  </a:solidFill>
                  <a:latin typeface="微软雅黑" panose="020B0503020204020204" charset="-122"/>
                  <a:ea typeface="微软雅黑" panose="020B0503020204020204" charset="-122"/>
                </a:rPr>
                <a:t>）</a:t>
              </a:r>
            </a:p>
          </p:txBody>
        </p:sp>
        <p:sp>
          <p:nvSpPr>
            <p:cNvPr id="40" name="文本框 39"/>
            <p:cNvSpPr txBox="1"/>
            <p:nvPr/>
          </p:nvSpPr>
          <p:spPr>
            <a:xfrm>
              <a:off x="6772" y="5844"/>
              <a:ext cx="1188" cy="1158"/>
            </a:xfrm>
            <a:prstGeom prst="rect">
              <a:avLst/>
            </a:prstGeom>
            <a:noFill/>
          </p:spPr>
          <p:txBody>
            <a:bodyPr wrap="square" rtlCol="0">
              <a:spAutoFit/>
            </a:bodyPr>
            <a:lstStyle/>
            <a:p>
              <a:pPr algn="l"/>
              <a:r>
                <a:rPr lang="zh-CN" altLang="en-US" sz="700">
                  <a:solidFill>
                    <a:schemeClr val="bg1"/>
                  </a:solidFill>
                  <a:latin typeface="微软雅黑" panose="020B0503020204020204" charset="-122"/>
                  <a:ea typeface="微软雅黑" panose="020B0503020204020204" charset="-122"/>
                  <a:cs typeface="微软雅黑" panose="020B0503020204020204" charset="-122"/>
                  <a:sym typeface="+mn-ea"/>
                </a:rPr>
                <a:t>维护软件包</a:t>
              </a:r>
            </a:p>
            <a:p>
              <a:pPr algn="l"/>
              <a:r>
                <a:rPr lang="zh-CN" altLang="en-US" sz="700">
                  <a:solidFill>
                    <a:schemeClr val="bg1"/>
                  </a:solidFill>
                  <a:latin typeface="微软雅黑" panose="020B0503020204020204" charset="-122"/>
                  <a:ea typeface="微软雅黑" panose="020B0503020204020204" charset="-122"/>
                  <a:cs typeface="微软雅黑" panose="020B0503020204020204" charset="-122"/>
                  <a:sym typeface="+mn-ea"/>
                </a:rPr>
                <a:t>一致性</a:t>
              </a:r>
            </a:p>
            <a:p>
              <a:pPr algn="l"/>
              <a:r>
                <a:rPr lang="zh-CN" altLang="en-US" sz="700">
                  <a:solidFill>
                    <a:schemeClr val="bg1"/>
                  </a:solidFill>
                  <a:latin typeface="微软雅黑" panose="020B0503020204020204" charset="-122"/>
                  <a:ea typeface="微软雅黑" panose="020B0503020204020204" charset="-122"/>
                  <a:cs typeface="微软雅黑" panose="020B0503020204020204" charset="-122"/>
                  <a:sym typeface="+mn-ea"/>
                </a:rPr>
                <a:t>可追踪性</a:t>
              </a:r>
            </a:p>
            <a:p>
              <a:pPr algn="l"/>
              <a:r>
                <a:rPr lang="zh-CN" altLang="en-US" sz="700">
                  <a:solidFill>
                    <a:schemeClr val="bg1"/>
                  </a:solidFill>
                  <a:latin typeface="微软雅黑" panose="020B0503020204020204" charset="-122"/>
                  <a:ea typeface="微软雅黑" panose="020B0503020204020204" charset="-122"/>
                  <a:cs typeface="微软雅黑" panose="020B0503020204020204" charset="-122"/>
                </a:rPr>
                <a:t>配置审计</a:t>
              </a:r>
            </a:p>
            <a:p>
              <a:pPr algn="l"/>
              <a:r>
                <a:rPr lang="en-US" altLang="zh-CN" sz="700">
                  <a:solidFill>
                    <a:schemeClr val="bg1"/>
                  </a:solidFill>
                  <a:latin typeface="微软雅黑" panose="020B0503020204020204" charset="-122"/>
                  <a:ea typeface="微软雅黑" panose="020B0503020204020204" charset="-122"/>
                  <a:cs typeface="微软雅黑" panose="020B0503020204020204" charset="-122"/>
                  <a:sym typeface="+mn-ea"/>
                </a:rPr>
                <a:t>......</a:t>
              </a:r>
            </a:p>
          </p:txBody>
        </p:sp>
        <p:sp>
          <p:nvSpPr>
            <p:cNvPr id="41" name="圆角矩形 40"/>
            <p:cNvSpPr/>
            <p:nvPr/>
          </p:nvSpPr>
          <p:spPr>
            <a:xfrm>
              <a:off x="8347" y="4979"/>
              <a:ext cx="1474" cy="2382"/>
            </a:xfrm>
            <a:prstGeom prst="roundRect">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900">
                <a:latin typeface="微软雅黑" panose="020B0503020204020204" charset="-122"/>
                <a:ea typeface="微软雅黑" panose="020B0503020204020204" charset="-122"/>
                <a:cs typeface="微软雅黑" panose="020B0503020204020204" charset="-122"/>
              </a:endParaRPr>
            </a:p>
          </p:txBody>
        </p:sp>
        <p:sp>
          <p:nvSpPr>
            <p:cNvPr id="42" name="文本框 41"/>
            <p:cNvSpPr txBox="1"/>
            <p:nvPr/>
          </p:nvSpPr>
          <p:spPr>
            <a:xfrm>
              <a:off x="8228" y="5188"/>
              <a:ext cx="1727" cy="620"/>
            </a:xfrm>
            <a:prstGeom prst="rect">
              <a:avLst/>
            </a:prstGeom>
            <a:noFill/>
          </p:spPr>
          <p:txBody>
            <a:bodyPr wrap="square" rtlCol="0">
              <a:spAutoFit/>
            </a:bodyPr>
            <a:lstStyle/>
            <a:p>
              <a:pPr algn="ctr"/>
              <a:r>
                <a:rPr lang="zh-CN" altLang="en-US" sz="800">
                  <a:solidFill>
                    <a:schemeClr val="bg1"/>
                  </a:solidFill>
                  <a:latin typeface="微软雅黑" panose="020B0503020204020204" charset="-122"/>
                  <a:ea typeface="微软雅黑" panose="020B0503020204020204" charset="-122"/>
                </a:rPr>
                <a:t>售后项目管理</a:t>
              </a:r>
            </a:p>
            <a:p>
              <a:pPr algn="ctr"/>
              <a:r>
                <a:rPr lang="zh-CN" altLang="en-US" sz="800">
                  <a:solidFill>
                    <a:schemeClr val="bg1"/>
                  </a:solidFill>
                  <a:latin typeface="微软雅黑" panose="020B0503020204020204" charset="-122"/>
                  <a:ea typeface="微软雅黑" panose="020B0503020204020204" charset="-122"/>
                </a:rPr>
                <a:t>（</a:t>
              </a:r>
              <a:r>
                <a:rPr lang="en-US" altLang="zh-CN" sz="800">
                  <a:solidFill>
                    <a:schemeClr val="bg1"/>
                  </a:solidFill>
                  <a:latin typeface="微软雅黑" panose="020B0503020204020204" charset="-122"/>
                  <a:ea typeface="微软雅黑" panose="020B0503020204020204" charset="-122"/>
                </a:rPr>
                <a:t>PSA</a:t>
              </a:r>
              <a:r>
                <a:rPr lang="zh-CN" altLang="en-US" sz="800">
                  <a:solidFill>
                    <a:schemeClr val="bg1"/>
                  </a:solidFill>
                  <a:latin typeface="微软雅黑" panose="020B0503020204020204" charset="-122"/>
                  <a:ea typeface="微软雅黑" panose="020B0503020204020204" charset="-122"/>
                </a:rPr>
                <a:t>）</a:t>
              </a:r>
            </a:p>
          </p:txBody>
        </p:sp>
        <p:sp>
          <p:nvSpPr>
            <p:cNvPr id="43" name="文本框 42"/>
            <p:cNvSpPr txBox="1"/>
            <p:nvPr/>
          </p:nvSpPr>
          <p:spPr>
            <a:xfrm>
              <a:off x="8580" y="5844"/>
              <a:ext cx="1008" cy="1158"/>
            </a:xfrm>
            <a:prstGeom prst="rect">
              <a:avLst/>
            </a:prstGeom>
            <a:noFill/>
          </p:spPr>
          <p:txBody>
            <a:bodyPr wrap="square" rtlCol="0">
              <a:spAutoFit/>
            </a:bodyPr>
            <a:lstStyle/>
            <a:p>
              <a:pPr algn="l"/>
              <a:r>
                <a:rPr lang="zh-CN" altLang="en-US" sz="700">
                  <a:solidFill>
                    <a:schemeClr val="bg1"/>
                  </a:solidFill>
                  <a:latin typeface="微软雅黑" panose="020B0503020204020204" charset="-122"/>
                  <a:ea typeface="微软雅黑" panose="020B0503020204020204" charset="-122"/>
                  <a:cs typeface="微软雅黑" panose="020B0503020204020204" charset="-122"/>
                  <a:sym typeface="+mn-ea"/>
                </a:rPr>
                <a:t>立项</a:t>
              </a:r>
            </a:p>
            <a:p>
              <a:pPr algn="l"/>
              <a:r>
                <a:rPr lang="zh-CN" altLang="en-US" sz="700">
                  <a:solidFill>
                    <a:schemeClr val="bg1"/>
                  </a:solidFill>
                  <a:latin typeface="微软雅黑" panose="020B0503020204020204" charset="-122"/>
                  <a:ea typeface="微软雅黑" panose="020B0503020204020204" charset="-122"/>
                  <a:cs typeface="微软雅黑" panose="020B0503020204020204" charset="-122"/>
                </a:rPr>
                <a:t>结项</a:t>
              </a:r>
            </a:p>
            <a:p>
              <a:pPr algn="l"/>
              <a:r>
                <a:rPr lang="zh-CN" altLang="en-US" sz="700">
                  <a:solidFill>
                    <a:schemeClr val="bg1"/>
                  </a:solidFill>
                  <a:latin typeface="微软雅黑" panose="020B0503020204020204" charset="-122"/>
                  <a:ea typeface="微软雅黑" panose="020B0503020204020204" charset="-122"/>
                  <a:cs typeface="微软雅黑" panose="020B0503020204020204" charset="-122"/>
                </a:rPr>
                <a:t>维护周报</a:t>
              </a:r>
            </a:p>
            <a:p>
              <a:pPr algn="l"/>
              <a:r>
                <a:rPr lang="zh-CN" altLang="en-US" sz="700">
                  <a:solidFill>
                    <a:schemeClr val="bg1"/>
                  </a:solidFill>
                  <a:latin typeface="微软雅黑" panose="020B0503020204020204" charset="-122"/>
                  <a:ea typeface="微软雅黑" panose="020B0503020204020204" charset="-122"/>
                  <a:cs typeface="微软雅黑" panose="020B0503020204020204" charset="-122"/>
                </a:rPr>
                <a:t>维护总结</a:t>
              </a:r>
            </a:p>
            <a:p>
              <a:pPr algn="l"/>
              <a:r>
                <a:rPr lang="en-US" altLang="zh-CN" sz="700">
                  <a:solidFill>
                    <a:schemeClr val="bg1"/>
                  </a:solidFill>
                  <a:latin typeface="微软雅黑" panose="020B0503020204020204" charset="-122"/>
                  <a:ea typeface="微软雅黑" panose="020B0503020204020204" charset="-122"/>
                  <a:cs typeface="微软雅黑" panose="020B0503020204020204" charset="-122"/>
                  <a:sym typeface="+mn-ea"/>
                </a:rPr>
                <a:t>......</a:t>
              </a:r>
            </a:p>
          </p:txBody>
        </p:sp>
        <p:sp>
          <p:nvSpPr>
            <p:cNvPr id="44" name="圆角矩形 43"/>
            <p:cNvSpPr/>
            <p:nvPr/>
          </p:nvSpPr>
          <p:spPr>
            <a:xfrm>
              <a:off x="10185" y="4979"/>
              <a:ext cx="1474" cy="2382"/>
            </a:xfrm>
            <a:prstGeom prst="roundRect">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900">
                <a:latin typeface="微软雅黑" panose="020B0503020204020204" charset="-122"/>
                <a:ea typeface="微软雅黑" panose="020B0503020204020204" charset="-122"/>
                <a:cs typeface="微软雅黑" panose="020B0503020204020204" charset="-122"/>
              </a:endParaRPr>
            </a:p>
          </p:txBody>
        </p:sp>
        <p:sp>
          <p:nvSpPr>
            <p:cNvPr id="45" name="文本框 44"/>
            <p:cNvSpPr txBox="1"/>
            <p:nvPr/>
          </p:nvSpPr>
          <p:spPr>
            <a:xfrm>
              <a:off x="10068" y="5188"/>
              <a:ext cx="1654" cy="620"/>
            </a:xfrm>
            <a:prstGeom prst="rect">
              <a:avLst/>
            </a:prstGeom>
            <a:noFill/>
          </p:spPr>
          <p:txBody>
            <a:bodyPr wrap="square" rtlCol="0">
              <a:spAutoFit/>
            </a:bodyPr>
            <a:lstStyle/>
            <a:p>
              <a:pPr algn="ctr"/>
              <a:r>
                <a:rPr lang="zh-CN" altLang="en-US" sz="800">
                  <a:solidFill>
                    <a:schemeClr val="bg1"/>
                  </a:solidFill>
                  <a:latin typeface="微软雅黑" panose="020B0503020204020204" charset="-122"/>
                  <a:ea typeface="微软雅黑" panose="020B0503020204020204" charset="-122"/>
                </a:rPr>
                <a:t>客户关系管理</a:t>
              </a:r>
            </a:p>
            <a:p>
              <a:pPr algn="ctr"/>
              <a:r>
                <a:rPr lang="zh-CN" altLang="en-US" sz="800">
                  <a:solidFill>
                    <a:schemeClr val="bg1"/>
                  </a:solidFill>
                  <a:latin typeface="微软雅黑" panose="020B0503020204020204" charset="-122"/>
                  <a:ea typeface="微软雅黑" panose="020B0503020204020204" charset="-122"/>
                </a:rPr>
                <a:t>（</a:t>
              </a:r>
              <a:r>
                <a:rPr lang="en-US" altLang="zh-CN" sz="800">
                  <a:solidFill>
                    <a:schemeClr val="bg1"/>
                  </a:solidFill>
                  <a:latin typeface="微软雅黑" panose="020B0503020204020204" charset="-122"/>
                  <a:ea typeface="微软雅黑" panose="020B0503020204020204" charset="-122"/>
                </a:rPr>
                <a:t>CRM</a:t>
              </a:r>
              <a:r>
                <a:rPr lang="zh-CN" altLang="en-US" sz="800">
                  <a:solidFill>
                    <a:schemeClr val="bg1"/>
                  </a:solidFill>
                  <a:latin typeface="微软雅黑" panose="020B0503020204020204" charset="-122"/>
                  <a:ea typeface="微软雅黑" panose="020B0503020204020204" charset="-122"/>
                </a:rPr>
                <a:t>）</a:t>
              </a:r>
            </a:p>
          </p:txBody>
        </p:sp>
        <p:sp>
          <p:nvSpPr>
            <p:cNvPr id="46" name="文本框 45"/>
            <p:cNvSpPr txBox="1"/>
            <p:nvPr/>
          </p:nvSpPr>
          <p:spPr>
            <a:xfrm>
              <a:off x="10327" y="5844"/>
              <a:ext cx="1188" cy="1158"/>
            </a:xfrm>
            <a:prstGeom prst="rect">
              <a:avLst/>
            </a:prstGeom>
            <a:noFill/>
          </p:spPr>
          <p:txBody>
            <a:bodyPr wrap="square" rtlCol="0">
              <a:spAutoFit/>
            </a:bodyPr>
            <a:lstStyle/>
            <a:p>
              <a:pPr algn="l"/>
              <a:r>
                <a:rPr lang="zh-CN" altLang="en-US" sz="700">
                  <a:solidFill>
                    <a:schemeClr val="bg1"/>
                  </a:solidFill>
                  <a:latin typeface="微软雅黑" panose="020B0503020204020204" charset="-122"/>
                  <a:ea typeface="微软雅黑" panose="020B0503020204020204" charset="-122"/>
                  <a:cs typeface="微软雅黑" panose="020B0503020204020204" charset="-122"/>
                  <a:sym typeface="+mn-ea"/>
                </a:rPr>
                <a:t>客户信息</a:t>
              </a:r>
            </a:p>
            <a:p>
              <a:pPr algn="l"/>
              <a:r>
                <a:rPr lang="zh-CN" altLang="en-US" sz="700">
                  <a:solidFill>
                    <a:schemeClr val="bg1"/>
                  </a:solidFill>
                  <a:latin typeface="微软雅黑" panose="020B0503020204020204" charset="-122"/>
                  <a:ea typeface="微软雅黑" panose="020B0503020204020204" charset="-122"/>
                  <a:cs typeface="微软雅黑" panose="020B0503020204020204" charset="-122"/>
                  <a:sym typeface="+mn-ea"/>
                </a:rPr>
                <a:t>电话回访</a:t>
              </a:r>
            </a:p>
            <a:p>
              <a:pPr algn="l"/>
              <a:r>
                <a:rPr lang="zh-CN" altLang="en-US" sz="700">
                  <a:solidFill>
                    <a:schemeClr val="bg1"/>
                  </a:solidFill>
                  <a:latin typeface="微软雅黑" panose="020B0503020204020204" charset="-122"/>
                  <a:ea typeface="微软雅黑" panose="020B0503020204020204" charset="-122"/>
                  <a:cs typeface="微软雅黑" panose="020B0503020204020204" charset="-122"/>
                  <a:sym typeface="+mn-ea"/>
                </a:rPr>
                <a:t>定期拜访</a:t>
              </a:r>
            </a:p>
            <a:p>
              <a:pPr algn="l"/>
              <a:r>
                <a:rPr lang="zh-CN" altLang="en-US" sz="700">
                  <a:solidFill>
                    <a:schemeClr val="bg1"/>
                  </a:solidFill>
                  <a:latin typeface="微软雅黑" panose="020B0503020204020204" charset="-122"/>
                  <a:ea typeface="微软雅黑" panose="020B0503020204020204" charset="-122"/>
                  <a:cs typeface="微软雅黑" panose="020B0503020204020204" charset="-122"/>
                  <a:sym typeface="+mn-ea"/>
                </a:rPr>
                <a:t>满意度调查</a:t>
              </a:r>
              <a:endParaRPr lang="zh-CN" altLang="en-US" sz="700">
                <a:solidFill>
                  <a:schemeClr val="bg1"/>
                </a:solidFill>
                <a:latin typeface="微软雅黑" panose="020B0503020204020204" charset="-122"/>
                <a:ea typeface="微软雅黑" panose="020B0503020204020204" charset="-122"/>
                <a:cs typeface="微软雅黑" panose="020B0503020204020204" charset="-122"/>
              </a:endParaRPr>
            </a:p>
            <a:p>
              <a:pPr algn="l"/>
              <a:r>
                <a:rPr lang="en-US" altLang="zh-CN" sz="700">
                  <a:solidFill>
                    <a:schemeClr val="bg1"/>
                  </a:solidFill>
                  <a:latin typeface="微软雅黑" panose="020B0503020204020204" charset="-122"/>
                  <a:ea typeface="微软雅黑" panose="020B0503020204020204" charset="-122"/>
                  <a:cs typeface="微软雅黑" panose="020B0503020204020204" charset="-122"/>
                  <a:sym typeface="+mn-ea"/>
                </a:rPr>
                <a:t>......</a:t>
              </a:r>
            </a:p>
          </p:txBody>
        </p:sp>
      </p:grpSp>
      <p:pic>
        <p:nvPicPr>
          <p:cNvPr id="291906" name="图片 291906"/>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a:xfrm>
            <a:off x="6385560" y="689610"/>
            <a:ext cx="1866265" cy="3939540"/>
          </a:xfrm>
          <a:prstGeom prst="rect">
            <a:avLst/>
          </a:prstGeom>
          <a:noFill/>
          <a:ln>
            <a:noFill/>
          </a:ln>
        </p:spPr>
      </p:pic>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nvGraphicFramePr>
        <p:xfrm>
          <a:off x="715010" y="-161925"/>
          <a:ext cx="7835265" cy="54724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矩形 2"/>
          <p:cNvSpPr/>
          <p:nvPr/>
        </p:nvSpPr>
        <p:spPr>
          <a:xfrm>
            <a:off x="451" y="3158"/>
            <a:ext cx="738534" cy="437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nvGrpSpPr>
          <p:cNvPr id="4" name="组合 3"/>
          <p:cNvGrpSpPr/>
          <p:nvPr/>
        </p:nvGrpSpPr>
        <p:grpSpPr>
          <a:xfrm>
            <a:off x="145104" y="3158"/>
            <a:ext cx="431914" cy="627339"/>
            <a:chOff x="841003" y="360040"/>
            <a:chExt cx="504056" cy="836712"/>
          </a:xfrm>
          <a:solidFill>
            <a:srgbClr val="2F5EB0"/>
          </a:solidFill>
        </p:grpSpPr>
        <p:sp>
          <p:nvSpPr>
            <p:cNvPr id="6" name="矩形 5"/>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9" name="等腰三角形 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sp>
        <p:nvSpPr>
          <p:cNvPr id="8" name="文本框 9"/>
          <p:cNvSpPr txBox="1"/>
          <p:nvPr/>
        </p:nvSpPr>
        <p:spPr>
          <a:xfrm>
            <a:off x="630998" y="154881"/>
            <a:ext cx="2023005" cy="258445"/>
          </a:xfrm>
          <a:prstGeom prst="rect">
            <a:avLst/>
          </a:prstGeom>
          <a:noFill/>
        </p:spPr>
        <p:txBody>
          <a:bodyPr wrap="square" lIns="51418" tIns="25709" rIns="51418" bIns="25709" rtlCol="0">
            <a:spAutoFit/>
          </a:bodyPr>
          <a:lstStyle/>
          <a:p>
            <a:pPr marL="0" lvl="1"/>
            <a:r>
              <a:rPr lang="zh-CN" altLang="en-US" b="1" dirty="0">
                <a:solidFill>
                  <a:schemeClr val="tx1">
                    <a:lumMod val="50000"/>
                    <a:lumOff val="50000"/>
                  </a:schemeClr>
                </a:solidFill>
                <a:latin typeface="微软雅黑" panose="020B0503020204020204" charset="-122"/>
                <a:ea typeface="微软雅黑" panose="020B0503020204020204" charset="-122"/>
                <a:sym typeface="+mn-ea"/>
              </a:rPr>
              <a:t>深拓售后服务流程体系</a:t>
            </a:r>
            <a:endParaRPr lang="zh-CN" altLang="en-US" b="1" dirty="0">
              <a:solidFill>
                <a:schemeClr val="tx1">
                  <a:lumMod val="50000"/>
                  <a:lumOff val="50000"/>
                </a:schemeClr>
              </a:solidFill>
              <a:latin typeface="微软雅黑" panose="020B0503020204020204" charset="-122"/>
              <a:ea typeface="微软雅黑" panose="020B0503020204020204" charset="-122"/>
            </a:endParaRPr>
          </a:p>
        </p:txBody>
      </p:sp>
      <p:pic>
        <p:nvPicPr>
          <p:cNvPr id="12" name="图片 11"/>
          <p:cNvPicPr>
            <a:picLocks noChangeAspect="1"/>
          </p:cNvPicPr>
          <p:nvPr/>
        </p:nvPicPr>
        <p:blipFill>
          <a:blip r:embed="rId8" cstate="print"/>
          <a:stretch>
            <a:fillRect/>
          </a:stretch>
        </p:blipFill>
        <p:spPr>
          <a:xfrm>
            <a:off x="197231" y="125730"/>
            <a:ext cx="327660" cy="32766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p:nvPr/>
        </p:nvGraphicFramePr>
        <p:xfrm>
          <a:off x="953770" y="906780"/>
          <a:ext cx="7465060" cy="3924300"/>
        </p:xfrm>
        <a:graphic>
          <a:graphicData uri="http://schemas.openxmlformats.org/drawingml/2006/table">
            <a:tbl>
              <a:tblPr firstRow="1" bandRow="1">
                <a:tableStyleId>{35758FB7-9AC5-4552-8A53-C91805E547FA}</a:tableStyleId>
              </a:tblPr>
              <a:tblGrid>
                <a:gridCol w="1006475"/>
                <a:gridCol w="1009015"/>
                <a:gridCol w="1609090"/>
                <a:gridCol w="3840480"/>
              </a:tblGrid>
              <a:tr h="245110">
                <a:tc>
                  <a:txBody>
                    <a:bodyPr/>
                    <a:lstStyle/>
                    <a:p>
                      <a:pPr indent="0" algn="ctr">
                        <a:buNone/>
                      </a:pPr>
                      <a:r>
                        <a:rPr lang="en-US" sz="1200"/>
                        <a:t>级别</a:t>
                      </a:r>
                      <a:endParaRPr lang="en-US" altLang="en-US" sz="1200"/>
                    </a:p>
                  </a:txBody>
                  <a:tcPr marL="68580" marR="68580" marT="0" marB="0" anchor="ctr"/>
                </a:tc>
                <a:tc>
                  <a:txBody>
                    <a:bodyPr/>
                    <a:lstStyle/>
                    <a:p>
                      <a:pPr indent="0" algn="ctr">
                        <a:buNone/>
                      </a:pPr>
                      <a:r>
                        <a:rPr lang="en-US" sz="1200"/>
                        <a:t>分类</a:t>
                      </a:r>
                      <a:endParaRPr lang="en-US" altLang="en-US" sz="1200"/>
                    </a:p>
                  </a:txBody>
                  <a:tcPr marL="68580" marR="68580" marT="0" marB="0" anchor="ctr"/>
                </a:tc>
                <a:tc gridSpan="2">
                  <a:txBody>
                    <a:bodyPr/>
                    <a:lstStyle/>
                    <a:p>
                      <a:pPr indent="0" algn="ctr">
                        <a:buNone/>
                      </a:pPr>
                      <a:r>
                        <a:rPr lang="en-US" sz="1200"/>
                        <a:t>定义</a:t>
                      </a:r>
                      <a:endParaRPr lang="en-US" altLang="en-US" sz="1200"/>
                    </a:p>
                  </a:txBody>
                  <a:tcPr marL="68580" marR="68580" marT="0" marB="0"/>
                </a:tc>
                <a:tc hMerge="1">
                  <a:txBody>
                    <a:bodyPr/>
                    <a:lstStyle/>
                    <a:p>
                      <a:endParaRPr lang="zh-CN"/>
                    </a:p>
                  </a:txBody>
                  <a:tcPr/>
                </a:tc>
              </a:tr>
              <a:tr h="490220">
                <a:tc>
                  <a:txBody>
                    <a:bodyPr/>
                    <a:lstStyle/>
                    <a:p>
                      <a:pPr indent="0" algn="ctr">
                        <a:buNone/>
                      </a:pPr>
                      <a:r>
                        <a:rPr lang="en-US" sz="1200"/>
                        <a:t>1</a:t>
                      </a:r>
                      <a:endParaRPr lang="en-US" altLang="en-US" sz="1200"/>
                    </a:p>
                  </a:txBody>
                  <a:tcPr marL="68580" marR="68580" marT="0" marB="0" anchor="ctr"/>
                </a:tc>
                <a:tc>
                  <a:txBody>
                    <a:bodyPr/>
                    <a:lstStyle/>
                    <a:p>
                      <a:pPr indent="0">
                        <a:buNone/>
                      </a:pPr>
                      <a:r>
                        <a:rPr lang="en-US" sz="1200"/>
                        <a:t>紧急</a:t>
                      </a:r>
                      <a:endParaRPr lang="en-US" altLang="en-US" sz="1200"/>
                    </a:p>
                  </a:txBody>
                  <a:tcPr marL="68580" marR="68580" marT="0" marB="0" anchor="ctr"/>
                </a:tc>
                <a:tc gridSpan="2">
                  <a:txBody>
                    <a:bodyPr/>
                    <a:lstStyle/>
                    <a:p>
                      <a:pPr indent="0">
                        <a:buNone/>
                      </a:pPr>
                      <a:r>
                        <a:rPr lang="en-US" sz="1200"/>
                        <a:t>系统瘫痪，完全破坏用户服务的严重问题，有很高的业务风险。例如：整个数据库服务器和应用服务器不可用数据库崩溃无法进行事务处理</a:t>
                      </a:r>
                      <a:endParaRPr lang="en-US" altLang="en-US" sz="1200"/>
                    </a:p>
                  </a:txBody>
                  <a:tcPr marL="68580" marR="68580" marT="0" marB="0"/>
                </a:tc>
                <a:tc hMerge="1">
                  <a:txBody>
                    <a:bodyPr/>
                    <a:lstStyle/>
                    <a:p>
                      <a:endParaRPr lang="zh-CN"/>
                    </a:p>
                  </a:txBody>
                  <a:tcPr/>
                </a:tc>
              </a:tr>
              <a:tr h="981710">
                <a:tc>
                  <a:txBody>
                    <a:bodyPr/>
                    <a:lstStyle/>
                    <a:p>
                      <a:pPr indent="0" algn="ctr">
                        <a:buNone/>
                      </a:pPr>
                      <a:r>
                        <a:rPr lang="en-US" sz="1200"/>
                        <a:t>2</a:t>
                      </a:r>
                      <a:endParaRPr lang="en-US" altLang="en-US" sz="1200"/>
                    </a:p>
                  </a:txBody>
                  <a:tcPr marL="68580" marR="68580" marT="0" marB="0" anchor="ctr"/>
                </a:tc>
                <a:tc>
                  <a:txBody>
                    <a:bodyPr/>
                    <a:lstStyle/>
                    <a:p>
                      <a:pPr indent="0">
                        <a:buNone/>
                      </a:pPr>
                      <a:r>
                        <a:rPr lang="en-US" sz="1200"/>
                        <a:t>严重</a:t>
                      </a:r>
                      <a:endParaRPr lang="en-US" altLang="en-US" sz="1200"/>
                    </a:p>
                  </a:txBody>
                  <a:tcPr marL="68580" marR="68580" marT="0" marB="0" anchor="ctr"/>
                </a:tc>
                <a:tc gridSpan="2">
                  <a:txBody>
                    <a:bodyPr/>
                    <a:lstStyle/>
                    <a:p>
                      <a:pPr indent="0">
                        <a:buNone/>
                      </a:pPr>
                      <a:r>
                        <a:rPr lang="en-US" sz="1200"/>
                        <a:t>系统严重故障，会影响到生产运营的问题。用户或IT服务被影响，用户在很困难的程度下能够继续处理业务，但是会很麻烦。业务风险中到低。例如：部分应用程序无法运作实现有截止日期的特定流程的系统应用程序的重要功能不可用</a:t>
                      </a:r>
                      <a:endParaRPr lang="en-US" altLang="en-US" sz="1200"/>
                    </a:p>
                  </a:txBody>
                  <a:tcPr marL="68580" marR="68580" marT="0" marB="0"/>
                </a:tc>
                <a:tc hMerge="1">
                  <a:txBody>
                    <a:bodyPr/>
                    <a:lstStyle/>
                    <a:p>
                      <a:endParaRPr lang="zh-CN"/>
                    </a:p>
                  </a:txBody>
                  <a:tcPr/>
                </a:tc>
              </a:tr>
              <a:tr h="490220">
                <a:tc>
                  <a:txBody>
                    <a:bodyPr/>
                    <a:lstStyle/>
                    <a:p>
                      <a:pPr indent="0" algn="ctr">
                        <a:buNone/>
                      </a:pPr>
                      <a:r>
                        <a:rPr lang="en-US" sz="1200"/>
                        <a:t>3</a:t>
                      </a:r>
                      <a:endParaRPr lang="en-US" altLang="en-US" sz="1200"/>
                    </a:p>
                  </a:txBody>
                  <a:tcPr marL="68580" marR="68580" marT="0" marB="0" anchor="ctr"/>
                </a:tc>
                <a:tc>
                  <a:txBody>
                    <a:bodyPr/>
                    <a:lstStyle/>
                    <a:p>
                      <a:pPr indent="0">
                        <a:buNone/>
                      </a:pPr>
                      <a:r>
                        <a:rPr lang="en-US" sz="1200"/>
                        <a:t>一般</a:t>
                      </a:r>
                      <a:endParaRPr lang="en-US" altLang="en-US" sz="1200"/>
                    </a:p>
                  </a:txBody>
                  <a:tcPr marL="68580" marR="68580" marT="0" marB="0" anchor="ctr"/>
                </a:tc>
                <a:tc gridSpan="2">
                  <a:txBody>
                    <a:bodyPr/>
                    <a:lstStyle/>
                    <a:p>
                      <a:pPr indent="0">
                        <a:buNone/>
                      </a:pPr>
                      <a:r>
                        <a:rPr lang="en-US" sz="1200"/>
                        <a:t>对系统影响很低，服务不会受到影响。例如：一个用户受影响，存在替代解决方案</a:t>
                      </a:r>
                      <a:endParaRPr lang="en-US" altLang="en-US" sz="1200"/>
                    </a:p>
                  </a:txBody>
                  <a:tcPr marL="68580" marR="68580" marT="0" marB="0"/>
                </a:tc>
                <a:tc hMerge="1">
                  <a:txBody>
                    <a:bodyPr/>
                    <a:lstStyle/>
                    <a:p>
                      <a:endParaRPr lang="zh-CN"/>
                    </a:p>
                  </a:txBody>
                  <a:tcPr/>
                </a:tc>
              </a:tr>
              <a:tr h="245110">
                <a:tc>
                  <a:txBody>
                    <a:bodyPr/>
                    <a:lstStyle/>
                    <a:p>
                      <a:pPr indent="0" algn="ctr">
                        <a:buNone/>
                      </a:pPr>
                      <a:r>
                        <a:rPr lang="en-US" sz="1200"/>
                        <a:t>4</a:t>
                      </a:r>
                      <a:endParaRPr lang="en-US" altLang="en-US" sz="1200"/>
                    </a:p>
                  </a:txBody>
                  <a:tcPr marL="68580" marR="68580" marT="0" marB="0" anchor="ctr"/>
                </a:tc>
                <a:tc>
                  <a:txBody>
                    <a:bodyPr/>
                    <a:lstStyle/>
                    <a:p>
                      <a:pPr indent="0">
                        <a:buNone/>
                      </a:pPr>
                      <a:r>
                        <a:rPr lang="en-US" sz="1200"/>
                        <a:t>日常服务</a:t>
                      </a:r>
                      <a:endParaRPr lang="en-US" altLang="en-US" sz="1200"/>
                    </a:p>
                  </a:txBody>
                  <a:tcPr marL="68580" marR="68580" marT="0" marB="0" anchor="ctr"/>
                </a:tc>
                <a:tc gridSpan="2">
                  <a:txBody>
                    <a:bodyPr/>
                    <a:lstStyle/>
                    <a:p>
                      <a:pPr indent="0">
                        <a:buNone/>
                      </a:pPr>
                      <a:r>
                        <a:rPr lang="en-US" sz="1200"/>
                        <a:t>系统设置更改，简单调整</a:t>
                      </a:r>
                      <a:endParaRPr lang="en-US" altLang="en-US" sz="1200"/>
                    </a:p>
                  </a:txBody>
                  <a:tcPr marL="68580" marR="68580" marT="0" marB="0"/>
                </a:tc>
                <a:tc hMerge="1">
                  <a:txBody>
                    <a:bodyPr/>
                    <a:lstStyle/>
                    <a:p>
                      <a:endParaRPr lang="zh-CN"/>
                    </a:p>
                  </a:txBody>
                  <a:tcPr/>
                </a:tc>
              </a:tr>
              <a:tr h="245745">
                <a:tc gridSpan="4">
                  <a:txBody>
                    <a:bodyPr/>
                    <a:lstStyle/>
                    <a:p>
                      <a:pPr indent="0" algn="ctr">
                        <a:buNone/>
                      </a:pPr>
                      <a:r>
                        <a:rPr lang="en-US" sz="1200"/>
                        <a:t>对不同类别的问题的响应时间</a:t>
                      </a:r>
                      <a:endParaRPr lang="en-US" altLang="en-US" sz="1200"/>
                    </a:p>
                  </a:txBody>
                  <a:tcPr marL="68580" marR="68580" marT="0" marB="0" anchor="ctr"/>
                </a:tc>
                <a:tc hMerge="1">
                  <a:txBody>
                    <a:bodyPr/>
                    <a:lstStyle/>
                    <a:p>
                      <a:endParaRPr lang="zh-CN"/>
                    </a:p>
                  </a:txBody>
                  <a:tcPr/>
                </a:tc>
                <a:tc hMerge="1">
                  <a:txBody>
                    <a:bodyPr/>
                    <a:lstStyle/>
                    <a:p>
                      <a:endParaRPr lang="zh-CN"/>
                    </a:p>
                  </a:txBody>
                  <a:tcPr/>
                </a:tc>
                <a:tc hMerge="1">
                  <a:txBody>
                    <a:bodyPr/>
                    <a:lstStyle/>
                    <a:p>
                      <a:endParaRPr lang="zh-CN"/>
                    </a:p>
                  </a:txBody>
                  <a:tcPr/>
                </a:tc>
              </a:tr>
              <a:tr h="245110">
                <a:tc>
                  <a:txBody>
                    <a:bodyPr/>
                    <a:lstStyle/>
                    <a:p>
                      <a:pPr indent="0">
                        <a:buNone/>
                      </a:pPr>
                      <a:r>
                        <a:rPr lang="en-US" sz="1200"/>
                        <a:t>问题分类</a:t>
                      </a:r>
                      <a:endParaRPr lang="en-US" altLang="en-US" sz="1200"/>
                    </a:p>
                  </a:txBody>
                  <a:tcPr marL="68580" marR="68580" marT="0" marB="0" anchor="ctr"/>
                </a:tc>
                <a:tc gridSpan="2">
                  <a:txBody>
                    <a:bodyPr/>
                    <a:lstStyle/>
                    <a:p>
                      <a:pPr indent="0" algn="ctr">
                        <a:buNone/>
                      </a:pPr>
                      <a:r>
                        <a:rPr lang="en-US" sz="1200"/>
                        <a:t>电话响应</a:t>
                      </a:r>
                      <a:endParaRPr lang="en-US" altLang="en-US" sz="1200"/>
                    </a:p>
                  </a:txBody>
                  <a:tcPr marL="68580" marR="68580" marT="0" marB="0" anchor="ctr"/>
                </a:tc>
                <a:tc hMerge="1">
                  <a:txBody>
                    <a:bodyPr/>
                    <a:lstStyle/>
                    <a:p>
                      <a:endParaRPr lang="zh-CN"/>
                    </a:p>
                  </a:txBody>
                  <a:tcPr/>
                </a:tc>
                <a:tc>
                  <a:txBody>
                    <a:bodyPr/>
                    <a:lstStyle/>
                    <a:p>
                      <a:pPr indent="0" algn="ctr">
                        <a:buNone/>
                      </a:pPr>
                      <a:r>
                        <a:rPr lang="en-US" sz="1200"/>
                        <a:t>现场响应</a:t>
                      </a:r>
                      <a:endParaRPr lang="en-US" altLang="en-US" sz="1200"/>
                    </a:p>
                  </a:txBody>
                  <a:tcPr marL="68580" marR="68580" marT="0" marB="0" anchor="ctr"/>
                </a:tc>
              </a:tr>
              <a:tr h="245745">
                <a:tc>
                  <a:txBody>
                    <a:bodyPr/>
                    <a:lstStyle/>
                    <a:p>
                      <a:pPr indent="0">
                        <a:buNone/>
                      </a:pPr>
                      <a:r>
                        <a:rPr lang="en-US" sz="1200"/>
                        <a:t>紧急</a:t>
                      </a:r>
                      <a:endParaRPr lang="en-US" altLang="en-US" sz="1200"/>
                    </a:p>
                  </a:txBody>
                  <a:tcPr marL="68580" marR="68580" marT="0" marB="0" anchor="ctr"/>
                </a:tc>
                <a:tc gridSpan="2">
                  <a:txBody>
                    <a:bodyPr/>
                    <a:lstStyle/>
                    <a:p>
                      <a:pPr indent="0" algn="ctr">
                        <a:buNone/>
                      </a:pPr>
                      <a:r>
                        <a:rPr lang="en-US" sz="1200"/>
                        <a:t>立即回复</a:t>
                      </a:r>
                      <a:endParaRPr lang="en-US" altLang="en-US" sz="1200"/>
                    </a:p>
                  </a:txBody>
                  <a:tcPr marL="68580" marR="68580" marT="0" marB="0" anchor="ctr"/>
                </a:tc>
                <a:tc hMerge="1">
                  <a:txBody>
                    <a:bodyPr/>
                    <a:lstStyle/>
                    <a:p>
                      <a:endParaRPr lang="zh-CN"/>
                    </a:p>
                  </a:txBody>
                  <a:tcPr/>
                </a:tc>
                <a:tc>
                  <a:txBody>
                    <a:bodyPr/>
                    <a:lstStyle/>
                    <a:p>
                      <a:pPr indent="0" algn="ctr">
                        <a:buNone/>
                      </a:pPr>
                      <a:r>
                        <a:rPr lang="en-US" sz="1200"/>
                        <a:t>2小时内</a:t>
                      </a:r>
                      <a:endParaRPr lang="en-US" altLang="en-US" sz="1200"/>
                    </a:p>
                  </a:txBody>
                  <a:tcPr marL="68580" marR="68580" marT="0" marB="0" anchor="ctr"/>
                </a:tc>
              </a:tr>
              <a:tr h="244475">
                <a:tc>
                  <a:txBody>
                    <a:bodyPr/>
                    <a:lstStyle/>
                    <a:p>
                      <a:pPr indent="0">
                        <a:buNone/>
                      </a:pPr>
                      <a:r>
                        <a:rPr lang="en-US" sz="1200"/>
                        <a:t>严重</a:t>
                      </a:r>
                      <a:endParaRPr lang="en-US" altLang="en-US" sz="1200"/>
                    </a:p>
                  </a:txBody>
                  <a:tcPr marL="68580" marR="68580" marT="0" marB="0" anchor="ctr"/>
                </a:tc>
                <a:tc gridSpan="2">
                  <a:txBody>
                    <a:bodyPr/>
                    <a:lstStyle/>
                    <a:p>
                      <a:pPr indent="0" algn="ctr">
                        <a:buNone/>
                      </a:pPr>
                      <a:r>
                        <a:rPr lang="en-US" sz="1200"/>
                        <a:t>立即回复</a:t>
                      </a:r>
                      <a:endParaRPr lang="en-US" altLang="en-US" sz="1200"/>
                    </a:p>
                  </a:txBody>
                  <a:tcPr marL="68580" marR="68580" marT="0" marB="0" anchor="ctr"/>
                </a:tc>
                <a:tc hMerge="1">
                  <a:txBody>
                    <a:bodyPr/>
                    <a:lstStyle/>
                    <a:p>
                      <a:endParaRPr lang="zh-CN"/>
                    </a:p>
                  </a:txBody>
                  <a:tcPr/>
                </a:tc>
                <a:tc>
                  <a:txBody>
                    <a:bodyPr/>
                    <a:lstStyle/>
                    <a:p>
                      <a:pPr indent="0" algn="ctr">
                        <a:buNone/>
                      </a:pPr>
                      <a:r>
                        <a:rPr lang="en-US" sz="1200"/>
                        <a:t>8小时内</a:t>
                      </a:r>
                      <a:endParaRPr lang="en-US" altLang="en-US" sz="1200"/>
                    </a:p>
                  </a:txBody>
                  <a:tcPr marL="68580" marR="68580" marT="0" marB="0" anchor="ctr"/>
                </a:tc>
              </a:tr>
              <a:tr h="245745">
                <a:tc>
                  <a:txBody>
                    <a:bodyPr/>
                    <a:lstStyle/>
                    <a:p>
                      <a:pPr indent="0">
                        <a:buNone/>
                      </a:pPr>
                      <a:r>
                        <a:rPr lang="en-US" sz="1200"/>
                        <a:t>一般</a:t>
                      </a:r>
                      <a:endParaRPr lang="en-US" altLang="en-US" sz="1200"/>
                    </a:p>
                  </a:txBody>
                  <a:tcPr marL="68580" marR="68580" marT="0" marB="0" anchor="ctr"/>
                </a:tc>
                <a:tc gridSpan="2">
                  <a:txBody>
                    <a:bodyPr/>
                    <a:lstStyle/>
                    <a:p>
                      <a:pPr indent="0" algn="ctr">
                        <a:buNone/>
                      </a:pPr>
                      <a:r>
                        <a:rPr lang="en-US" sz="1200"/>
                        <a:t>1天</a:t>
                      </a:r>
                      <a:endParaRPr lang="en-US" altLang="en-US" sz="1200"/>
                    </a:p>
                  </a:txBody>
                  <a:tcPr marL="68580" marR="68580" marT="0" marB="0" anchor="ctr"/>
                </a:tc>
                <a:tc hMerge="1">
                  <a:txBody>
                    <a:bodyPr/>
                    <a:lstStyle/>
                    <a:p>
                      <a:endParaRPr lang="zh-CN"/>
                    </a:p>
                  </a:txBody>
                  <a:tcPr/>
                </a:tc>
                <a:tc>
                  <a:txBody>
                    <a:bodyPr/>
                    <a:lstStyle/>
                    <a:p>
                      <a:pPr indent="0" algn="ctr">
                        <a:buNone/>
                      </a:pPr>
                      <a:r>
                        <a:rPr lang="en-US" sz="1200"/>
                        <a:t>12小时内</a:t>
                      </a:r>
                      <a:endParaRPr lang="en-US" altLang="en-US" sz="1200"/>
                    </a:p>
                  </a:txBody>
                  <a:tcPr marL="68580" marR="68580" marT="0" marB="0" anchor="ctr"/>
                </a:tc>
              </a:tr>
              <a:tr h="245110">
                <a:tc>
                  <a:txBody>
                    <a:bodyPr/>
                    <a:lstStyle/>
                    <a:p>
                      <a:pPr indent="0">
                        <a:buNone/>
                      </a:pPr>
                      <a:r>
                        <a:rPr lang="en-US" sz="1200"/>
                        <a:t>日常服务</a:t>
                      </a:r>
                      <a:endParaRPr lang="en-US" altLang="en-US" sz="1200"/>
                    </a:p>
                  </a:txBody>
                  <a:tcPr marL="68580" marR="68580" marT="0" marB="0" anchor="ctr"/>
                </a:tc>
                <a:tc gridSpan="2">
                  <a:txBody>
                    <a:bodyPr/>
                    <a:lstStyle/>
                    <a:p>
                      <a:pPr indent="0" algn="ctr">
                        <a:buNone/>
                      </a:pPr>
                      <a:r>
                        <a:rPr lang="en-US" sz="1200"/>
                        <a:t>随时</a:t>
                      </a:r>
                      <a:endParaRPr lang="en-US" altLang="en-US" sz="1200"/>
                    </a:p>
                  </a:txBody>
                  <a:tcPr marL="68580" marR="68580" marT="0" marB="0" anchor="ctr"/>
                </a:tc>
                <a:tc hMerge="1">
                  <a:txBody>
                    <a:bodyPr/>
                    <a:lstStyle/>
                    <a:p>
                      <a:endParaRPr lang="zh-CN"/>
                    </a:p>
                  </a:txBody>
                  <a:tcPr/>
                </a:tc>
                <a:tc>
                  <a:txBody>
                    <a:bodyPr/>
                    <a:lstStyle/>
                    <a:p>
                      <a:pPr indent="0" algn="ctr">
                        <a:buNone/>
                      </a:pPr>
                      <a:r>
                        <a:rPr lang="en-US" sz="1200"/>
                        <a:t>5个工作日之内</a:t>
                      </a:r>
                      <a:endParaRPr lang="en-US" altLang="en-US" sz="1200"/>
                    </a:p>
                  </a:txBody>
                  <a:tcPr marL="68580" marR="68580" marT="0" marB="0" anchor="ctr"/>
                </a:tc>
              </a:tr>
            </a:tbl>
          </a:graphicData>
        </a:graphic>
      </p:graphicFrame>
      <p:sp>
        <p:nvSpPr>
          <p:cNvPr id="3" name="矩形 2"/>
          <p:cNvSpPr/>
          <p:nvPr/>
        </p:nvSpPr>
        <p:spPr>
          <a:xfrm>
            <a:off x="451" y="3158"/>
            <a:ext cx="738534" cy="437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nvGrpSpPr>
          <p:cNvPr id="4" name="组合 3"/>
          <p:cNvGrpSpPr/>
          <p:nvPr/>
        </p:nvGrpSpPr>
        <p:grpSpPr>
          <a:xfrm>
            <a:off x="145104" y="3158"/>
            <a:ext cx="431914" cy="627339"/>
            <a:chOff x="841003" y="360040"/>
            <a:chExt cx="504056" cy="836712"/>
          </a:xfrm>
          <a:solidFill>
            <a:srgbClr val="2F5EB0"/>
          </a:solidFill>
        </p:grpSpPr>
        <p:sp>
          <p:nvSpPr>
            <p:cNvPr id="6" name="矩形 5"/>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9" name="等腰三角形 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sp>
        <p:nvSpPr>
          <p:cNvPr id="8" name="文本框 9"/>
          <p:cNvSpPr txBox="1"/>
          <p:nvPr/>
        </p:nvSpPr>
        <p:spPr>
          <a:xfrm>
            <a:off x="630998" y="154881"/>
            <a:ext cx="2023005" cy="258445"/>
          </a:xfrm>
          <a:prstGeom prst="rect">
            <a:avLst/>
          </a:prstGeom>
          <a:noFill/>
        </p:spPr>
        <p:txBody>
          <a:bodyPr wrap="square" lIns="51418" tIns="25709" rIns="51418" bIns="25709" rtlCol="0">
            <a:spAutoFit/>
          </a:bodyPr>
          <a:lstStyle/>
          <a:p>
            <a:pPr marL="0" lvl="1"/>
            <a:r>
              <a:rPr lang="zh-CN" altLang="en-US" b="1" dirty="0">
                <a:solidFill>
                  <a:schemeClr val="tx1">
                    <a:lumMod val="50000"/>
                    <a:lumOff val="50000"/>
                  </a:schemeClr>
                </a:solidFill>
                <a:latin typeface="微软雅黑" panose="020B0503020204020204" charset="-122"/>
                <a:ea typeface="微软雅黑" panose="020B0503020204020204" charset="-122"/>
                <a:sym typeface="+mn-ea"/>
              </a:rPr>
              <a:t>深拓售后服务流程体系</a:t>
            </a:r>
            <a:endParaRPr lang="zh-CN" altLang="en-US" b="1" dirty="0">
              <a:solidFill>
                <a:schemeClr val="tx1">
                  <a:lumMod val="50000"/>
                  <a:lumOff val="50000"/>
                </a:schemeClr>
              </a:solidFill>
              <a:latin typeface="微软雅黑" panose="020B0503020204020204" charset="-122"/>
              <a:ea typeface="微软雅黑" panose="020B0503020204020204" charset="-122"/>
            </a:endParaRPr>
          </a:p>
        </p:txBody>
      </p:sp>
      <p:pic>
        <p:nvPicPr>
          <p:cNvPr id="12" name="图片 11"/>
          <p:cNvPicPr>
            <a:picLocks noChangeAspect="1"/>
          </p:cNvPicPr>
          <p:nvPr/>
        </p:nvPicPr>
        <p:blipFill>
          <a:blip r:embed="rId3" cstate="print"/>
          <a:stretch>
            <a:fillRect/>
          </a:stretch>
        </p:blipFill>
        <p:spPr>
          <a:xfrm>
            <a:off x="197231" y="125730"/>
            <a:ext cx="327660" cy="32766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flipH="1">
            <a:off x="238" y="3393740"/>
            <a:ext cx="3023392" cy="1648339"/>
            <a:chOff x="5917425" y="3435846"/>
            <a:chExt cx="3226575" cy="1707654"/>
          </a:xfrm>
        </p:grpSpPr>
        <p:pic>
          <p:nvPicPr>
            <p:cNvPr id="43" name="Picture 2"/>
            <p:cNvPicPr>
              <a:picLocks noChangeAspect="1" noChangeArrowheads="1"/>
            </p:cNvPicPr>
            <p:nvPr/>
          </p:nvPicPr>
          <p:blipFill rotWithShape="1">
            <a:blip r:embed="rId3" cstate="print">
              <a:extLst>
                <a:ext uri="{BEBA8EAE-BF5A-486C-A8C5-ECC9F3942E4B}">
                  <a14:imgProps xmlns:a14="http://schemas.microsoft.com/office/drawing/2010/main" xmlns="">
                    <a14:imgLayer r:embed="rId4">
                      <a14:imgEffect>
                        <a14:brightnessContrast bright="-40000" contrast="-40000"/>
                      </a14:imgEffect>
                    </a14:imgLayer>
                  </a14:imgProps>
                </a:ext>
                <a:ext uri="{28A0092B-C50C-407E-A947-70E740481C1C}">
                  <a14:useLocalDpi xmlns:a14="http://schemas.microsoft.com/office/drawing/2010/main" xmlns=""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4" name="Picture 2"/>
            <p:cNvPicPr>
              <a:picLocks noChangeAspect="1" noChangeArrowheads="1"/>
            </p:cNvPicPr>
            <p:nvPr/>
          </p:nvPicPr>
          <p:blipFill rotWithShape="1">
            <a:blip r:embed="rId3" cstate="print">
              <a:extLst>
                <a:ext uri="{BEBA8EAE-BF5A-486C-A8C5-ECC9F3942E4B}">
                  <a14:imgProps xmlns:a14="http://schemas.microsoft.com/office/drawing/2010/main" xmlns="">
                    <a14:imgLayer r:embed="rId4">
                      <a14:imgEffect>
                        <a14:brightnessContrast bright="-40000" contrast="-40000"/>
                      </a14:imgEffect>
                    </a14:imgLayer>
                  </a14:imgProps>
                </a:ext>
                <a:ext uri="{28A0092B-C50C-407E-A947-70E740481C1C}">
                  <a14:useLocalDpi xmlns:a14="http://schemas.microsoft.com/office/drawing/2010/main" xmlns=""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grpSp>
        <p:nvGrpSpPr>
          <p:cNvPr id="45" name="组合 44"/>
          <p:cNvGrpSpPr/>
          <p:nvPr/>
        </p:nvGrpSpPr>
        <p:grpSpPr>
          <a:xfrm>
            <a:off x="5936005" y="3364480"/>
            <a:ext cx="3225072" cy="1706858"/>
            <a:chOff x="5917425" y="3435846"/>
            <a:chExt cx="3226575" cy="1707654"/>
          </a:xfrm>
        </p:grpSpPr>
        <p:pic>
          <p:nvPicPr>
            <p:cNvPr id="46" name="Picture 2"/>
            <p:cNvPicPr>
              <a:picLocks noChangeAspect="1" noChangeArrowheads="1"/>
            </p:cNvPicPr>
            <p:nvPr/>
          </p:nvPicPr>
          <p:blipFill rotWithShape="1">
            <a:blip r:embed="rId3" cstate="print">
              <a:extLst>
                <a:ext uri="{BEBA8EAE-BF5A-486C-A8C5-ECC9F3942E4B}">
                  <a14:imgProps xmlns:a14="http://schemas.microsoft.com/office/drawing/2010/main" xmlns="">
                    <a14:imgLayer r:embed="rId4">
                      <a14:imgEffect>
                        <a14:brightnessContrast bright="-40000" contrast="-40000"/>
                      </a14:imgEffect>
                    </a14:imgLayer>
                  </a14:imgProps>
                </a:ext>
                <a:ext uri="{28A0092B-C50C-407E-A947-70E740481C1C}">
                  <a14:useLocalDpi xmlns:a14="http://schemas.microsoft.com/office/drawing/2010/main" xmlns=""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7" name="Picture 2"/>
            <p:cNvPicPr>
              <a:picLocks noChangeAspect="1" noChangeArrowheads="1"/>
            </p:cNvPicPr>
            <p:nvPr/>
          </p:nvPicPr>
          <p:blipFill rotWithShape="1">
            <a:blip r:embed="rId3" cstate="print">
              <a:extLst>
                <a:ext uri="{BEBA8EAE-BF5A-486C-A8C5-ECC9F3942E4B}">
                  <a14:imgProps xmlns:a14="http://schemas.microsoft.com/office/drawing/2010/main" xmlns="">
                    <a14:imgLayer r:embed="rId4">
                      <a14:imgEffect>
                        <a14:brightnessContrast bright="-40000" contrast="-40000"/>
                      </a14:imgEffect>
                    </a14:imgLayer>
                  </a14:imgProps>
                </a:ext>
                <a:ext uri="{28A0092B-C50C-407E-A947-70E740481C1C}">
                  <a14:useLocalDpi xmlns:a14="http://schemas.microsoft.com/office/drawing/2010/main" xmlns=""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sp>
        <p:nvSpPr>
          <p:cNvPr id="33" name="椭圆 32"/>
          <p:cNvSpPr/>
          <p:nvPr/>
        </p:nvSpPr>
        <p:spPr>
          <a:xfrm>
            <a:off x="4032109" y="1224377"/>
            <a:ext cx="1025794" cy="1025794"/>
          </a:xfrm>
          <a:prstGeom prst="ellipse">
            <a:avLst/>
          </a:prstGeom>
          <a:gradFill>
            <a:gsLst>
              <a:gs pos="0">
                <a:srgbClr val="0E1A40"/>
              </a:gs>
              <a:gs pos="100000">
                <a:srgbClr val="2F5EB0"/>
              </a:gs>
            </a:gsLst>
            <a:lin ang="13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36" name="Rectangle 49"/>
          <p:cNvSpPr/>
          <p:nvPr/>
        </p:nvSpPr>
        <p:spPr>
          <a:xfrm>
            <a:off x="2824492" y="2415522"/>
            <a:ext cx="3495017" cy="645160"/>
          </a:xfrm>
          <a:prstGeom prst="rect">
            <a:avLst/>
          </a:prstGeom>
          <a:effectLst/>
        </p:spPr>
        <p:txBody>
          <a:bodyPr wrap="square">
            <a:spAutoFit/>
          </a:bodyPr>
          <a:lstStyle/>
          <a:p>
            <a:pPr marL="0" lvl="1" algn="ctr"/>
            <a:r>
              <a:rPr lang="zh-CN" altLang="en-US" sz="3600" b="1" dirty="0">
                <a:solidFill>
                  <a:srgbClr val="2F5EB0"/>
                </a:solidFill>
                <a:latin typeface="微软雅黑" panose="020B0503020204020204" charset="-122"/>
                <a:ea typeface="微软雅黑" panose="020B0503020204020204" charset="-122"/>
              </a:rPr>
              <a:t>深拓简介</a:t>
            </a:r>
          </a:p>
        </p:txBody>
      </p:sp>
      <p:sp>
        <p:nvSpPr>
          <p:cNvPr id="66" name="Rectangle 74"/>
          <p:cNvSpPr/>
          <p:nvPr/>
        </p:nvSpPr>
        <p:spPr>
          <a:xfrm>
            <a:off x="3559783" y="3126526"/>
            <a:ext cx="2024433" cy="57147"/>
          </a:xfrm>
          <a:prstGeom prst="rect">
            <a:avLst/>
          </a:prstGeom>
          <a:solidFill>
            <a:srgbClr val="2C59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0">
              <a:latin typeface="微软雅黑" panose="020B0503020204020204" charset="-122"/>
              <a:ea typeface="微软雅黑" panose="020B0503020204020204" charset="-122"/>
              <a:sym typeface="微软雅黑" panose="020B0503020204020204" charset="-122"/>
            </a:endParaRPr>
          </a:p>
        </p:txBody>
      </p:sp>
      <p:pic>
        <p:nvPicPr>
          <p:cNvPr id="2" name="图片 1"/>
          <p:cNvPicPr>
            <a:picLocks noChangeAspect="1"/>
          </p:cNvPicPr>
          <p:nvPr/>
        </p:nvPicPr>
        <p:blipFill>
          <a:blip r:embed="rId5" cstate="print"/>
          <a:stretch>
            <a:fillRect/>
          </a:stretch>
        </p:blipFill>
        <p:spPr>
          <a:xfrm>
            <a:off x="4178935" y="1379855"/>
            <a:ext cx="732155" cy="732155"/>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bldLst>
      <p:bldP spid="33" grpId="0" bldLvl="0" animBg="1"/>
      <p:bldP spid="36" grpId="0" bldLvl="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1" y="3158"/>
            <a:ext cx="738534" cy="437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nvGrpSpPr>
          <p:cNvPr id="2" name="组合 1"/>
          <p:cNvGrpSpPr/>
          <p:nvPr/>
        </p:nvGrpSpPr>
        <p:grpSpPr>
          <a:xfrm>
            <a:off x="145104" y="3158"/>
            <a:ext cx="431914" cy="627339"/>
            <a:chOff x="841003" y="360040"/>
            <a:chExt cx="504056" cy="836712"/>
          </a:xfrm>
          <a:solidFill>
            <a:srgbClr val="2F5EB0"/>
          </a:solidFill>
        </p:grpSpPr>
        <p:sp>
          <p:nvSpPr>
            <p:cNvPr id="6" name="矩形 5"/>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9" name="等腰三角形 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sp>
        <p:nvSpPr>
          <p:cNvPr id="8" name="文本框 9"/>
          <p:cNvSpPr txBox="1"/>
          <p:nvPr/>
        </p:nvSpPr>
        <p:spPr>
          <a:xfrm>
            <a:off x="630998" y="154881"/>
            <a:ext cx="2023005" cy="258445"/>
          </a:xfrm>
          <a:prstGeom prst="rect">
            <a:avLst/>
          </a:prstGeom>
          <a:noFill/>
        </p:spPr>
        <p:txBody>
          <a:bodyPr wrap="square" lIns="51418" tIns="25709" rIns="51418" bIns="25709" rtlCol="0">
            <a:spAutoFit/>
          </a:bodyPr>
          <a:lstStyle/>
          <a:p>
            <a:pPr marL="0" lvl="1"/>
            <a:r>
              <a:rPr lang="zh-CN" altLang="en-US" b="1" dirty="0">
                <a:solidFill>
                  <a:schemeClr val="bg1">
                    <a:lumMod val="50000"/>
                  </a:schemeClr>
                </a:solidFill>
                <a:latin typeface="微软雅黑" panose="020B0503020204020204" charset="-122"/>
                <a:ea typeface="微软雅黑" panose="020B0503020204020204" charset="-122"/>
                <a:sym typeface="+mn-ea"/>
              </a:rPr>
              <a:t>公司基本信息</a:t>
            </a:r>
            <a:endParaRPr lang="zh-CN" altLang="en-US" b="1" dirty="0">
              <a:solidFill>
                <a:schemeClr val="tx1">
                  <a:lumMod val="50000"/>
                  <a:lumOff val="50000"/>
                </a:schemeClr>
              </a:solidFill>
              <a:latin typeface="微软雅黑" panose="020B0503020204020204" charset="-122"/>
              <a:ea typeface="微软雅黑" panose="020B0503020204020204" charset="-122"/>
            </a:endParaRPr>
          </a:p>
        </p:txBody>
      </p:sp>
      <p:sp>
        <p:nvSpPr>
          <p:cNvPr id="4" name="Rectangle 2"/>
          <p:cNvSpPr/>
          <p:nvPr/>
        </p:nvSpPr>
        <p:spPr>
          <a:xfrm>
            <a:off x="0" y="1020208"/>
            <a:ext cx="9143524" cy="1953476"/>
          </a:xfrm>
          <a:prstGeom prst="rect">
            <a:avLst/>
          </a:prstGeom>
          <a:gradFill>
            <a:gsLst>
              <a:gs pos="0">
                <a:srgbClr val="0E1A40"/>
              </a:gs>
              <a:gs pos="100000">
                <a:srgbClr val="2F5EB0"/>
              </a:gs>
            </a:gsLst>
            <a:lin ang="13800000" scaled="0"/>
          </a:gra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10">
              <a:solidFill>
                <a:schemeClr val="bg1">
                  <a:lumMod val="95000"/>
                </a:schemeClr>
              </a:solidFill>
            </a:endParaRPr>
          </a:p>
        </p:txBody>
      </p:sp>
      <p:grpSp>
        <p:nvGrpSpPr>
          <p:cNvPr id="12" name="组合 11"/>
          <p:cNvGrpSpPr/>
          <p:nvPr/>
        </p:nvGrpSpPr>
        <p:grpSpPr>
          <a:xfrm>
            <a:off x="2044508" y="3210238"/>
            <a:ext cx="497188" cy="497188"/>
            <a:chOff x="8077071" y="845254"/>
            <a:chExt cx="2036801" cy="2036802"/>
          </a:xfrm>
        </p:grpSpPr>
        <p:sp>
          <p:nvSpPr>
            <p:cNvPr id="17" name="椭圆 16"/>
            <p:cNvSpPr/>
            <p:nvPr/>
          </p:nvSpPr>
          <p:spPr>
            <a:xfrm>
              <a:off x="8077071" y="845254"/>
              <a:ext cx="2036801" cy="203680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endParaRPr>
            </a:p>
          </p:txBody>
        </p:sp>
        <p:sp>
          <p:nvSpPr>
            <p:cNvPr id="18" name="Freeform 126"/>
            <p:cNvSpPr>
              <a:spLocks noChangeAspect="1" noEditPoints="1"/>
            </p:cNvSpPr>
            <p:nvPr/>
          </p:nvSpPr>
          <p:spPr bwMode="auto">
            <a:xfrm>
              <a:off x="8639337" y="1292885"/>
              <a:ext cx="912278" cy="11415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68558" tIns="34279" rIns="68558" bIns="34279" numCol="1" anchor="t" anchorCtr="0" compatLnSpc="1"/>
            <a:lstStyle/>
            <a:p>
              <a:endParaRPr lang="zh-CN" altLang="en-US" sz="1350">
                <a:solidFill>
                  <a:schemeClr val="tx1">
                    <a:lumMod val="65000"/>
                    <a:lumOff val="35000"/>
                  </a:schemeClr>
                </a:solidFill>
                <a:latin typeface="Arial" panose="020B0604020202020204" pitchFamily="34" charset="0"/>
                <a:cs typeface="Arial" panose="020B0604020202020204" pitchFamily="34" charset="0"/>
              </a:endParaRPr>
            </a:p>
          </p:txBody>
        </p:sp>
      </p:grpSp>
      <p:grpSp>
        <p:nvGrpSpPr>
          <p:cNvPr id="19" name="组合 18"/>
          <p:cNvGrpSpPr/>
          <p:nvPr/>
        </p:nvGrpSpPr>
        <p:grpSpPr>
          <a:xfrm>
            <a:off x="3528311" y="3210238"/>
            <a:ext cx="497188" cy="497188"/>
            <a:chOff x="8125599" y="1434035"/>
            <a:chExt cx="2036802" cy="2036802"/>
          </a:xfrm>
        </p:grpSpPr>
        <p:sp>
          <p:nvSpPr>
            <p:cNvPr id="20" name="椭圆 19"/>
            <p:cNvSpPr/>
            <p:nvPr/>
          </p:nvSpPr>
          <p:spPr>
            <a:xfrm>
              <a:off x="8125599" y="1434035"/>
              <a:ext cx="2036802" cy="203680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endParaRPr>
            </a:p>
          </p:txBody>
        </p:sp>
        <p:sp>
          <p:nvSpPr>
            <p:cNvPr id="21" name="Freeform 261"/>
            <p:cNvSpPr/>
            <p:nvPr/>
          </p:nvSpPr>
          <p:spPr bwMode="auto">
            <a:xfrm>
              <a:off x="8628544" y="1966960"/>
              <a:ext cx="1000932" cy="1000932"/>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68558" tIns="34279" rIns="68558" bIns="34279" numCol="1" anchor="t" anchorCtr="0" compatLnSpc="1"/>
            <a:lstStyle/>
            <a:p>
              <a:endParaRPr lang="zh-CN" altLang="en-US" sz="1350">
                <a:solidFill>
                  <a:schemeClr val="tx1">
                    <a:lumMod val="65000"/>
                    <a:lumOff val="35000"/>
                  </a:schemeClr>
                </a:solidFill>
              </a:endParaRPr>
            </a:p>
          </p:txBody>
        </p:sp>
      </p:grpSp>
      <p:grpSp>
        <p:nvGrpSpPr>
          <p:cNvPr id="22" name="组合 21"/>
          <p:cNvGrpSpPr/>
          <p:nvPr/>
        </p:nvGrpSpPr>
        <p:grpSpPr>
          <a:xfrm>
            <a:off x="5044492" y="3210238"/>
            <a:ext cx="497188" cy="497188"/>
            <a:chOff x="8125599" y="1434035"/>
            <a:chExt cx="2036802" cy="2036802"/>
          </a:xfrm>
        </p:grpSpPr>
        <p:sp>
          <p:nvSpPr>
            <p:cNvPr id="23" name="椭圆 22"/>
            <p:cNvSpPr/>
            <p:nvPr/>
          </p:nvSpPr>
          <p:spPr>
            <a:xfrm>
              <a:off x="8125599" y="1434035"/>
              <a:ext cx="2036802" cy="203680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endParaRPr>
            </a:p>
          </p:txBody>
        </p:sp>
        <p:grpSp>
          <p:nvGrpSpPr>
            <p:cNvPr id="13" name="组合 12"/>
            <p:cNvGrpSpPr>
              <a:grpSpLocks noChangeAspect="1"/>
            </p:cNvGrpSpPr>
            <p:nvPr/>
          </p:nvGrpSpPr>
          <p:grpSpPr>
            <a:xfrm>
              <a:off x="8518659" y="1890295"/>
              <a:ext cx="1310642" cy="1124283"/>
              <a:chOff x="5084763" y="971548"/>
              <a:chExt cx="323865" cy="277813"/>
            </a:xfrm>
            <a:solidFill>
              <a:schemeClr val="bg1">
                <a:lumMod val="95000"/>
              </a:schemeClr>
            </a:solidFill>
          </p:grpSpPr>
          <p:sp>
            <p:nvSpPr>
              <p:cNvPr id="25"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endParaRPr>
              </a:p>
            </p:txBody>
          </p:sp>
          <p:sp>
            <p:nvSpPr>
              <p:cNvPr id="26"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endParaRPr>
              </a:p>
            </p:txBody>
          </p:sp>
          <p:sp>
            <p:nvSpPr>
              <p:cNvPr id="27"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endParaRPr>
              </a:p>
            </p:txBody>
          </p:sp>
        </p:grpSp>
      </p:grpSp>
      <p:grpSp>
        <p:nvGrpSpPr>
          <p:cNvPr id="28" name="组合 27"/>
          <p:cNvGrpSpPr/>
          <p:nvPr/>
        </p:nvGrpSpPr>
        <p:grpSpPr>
          <a:xfrm>
            <a:off x="6581296" y="3210238"/>
            <a:ext cx="497188" cy="497188"/>
            <a:chOff x="8125599" y="1434035"/>
            <a:chExt cx="2036802" cy="2036802"/>
          </a:xfrm>
        </p:grpSpPr>
        <p:sp>
          <p:nvSpPr>
            <p:cNvPr id="29" name="椭圆 28"/>
            <p:cNvSpPr/>
            <p:nvPr/>
          </p:nvSpPr>
          <p:spPr>
            <a:xfrm>
              <a:off x="8125599" y="1434035"/>
              <a:ext cx="2036802" cy="203680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endParaRPr>
            </a:p>
          </p:txBody>
        </p:sp>
        <p:sp>
          <p:nvSpPr>
            <p:cNvPr id="30" name="Freeform 9"/>
            <p:cNvSpPr>
              <a:spLocks noEditPoints="1"/>
            </p:cNvSpPr>
            <p:nvPr/>
          </p:nvSpPr>
          <p:spPr bwMode="auto">
            <a:xfrm rot="19469485">
              <a:off x="8577909" y="1818269"/>
              <a:ext cx="1162163" cy="1238355"/>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68558" tIns="34279" rIns="68558" bIns="34279" numCol="1" anchor="t" anchorCtr="0" compatLnSpc="1"/>
            <a:lstStyle/>
            <a:p>
              <a:endParaRPr lang="zh-CN" altLang="en-US" sz="1350">
                <a:solidFill>
                  <a:schemeClr val="tx1">
                    <a:lumMod val="65000"/>
                    <a:lumOff val="35000"/>
                  </a:schemeClr>
                </a:solidFill>
              </a:endParaRPr>
            </a:p>
          </p:txBody>
        </p:sp>
      </p:grpSp>
      <p:sp>
        <p:nvSpPr>
          <p:cNvPr id="34" name="矩形 33"/>
          <p:cNvSpPr/>
          <p:nvPr/>
        </p:nvSpPr>
        <p:spPr>
          <a:xfrm>
            <a:off x="1678637" y="3761416"/>
            <a:ext cx="1116330" cy="524510"/>
          </a:xfrm>
          <a:prstGeom prst="rect">
            <a:avLst/>
          </a:prstGeom>
        </p:spPr>
        <p:txBody>
          <a:bodyPr wrap="none">
            <a:spAutoFit/>
          </a:bodyPr>
          <a:lstStyle/>
          <a:p>
            <a:pPr algn="ctr">
              <a:spcBef>
                <a:spcPct val="0"/>
              </a:spcBef>
              <a:buFont typeface="Arial" panose="020B0604020202020204" pitchFamily="34" charset="0"/>
              <a:buNone/>
            </a:pPr>
            <a:r>
              <a:rPr lang="zh-CN" altLang="en-US" sz="1350" b="1" dirty="0">
                <a:solidFill>
                  <a:srgbClr val="2F5EB0"/>
                </a:solidFill>
                <a:latin typeface="微软雅黑" panose="020B0503020204020204" charset="-122"/>
                <a:ea typeface="微软雅黑" panose="020B0503020204020204" charset="-122"/>
                <a:cs typeface="Arial" panose="020B0604020202020204" pitchFamily="34" charset="0"/>
              </a:rPr>
              <a:t>公司类型</a:t>
            </a:r>
          </a:p>
          <a:p>
            <a:pPr algn="ctr">
              <a:spcBef>
                <a:spcPts val="500"/>
              </a:spcBef>
              <a:spcAft>
                <a:spcPts val="0"/>
              </a:spcAft>
              <a:defRPr/>
            </a:pPr>
            <a:r>
              <a:rPr lang="zh-CN" altLang="en-US" sz="1050" kern="100" dirty="0">
                <a:solidFill>
                  <a:schemeClr val="tx1"/>
                </a:solidFill>
                <a:latin typeface="Impact MT Std" pitchFamily="34" charset="0"/>
                <a:ea typeface="微软雅黑" panose="020B0503020204020204" charset="-122"/>
                <a:cs typeface="Times New Roman" panose="02020603050405020304" pitchFamily="18" charset="0"/>
              </a:rPr>
              <a:t>新三版上市企业</a:t>
            </a:r>
          </a:p>
        </p:txBody>
      </p:sp>
      <p:sp>
        <p:nvSpPr>
          <p:cNvPr id="35" name="矩形 34"/>
          <p:cNvSpPr/>
          <p:nvPr/>
        </p:nvSpPr>
        <p:spPr>
          <a:xfrm>
            <a:off x="3288137" y="3761416"/>
            <a:ext cx="1028700" cy="460375"/>
          </a:xfrm>
          <a:prstGeom prst="rect">
            <a:avLst/>
          </a:prstGeom>
        </p:spPr>
        <p:txBody>
          <a:bodyPr wrap="none">
            <a:spAutoFit/>
          </a:bodyPr>
          <a:lstStyle/>
          <a:p>
            <a:pPr algn="ctr">
              <a:spcBef>
                <a:spcPct val="0"/>
              </a:spcBef>
              <a:buFont typeface="Arial" panose="020B0604020202020204" pitchFamily="34" charset="0"/>
              <a:buNone/>
            </a:pPr>
            <a:r>
              <a:rPr lang="zh-CN" altLang="en-US" sz="1350" b="1" dirty="0">
                <a:solidFill>
                  <a:srgbClr val="2F5EB0"/>
                </a:solidFill>
                <a:latin typeface="微软雅黑" panose="020B0503020204020204" charset="-122"/>
                <a:ea typeface="微软雅黑" panose="020B0503020204020204" charset="-122"/>
                <a:cs typeface="Arial" panose="020B0604020202020204" pitchFamily="34" charset="0"/>
              </a:rPr>
              <a:t>挂牌时间</a:t>
            </a:r>
          </a:p>
          <a:p>
            <a:pPr algn="ctr">
              <a:spcBef>
                <a:spcPct val="0"/>
              </a:spcBef>
              <a:buFont typeface="Arial" panose="020B0604020202020204" pitchFamily="34" charset="0"/>
              <a:buNone/>
            </a:pPr>
            <a:r>
              <a:rPr lang="zh-CN" altLang="en-US" sz="1050" kern="100" dirty="0">
                <a:solidFill>
                  <a:schemeClr val="tx1"/>
                </a:solidFill>
                <a:latin typeface="Impact MT Std" pitchFamily="34" charset="0"/>
                <a:ea typeface="微软雅黑" panose="020B0503020204020204" charset="-122"/>
                <a:cs typeface="Times New Roman" panose="02020603050405020304" pitchFamily="18" charset="0"/>
              </a:rPr>
              <a:t>2014年8月5日</a:t>
            </a:r>
          </a:p>
        </p:txBody>
      </p:sp>
      <p:sp>
        <p:nvSpPr>
          <p:cNvPr id="36" name="矩形 35"/>
          <p:cNvSpPr/>
          <p:nvPr/>
        </p:nvSpPr>
        <p:spPr>
          <a:xfrm>
            <a:off x="4370637" y="3761361"/>
            <a:ext cx="1844896" cy="975995"/>
          </a:xfrm>
          <a:prstGeom prst="rect">
            <a:avLst/>
          </a:prstGeom>
        </p:spPr>
        <p:txBody>
          <a:bodyPr wrap="square">
            <a:spAutoFit/>
          </a:bodyPr>
          <a:lstStyle/>
          <a:p>
            <a:pPr algn="ctr">
              <a:spcBef>
                <a:spcPct val="0"/>
              </a:spcBef>
              <a:buFont typeface="Arial" panose="020B0604020202020204" pitchFamily="34" charset="0"/>
              <a:buNone/>
            </a:pPr>
            <a:r>
              <a:rPr lang="zh-CN" altLang="en-US" sz="1350" b="1" dirty="0">
                <a:solidFill>
                  <a:srgbClr val="2F5EB0"/>
                </a:solidFill>
                <a:latin typeface="微软雅黑" panose="020B0503020204020204" charset="-122"/>
                <a:ea typeface="微软雅黑" panose="020B0503020204020204" charset="-122"/>
                <a:cs typeface="Arial" panose="020B0604020202020204" pitchFamily="34" charset="0"/>
              </a:rPr>
              <a:t>产品服务</a:t>
            </a:r>
          </a:p>
          <a:p>
            <a:pPr algn="ctr">
              <a:spcBef>
                <a:spcPts val="500"/>
              </a:spcBef>
              <a:spcAft>
                <a:spcPts val="0"/>
              </a:spcAft>
              <a:defRPr/>
            </a:pPr>
            <a:r>
              <a:rPr lang="zh-CN" altLang="en-US" sz="1050" kern="100" dirty="0">
                <a:solidFill>
                  <a:schemeClr val="tx1"/>
                </a:solidFill>
                <a:latin typeface="Impact MT Std" pitchFamily="34" charset="0"/>
                <a:ea typeface="微软雅黑" panose="020B0503020204020204" charset="-122"/>
                <a:cs typeface="Times New Roman" panose="02020603050405020304" pitchFamily="18" charset="0"/>
              </a:rPr>
              <a:t>工业自动化、</a:t>
            </a:r>
          </a:p>
          <a:p>
            <a:pPr algn="ctr">
              <a:spcBef>
                <a:spcPts val="500"/>
              </a:spcBef>
              <a:spcAft>
                <a:spcPts val="0"/>
              </a:spcAft>
              <a:defRPr/>
            </a:pPr>
            <a:r>
              <a:rPr lang="zh-CN" altLang="en-US" sz="1050" kern="100" dirty="0">
                <a:solidFill>
                  <a:schemeClr val="tx1"/>
                </a:solidFill>
                <a:latin typeface="Impact MT Std" pitchFamily="34" charset="0"/>
                <a:ea typeface="微软雅黑" panose="020B0503020204020204" charset="-122"/>
                <a:cs typeface="Times New Roman" panose="02020603050405020304" pitchFamily="18" charset="0"/>
              </a:rPr>
              <a:t>信息化控制系统及设备</a:t>
            </a:r>
            <a:r>
              <a:rPr lang="zh-CN" altLang="en-US" sz="1050" kern="100" dirty="0">
                <a:solidFill>
                  <a:schemeClr val="tx1"/>
                </a:solidFill>
                <a:latin typeface="Impact MT Std" pitchFamily="34" charset="0"/>
                <a:ea typeface="微软雅黑" panose="020B0503020204020204" charset="-122"/>
                <a:cs typeface="Times New Roman" panose="02020603050405020304" pitchFamily="18" charset="0"/>
                <a:sym typeface="+mn-ea"/>
              </a:rPr>
              <a:t>、</a:t>
            </a:r>
            <a:endParaRPr lang="zh-CN" altLang="en-US" sz="1050" kern="100" dirty="0">
              <a:solidFill>
                <a:schemeClr val="tx1"/>
              </a:solidFill>
              <a:latin typeface="Impact MT Std" pitchFamily="34" charset="0"/>
              <a:ea typeface="微软雅黑" panose="020B0503020204020204" charset="-122"/>
              <a:cs typeface="Times New Roman" panose="02020603050405020304" pitchFamily="18" charset="0"/>
            </a:endParaRPr>
          </a:p>
          <a:p>
            <a:pPr algn="ctr">
              <a:spcBef>
                <a:spcPts val="500"/>
              </a:spcBef>
              <a:spcAft>
                <a:spcPts val="0"/>
              </a:spcAft>
              <a:defRPr/>
            </a:pPr>
            <a:r>
              <a:rPr lang="zh-CN" altLang="en-US" sz="1050" kern="100" dirty="0">
                <a:solidFill>
                  <a:schemeClr val="tx1"/>
                </a:solidFill>
                <a:latin typeface="Impact MT Std" pitchFamily="34" charset="0"/>
                <a:ea typeface="微软雅黑" panose="020B0503020204020204" charset="-122"/>
                <a:cs typeface="Times New Roman" panose="02020603050405020304" pitchFamily="18" charset="0"/>
              </a:rPr>
              <a:t>物联网平台及服务</a:t>
            </a:r>
          </a:p>
        </p:txBody>
      </p:sp>
      <p:sp>
        <p:nvSpPr>
          <p:cNvPr id="37" name="矩形 36"/>
          <p:cNvSpPr/>
          <p:nvPr/>
        </p:nvSpPr>
        <p:spPr>
          <a:xfrm>
            <a:off x="6376168" y="3761416"/>
            <a:ext cx="900430" cy="460375"/>
          </a:xfrm>
          <a:prstGeom prst="rect">
            <a:avLst/>
          </a:prstGeom>
        </p:spPr>
        <p:txBody>
          <a:bodyPr wrap="none">
            <a:spAutoFit/>
          </a:bodyPr>
          <a:lstStyle/>
          <a:p>
            <a:pPr algn="ctr">
              <a:spcBef>
                <a:spcPct val="0"/>
              </a:spcBef>
              <a:buFont typeface="Arial" panose="020B0604020202020204" pitchFamily="34" charset="0"/>
              <a:buNone/>
            </a:pPr>
            <a:r>
              <a:rPr lang="zh-CN" altLang="en-US" sz="1350" b="1" dirty="0">
                <a:solidFill>
                  <a:srgbClr val="2F5EB0"/>
                </a:solidFill>
                <a:latin typeface="微软雅黑" panose="020B0503020204020204" charset="-122"/>
                <a:ea typeface="微软雅黑" panose="020B0503020204020204" charset="-122"/>
                <a:cs typeface="Arial" panose="020B0604020202020204" pitchFamily="34" charset="0"/>
              </a:rPr>
              <a:t>总  股  本</a:t>
            </a:r>
          </a:p>
          <a:p>
            <a:pPr algn="ctr">
              <a:spcBef>
                <a:spcPct val="0"/>
              </a:spcBef>
              <a:buFont typeface="Arial" panose="020B0604020202020204" pitchFamily="34" charset="0"/>
              <a:buNone/>
            </a:pPr>
            <a:r>
              <a:rPr lang="zh-CN" altLang="en-US" sz="1050" kern="100" dirty="0">
                <a:solidFill>
                  <a:schemeClr val="tx1"/>
                </a:solidFill>
                <a:latin typeface="Impact MT Std" pitchFamily="34" charset="0"/>
                <a:ea typeface="微软雅黑" panose="020B0503020204020204" charset="-122"/>
                <a:cs typeface="Times New Roman" panose="02020603050405020304" pitchFamily="18" charset="0"/>
              </a:rPr>
              <a:t>7720万股</a:t>
            </a:r>
          </a:p>
        </p:txBody>
      </p:sp>
      <p:pic>
        <p:nvPicPr>
          <p:cNvPr id="194" name="图片 193" descr="微信图片_2018072709112722"/>
          <p:cNvPicPr>
            <a:picLocks noChangeAspect="1"/>
          </p:cNvPicPr>
          <p:nvPr/>
        </p:nvPicPr>
        <p:blipFill>
          <a:blip r:embed="rId3" cstate="print"/>
          <a:srcRect t="23931" b="19640"/>
          <a:stretch>
            <a:fillRect/>
          </a:stretch>
        </p:blipFill>
        <p:spPr>
          <a:xfrm>
            <a:off x="1705125" y="1018780"/>
            <a:ext cx="5733275" cy="1955381"/>
          </a:xfrm>
          <a:prstGeom prst="rect">
            <a:avLst/>
          </a:prstGeom>
        </p:spPr>
      </p:pic>
      <p:pic>
        <p:nvPicPr>
          <p:cNvPr id="14" name="图片 13"/>
          <p:cNvPicPr>
            <a:picLocks noChangeAspect="1"/>
          </p:cNvPicPr>
          <p:nvPr/>
        </p:nvPicPr>
        <p:blipFill>
          <a:blip r:embed="rId4" cstate="print"/>
          <a:stretch>
            <a:fillRect/>
          </a:stretch>
        </p:blipFill>
        <p:spPr>
          <a:xfrm>
            <a:off x="185166" y="107950"/>
            <a:ext cx="351790" cy="35179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1" y="3158"/>
            <a:ext cx="738534" cy="437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nvGrpSpPr>
          <p:cNvPr id="2" name="组合 1"/>
          <p:cNvGrpSpPr/>
          <p:nvPr/>
        </p:nvGrpSpPr>
        <p:grpSpPr>
          <a:xfrm>
            <a:off x="145104" y="3158"/>
            <a:ext cx="431914" cy="627339"/>
            <a:chOff x="841003" y="360040"/>
            <a:chExt cx="504056" cy="836712"/>
          </a:xfrm>
          <a:solidFill>
            <a:srgbClr val="2F5EB0"/>
          </a:solidFill>
        </p:grpSpPr>
        <p:sp>
          <p:nvSpPr>
            <p:cNvPr id="6" name="矩形 5"/>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9" name="等腰三角形 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sp>
        <p:nvSpPr>
          <p:cNvPr id="8" name="文本框 9"/>
          <p:cNvSpPr txBox="1"/>
          <p:nvPr/>
        </p:nvSpPr>
        <p:spPr>
          <a:xfrm>
            <a:off x="630998" y="154881"/>
            <a:ext cx="2023005" cy="258445"/>
          </a:xfrm>
          <a:prstGeom prst="rect">
            <a:avLst/>
          </a:prstGeom>
          <a:noFill/>
        </p:spPr>
        <p:txBody>
          <a:bodyPr wrap="square" lIns="51418" tIns="25709" rIns="51418" bIns="25709" rtlCol="0">
            <a:spAutoFit/>
          </a:bodyPr>
          <a:lstStyle/>
          <a:p>
            <a:pPr marL="0" lvl="1"/>
            <a:r>
              <a:rPr lang="zh-CN" altLang="en-US" b="1" dirty="0">
                <a:solidFill>
                  <a:schemeClr val="bg1">
                    <a:lumMod val="50000"/>
                  </a:schemeClr>
                </a:solidFill>
                <a:latin typeface="微软雅黑" panose="020B0503020204020204" charset="-122"/>
                <a:ea typeface="微软雅黑" panose="020B0503020204020204" charset="-122"/>
                <a:sym typeface="+mn-ea"/>
              </a:rPr>
              <a:t>公司发展历程</a:t>
            </a:r>
            <a:endParaRPr lang="zh-CN" altLang="en-US" b="1" dirty="0">
              <a:solidFill>
                <a:schemeClr val="tx1">
                  <a:lumMod val="50000"/>
                  <a:lumOff val="50000"/>
                </a:schemeClr>
              </a:solidFill>
              <a:latin typeface="微软雅黑" panose="020B0503020204020204" charset="-122"/>
              <a:ea typeface="微软雅黑" panose="020B0503020204020204" charset="-122"/>
            </a:endParaRPr>
          </a:p>
        </p:txBody>
      </p:sp>
      <p:cxnSp>
        <p:nvCxnSpPr>
          <p:cNvPr id="36" name="直接连接符 35"/>
          <p:cNvCxnSpPr/>
          <p:nvPr/>
        </p:nvCxnSpPr>
        <p:spPr>
          <a:xfrm flipV="1">
            <a:off x="411029" y="3208002"/>
            <a:ext cx="1099132" cy="832531"/>
          </a:xfrm>
          <a:prstGeom prst="line">
            <a:avLst/>
          </a:prstGeom>
          <a:ln w="104775">
            <a:solidFill>
              <a:schemeClr val="accent1"/>
            </a:solidFill>
            <a:miter lim="800000"/>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12" idx="3"/>
          </p:cNvCxnSpPr>
          <p:nvPr/>
        </p:nvCxnSpPr>
        <p:spPr>
          <a:xfrm flipV="1">
            <a:off x="2302554" y="2563971"/>
            <a:ext cx="1225804" cy="572423"/>
          </a:xfrm>
          <a:prstGeom prst="line">
            <a:avLst/>
          </a:prstGeom>
          <a:ln w="104775">
            <a:solidFill>
              <a:schemeClr val="accent1"/>
            </a:solidFill>
            <a:miter lim="800000"/>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3960794" y="2355910"/>
            <a:ext cx="957609" cy="348871"/>
          </a:xfrm>
          <a:prstGeom prst="line">
            <a:avLst/>
          </a:prstGeom>
          <a:ln w="104775">
            <a:solidFill>
              <a:schemeClr val="accent1"/>
            </a:solidFill>
            <a:miter lim="800000"/>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6859507" y="1025485"/>
            <a:ext cx="1747995" cy="714384"/>
          </a:xfrm>
          <a:prstGeom prst="straightConnector1">
            <a:avLst/>
          </a:prstGeom>
          <a:ln w="1047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5427541" y="1849157"/>
            <a:ext cx="1512491" cy="945307"/>
          </a:xfrm>
          <a:prstGeom prst="line">
            <a:avLst/>
          </a:prstGeom>
          <a:ln w="104775">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76" name="椭圆 75"/>
          <p:cNvSpPr/>
          <p:nvPr/>
        </p:nvSpPr>
        <p:spPr>
          <a:xfrm>
            <a:off x="1424392" y="2588258"/>
            <a:ext cx="926258" cy="926258"/>
          </a:xfrm>
          <a:prstGeom prst="ellipse">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 name="文本框 47"/>
          <p:cNvSpPr txBox="1"/>
          <p:nvPr/>
        </p:nvSpPr>
        <p:spPr>
          <a:xfrm>
            <a:off x="958679" y="1575968"/>
            <a:ext cx="944880" cy="553085"/>
          </a:xfrm>
          <a:prstGeom prst="rect">
            <a:avLst/>
          </a:prstGeom>
          <a:noFill/>
          <a:effectLst/>
        </p:spPr>
        <p:txBody>
          <a:bodyPr wrap="none" rtlCol="0">
            <a:spAutoFit/>
          </a:bodyPr>
          <a:lstStyle/>
          <a:p>
            <a:pPr algn="l"/>
            <a:r>
              <a:rPr lang="zh-CN" altLang="en-US" sz="1500" b="1" dirty="0">
                <a:solidFill>
                  <a:srgbClr val="2F5EB0"/>
                </a:solidFill>
                <a:latin typeface="微软雅黑" panose="020B0503020204020204" charset="-122"/>
                <a:ea typeface="微软雅黑" panose="020B0503020204020204" charset="-122"/>
                <a:sym typeface="+mn-ea"/>
              </a:rPr>
              <a:t>深拓控制</a:t>
            </a:r>
            <a:endParaRPr lang="zh-CN" altLang="en-US" sz="1500" b="1" dirty="0">
              <a:solidFill>
                <a:srgbClr val="2F5EB0"/>
              </a:solidFill>
              <a:latin typeface="微软雅黑" panose="020B0503020204020204" charset="-122"/>
              <a:ea typeface="微软雅黑" panose="020B0503020204020204" charset="-122"/>
            </a:endParaRPr>
          </a:p>
          <a:p>
            <a:pPr algn="l"/>
            <a:endParaRPr lang="zh-CN" altLang="en-US" sz="1500" b="1" dirty="0">
              <a:solidFill>
                <a:srgbClr val="2F5EB0"/>
              </a:solidFill>
              <a:latin typeface="微软雅黑" panose="020B0503020204020204" charset="-122"/>
              <a:ea typeface="微软雅黑" panose="020B0503020204020204" charset="-122"/>
            </a:endParaRPr>
          </a:p>
        </p:txBody>
      </p:sp>
      <p:sp>
        <p:nvSpPr>
          <p:cNvPr id="45" name="文本框 48"/>
          <p:cNvSpPr txBox="1"/>
          <p:nvPr/>
        </p:nvSpPr>
        <p:spPr>
          <a:xfrm>
            <a:off x="958679" y="1831681"/>
            <a:ext cx="1457706" cy="720090"/>
          </a:xfrm>
          <a:prstGeom prst="rect">
            <a:avLst/>
          </a:prstGeom>
          <a:noFill/>
          <a:effectLst/>
        </p:spPr>
        <p:txBody>
          <a:bodyPr wrap="square" rtlCol="0">
            <a:spAutoFit/>
          </a:bodyPr>
          <a:lstStyle/>
          <a:p>
            <a:pPr>
              <a:lnSpc>
                <a:spcPct val="130000"/>
              </a:lnSpc>
            </a:pPr>
            <a:r>
              <a:rPr lang="zh-CN" altLang="en-US" sz="1050" dirty="0">
                <a:solidFill>
                  <a:schemeClr val="tx1"/>
                </a:solidFill>
                <a:latin typeface="微软雅黑" panose="020B0503020204020204" charset="-122"/>
                <a:ea typeface="微软雅黑" panose="020B0503020204020204" charset="-122"/>
                <a:sym typeface="+mn-ea"/>
              </a:rPr>
              <a:t>90年代初</a:t>
            </a:r>
            <a:endParaRPr lang="zh-CN" altLang="en-US" sz="1050" dirty="0">
              <a:solidFill>
                <a:schemeClr val="tx1"/>
              </a:solidFill>
              <a:latin typeface="微软雅黑" panose="020B0503020204020204" charset="-122"/>
              <a:ea typeface="微软雅黑" panose="020B0503020204020204" charset="-122"/>
            </a:endParaRPr>
          </a:p>
          <a:p>
            <a:pPr>
              <a:lnSpc>
                <a:spcPct val="130000"/>
              </a:lnSpc>
            </a:pPr>
            <a:r>
              <a:rPr lang="zh-CN" altLang="en-US" sz="1050" dirty="0">
                <a:solidFill>
                  <a:schemeClr val="tx1"/>
                </a:solidFill>
                <a:latin typeface="微软雅黑" panose="020B0503020204020204" charset="-122"/>
                <a:ea typeface="微软雅黑" panose="020B0503020204020204" charset="-122"/>
                <a:sym typeface="+mn-ea"/>
              </a:rPr>
              <a:t>以代理进口自动化产品为主营业务</a:t>
            </a:r>
          </a:p>
        </p:txBody>
      </p:sp>
      <p:sp>
        <p:nvSpPr>
          <p:cNvPr id="12" name="文本框 47"/>
          <p:cNvSpPr txBox="1"/>
          <p:nvPr/>
        </p:nvSpPr>
        <p:spPr>
          <a:xfrm>
            <a:off x="1510148" y="2906065"/>
            <a:ext cx="792480" cy="460375"/>
          </a:xfrm>
          <a:prstGeom prst="rect">
            <a:avLst/>
          </a:prstGeom>
          <a:noFill/>
          <a:effectLst/>
        </p:spPr>
        <p:txBody>
          <a:bodyPr wrap="none" rtlCol="0">
            <a:spAutoFit/>
          </a:bodyPr>
          <a:lstStyle/>
          <a:p>
            <a:pPr algn="l"/>
            <a:r>
              <a:rPr lang="zh-CN" altLang="en-US" sz="2400" b="1" dirty="0">
                <a:solidFill>
                  <a:schemeClr val="bg1"/>
                </a:solidFill>
                <a:latin typeface="微软雅黑" panose="020B0503020204020204" charset="-122"/>
                <a:ea typeface="微软雅黑" panose="020B0503020204020204" charset="-122"/>
              </a:rPr>
              <a:t>成立</a:t>
            </a:r>
          </a:p>
        </p:txBody>
      </p:sp>
      <p:sp>
        <p:nvSpPr>
          <p:cNvPr id="25" name="椭圆 24"/>
          <p:cNvSpPr/>
          <p:nvPr/>
        </p:nvSpPr>
        <p:spPr>
          <a:xfrm>
            <a:off x="3180234" y="2067268"/>
            <a:ext cx="926258" cy="926258"/>
          </a:xfrm>
          <a:prstGeom prst="ellipse">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26" name="文本框 47"/>
          <p:cNvSpPr txBox="1"/>
          <p:nvPr/>
        </p:nvSpPr>
        <p:spPr>
          <a:xfrm>
            <a:off x="3270276" y="2418411"/>
            <a:ext cx="792480" cy="460375"/>
          </a:xfrm>
          <a:prstGeom prst="rect">
            <a:avLst/>
          </a:prstGeom>
          <a:noFill/>
          <a:effectLst/>
        </p:spPr>
        <p:txBody>
          <a:bodyPr wrap="none" rtlCol="0">
            <a:spAutoFit/>
          </a:bodyPr>
          <a:lstStyle/>
          <a:p>
            <a:pPr algn="l"/>
            <a:r>
              <a:rPr lang="zh-CN" altLang="en-US" sz="2400" b="1" dirty="0">
                <a:solidFill>
                  <a:schemeClr val="bg1"/>
                </a:solidFill>
                <a:latin typeface="微软雅黑" panose="020B0503020204020204" charset="-122"/>
                <a:ea typeface="微软雅黑" panose="020B0503020204020204" charset="-122"/>
              </a:rPr>
              <a:t>发展</a:t>
            </a:r>
          </a:p>
        </p:txBody>
      </p:sp>
      <p:sp>
        <p:nvSpPr>
          <p:cNvPr id="27" name="椭圆 26"/>
          <p:cNvSpPr/>
          <p:nvPr/>
        </p:nvSpPr>
        <p:spPr>
          <a:xfrm>
            <a:off x="4808448" y="2173942"/>
            <a:ext cx="926258" cy="926258"/>
          </a:xfrm>
          <a:prstGeom prst="ellipse">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28" name="文本框 47"/>
          <p:cNvSpPr txBox="1"/>
          <p:nvPr/>
        </p:nvSpPr>
        <p:spPr>
          <a:xfrm>
            <a:off x="4894204" y="2534610"/>
            <a:ext cx="792480" cy="460375"/>
          </a:xfrm>
          <a:prstGeom prst="rect">
            <a:avLst/>
          </a:prstGeom>
          <a:noFill/>
          <a:effectLst/>
        </p:spPr>
        <p:txBody>
          <a:bodyPr wrap="none" rtlCol="0">
            <a:spAutoFit/>
          </a:bodyPr>
          <a:lstStyle/>
          <a:p>
            <a:pPr algn="l"/>
            <a:r>
              <a:rPr lang="zh-CN" altLang="en-US" sz="2400" b="1" dirty="0">
                <a:solidFill>
                  <a:schemeClr val="bg1"/>
                </a:solidFill>
                <a:latin typeface="微软雅黑" panose="020B0503020204020204" charset="-122"/>
                <a:ea typeface="微软雅黑" panose="020B0503020204020204" charset="-122"/>
              </a:rPr>
              <a:t>股份</a:t>
            </a:r>
          </a:p>
        </p:txBody>
      </p:sp>
      <p:sp>
        <p:nvSpPr>
          <p:cNvPr id="29" name="椭圆 28"/>
          <p:cNvSpPr/>
          <p:nvPr/>
        </p:nvSpPr>
        <p:spPr>
          <a:xfrm>
            <a:off x="6517620" y="1390075"/>
            <a:ext cx="926258" cy="926258"/>
          </a:xfrm>
          <a:prstGeom prst="ellipse">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30" name="文本框 47"/>
          <p:cNvSpPr txBox="1"/>
          <p:nvPr/>
        </p:nvSpPr>
        <p:spPr>
          <a:xfrm>
            <a:off x="6603376" y="1689786"/>
            <a:ext cx="792480" cy="460375"/>
          </a:xfrm>
          <a:prstGeom prst="rect">
            <a:avLst/>
          </a:prstGeom>
          <a:noFill/>
          <a:effectLst/>
        </p:spPr>
        <p:txBody>
          <a:bodyPr wrap="none" rtlCol="0">
            <a:spAutoFit/>
          </a:bodyPr>
          <a:lstStyle/>
          <a:p>
            <a:pPr algn="l"/>
            <a:r>
              <a:rPr lang="zh-CN" altLang="en-US" sz="2400" b="1" dirty="0">
                <a:solidFill>
                  <a:schemeClr val="bg1"/>
                </a:solidFill>
                <a:latin typeface="微软雅黑" panose="020B0503020204020204" charset="-122"/>
                <a:ea typeface="微软雅黑" panose="020B0503020204020204" charset="-122"/>
              </a:rPr>
              <a:t>转型</a:t>
            </a:r>
          </a:p>
        </p:txBody>
      </p:sp>
      <p:sp>
        <p:nvSpPr>
          <p:cNvPr id="31" name="文本框 47"/>
          <p:cNvSpPr txBox="1"/>
          <p:nvPr/>
        </p:nvSpPr>
        <p:spPr>
          <a:xfrm>
            <a:off x="1685399" y="2660809"/>
            <a:ext cx="417830" cy="321945"/>
          </a:xfrm>
          <a:prstGeom prst="rect">
            <a:avLst/>
          </a:prstGeom>
          <a:noFill/>
          <a:effectLst/>
        </p:spPr>
        <p:txBody>
          <a:bodyPr wrap="none" rtlCol="0">
            <a:spAutoFit/>
          </a:bodyPr>
          <a:lstStyle/>
          <a:p>
            <a:pPr algn="l"/>
            <a:r>
              <a:rPr lang="en-US" altLang="zh-CN" sz="1500" b="1" dirty="0">
                <a:solidFill>
                  <a:schemeClr val="bg1"/>
                </a:solidFill>
                <a:latin typeface="微软雅黑" panose="020B0503020204020204" charset="-122"/>
                <a:ea typeface="微软雅黑" panose="020B0503020204020204" charset="-122"/>
              </a:rPr>
              <a:t>01</a:t>
            </a:r>
          </a:p>
        </p:txBody>
      </p:sp>
      <p:sp>
        <p:nvSpPr>
          <p:cNvPr id="32" name="文本框 47"/>
          <p:cNvSpPr txBox="1"/>
          <p:nvPr/>
        </p:nvSpPr>
        <p:spPr>
          <a:xfrm>
            <a:off x="3453147" y="2136009"/>
            <a:ext cx="417830" cy="321945"/>
          </a:xfrm>
          <a:prstGeom prst="rect">
            <a:avLst/>
          </a:prstGeom>
          <a:noFill/>
          <a:effectLst/>
        </p:spPr>
        <p:txBody>
          <a:bodyPr wrap="none" rtlCol="0">
            <a:spAutoFit/>
          </a:bodyPr>
          <a:lstStyle/>
          <a:p>
            <a:pPr algn="l"/>
            <a:r>
              <a:rPr lang="en-US" altLang="zh-CN" sz="1500" b="1" dirty="0">
                <a:solidFill>
                  <a:schemeClr val="bg1"/>
                </a:solidFill>
                <a:latin typeface="微软雅黑" panose="020B0503020204020204" charset="-122"/>
                <a:ea typeface="微软雅黑" panose="020B0503020204020204" charset="-122"/>
              </a:rPr>
              <a:t>02</a:t>
            </a:r>
          </a:p>
        </p:txBody>
      </p:sp>
      <p:sp>
        <p:nvSpPr>
          <p:cNvPr id="33" name="文本框 47"/>
          <p:cNvSpPr txBox="1"/>
          <p:nvPr/>
        </p:nvSpPr>
        <p:spPr>
          <a:xfrm>
            <a:off x="5055168" y="2253637"/>
            <a:ext cx="417830" cy="321945"/>
          </a:xfrm>
          <a:prstGeom prst="rect">
            <a:avLst/>
          </a:prstGeom>
          <a:noFill/>
          <a:effectLst/>
        </p:spPr>
        <p:txBody>
          <a:bodyPr wrap="none" rtlCol="0">
            <a:spAutoFit/>
          </a:bodyPr>
          <a:lstStyle/>
          <a:p>
            <a:pPr algn="l"/>
            <a:r>
              <a:rPr lang="en-US" altLang="zh-CN" sz="1500" b="1" dirty="0">
                <a:solidFill>
                  <a:schemeClr val="bg1"/>
                </a:solidFill>
                <a:latin typeface="微软雅黑" panose="020B0503020204020204" charset="-122"/>
                <a:ea typeface="微软雅黑" panose="020B0503020204020204" charset="-122"/>
              </a:rPr>
              <a:t>03</a:t>
            </a:r>
          </a:p>
        </p:txBody>
      </p:sp>
      <p:sp>
        <p:nvSpPr>
          <p:cNvPr id="34" name="文本框 47"/>
          <p:cNvSpPr txBox="1"/>
          <p:nvPr/>
        </p:nvSpPr>
        <p:spPr>
          <a:xfrm>
            <a:off x="6790533" y="1467865"/>
            <a:ext cx="417830" cy="321945"/>
          </a:xfrm>
          <a:prstGeom prst="rect">
            <a:avLst/>
          </a:prstGeom>
          <a:noFill/>
          <a:effectLst/>
        </p:spPr>
        <p:txBody>
          <a:bodyPr wrap="none" rtlCol="0">
            <a:spAutoFit/>
          </a:bodyPr>
          <a:lstStyle/>
          <a:p>
            <a:pPr algn="l"/>
            <a:r>
              <a:rPr lang="en-US" altLang="zh-CN" sz="1500" b="1" dirty="0">
                <a:solidFill>
                  <a:schemeClr val="bg1"/>
                </a:solidFill>
                <a:latin typeface="微软雅黑" panose="020B0503020204020204" charset="-122"/>
                <a:ea typeface="微软雅黑" panose="020B0503020204020204" charset="-122"/>
              </a:rPr>
              <a:t>04</a:t>
            </a:r>
          </a:p>
        </p:txBody>
      </p:sp>
      <p:sp>
        <p:nvSpPr>
          <p:cNvPr id="42" name="文本框 47"/>
          <p:cNvSpPr txBox="1"/>
          <p:nvPr/>
        </p:nvSpPr>
        <p:spPr>
          <a:xfrm>
            <a:off x="2859294" y="819889"/>
            <a:ext cx="944880" cy="321945"/>
          </a:xfrm>
          <a:prstGeom prst="rect">
            <a:avLst/>
          </a:prstGeom>
          <a:noFill/>
          <a:effectLst/>
        </p:spPr>
        <p:txBody>
          <a:bodyPr wrap="none" rtlCol="0">
            <a:spAutoFit/>
          </a:bodyPr>
          <a:lstStyle/>
          <a:p>
            <a:pPr algn="l"/>
            <a:r>
              <a:rPr lang="zh-CN" altLang="en-US" sz="1500" b="1" dirty="0">
                <a:solidFill>
                  <a:srgbClr val="2F5EB0"/>
                </a:solidFill>
                <a:latin typeface="微软雅黑" panose="020B0503020204020204" charset="-122"/>
                <a:ea typeface="微软雅黑" panose="020B0503020204020204" charset="-122"/>
              </a:rPr>
              <a:t>深拓智能</a:t>
            </a:r>
          </a:p>
        </p:txBody>
      </p:sp>
      <p:sp>
        <p:nvSpPr>
          <p:cNvPr id="46" name="文本框 48"/>
          <p:cNvSpPr txBox="1"/>
          <p:nvPr/>
        </p:nvSpPr>
        <p:spPr>
          <a:xfrm>
            <a:off x="2859405" y="1075690"/>
            <a:ext cx="2023110" cy="929640"/>
          </a:xfrm>
          <a:prstGeom prst="rect">
            <a:avLst/>
          </a:prstGeom>
          <a:noFill/>
          <a:effectLst/>
        </p:spPr>
        <p:txBody>
          <a:bodyPr wrap="square" rtlCol="0">
            <a:spAutoFit/>
          </a:bodyPr>
          <a:lstStyle/>
          <a:p>
            <a:pPr>
              <a:lnSpc>
                <a:spcPct val="130000"/>
              </a:lnSpc>
            </a:pPr>
            <a:r>
              <a:rPr lang="zh-CN" altLang="en-US" sz="1050" dirty="0">
                <a:solidFill>
                  <a:schemeClr val="tx1"/>
                </a:solidFill>
                <a:latin typeface="微软雅黑" panose="020B0503020204020204" charset="-122"/>
                <a:ea typeface="微软雅黑" panose="020B0503020204020204" charset="-122"/>
              </a:rPr>
              <a:t>03年</a:t>
            </a:r>
          </a:p>
          <a:p>
            <a:pPr>
              <a:lnSpc>
                <a:spcPct val="130000"/>
              </a:lnSpc>
            </a:pPr>
            <a:r>
              <a:rPr lang="zh-CN" altLang="en-US" sz="1050" dirty="0">
                <a:solidFill>
                  <a:schemeClr val="tx1"/>
                </a:solidFill>
                <a:latin typeface="微软雅黑" panose="020B0503020204020204" charset="-122"/>
                <a:ea typeface="微软雅黑" panose="020B0503020204020204" charset="-122"/>
              </a:rPr>
              <a:t>组建成套厂</a:t>
            </a:r>
          </a:p>
          <a:p>
            <a:pPr>
              <a:lnSpc>
                <a:spcPct val="130000"/>
              </a:lnSpc>
            </a:pPr>
            <a:r>
              <a:rPr lang="zh-CN" altLang="en-US" sz="1050" dirty="0">
                <a:solidFill>
                  <a:schemeClr val="tx1"/>
                </a:solidFill>
                <a:latin typeface="微软雅黑" panose="020B0503020204020204" charset="-122"/>
                <a:ea typeface="微软雅黑" panose="020B0503020204020204" charset="-122"/>
              </a:rPr>
              <a:t>前店后厂模式</a:t>
            </a:r>
          </a:p>
          <a:p>
            <a:pPr>
              <a:lnSpc>
                <a:spcPct val="130000"/>
              </a:lnSpc>
            </a:pPr>
            <a:r>
              <a:rPr lang="zh-CN" altLang="en-US" sz="1050" dirty="0">
                <a:solidFill>
                  <a:schemeClr val="tx1"/>
                </a:solidFill>
                <a:latin typeface="微软雅黑" panose="020B0503020204020204" charset="-122"/>
                <a:ea typeface="微软雅黑" panose="020B0503020204020204" charset="-122"/>
              </a:rPr>
              <a:t>为客户提供交钥匙工程服务</a:t>
            </a:r>
          </a:p>
        </p:txBody>
      </p:sp>
      <p:sp>
        <p:nvSpPr>
          <p:cNvPr id="47" name="文本框 47"/>
          <p:cNvSpPr txBox="1"/>
          <p:nvPr/>
        </p:nvSpPr>
        <p:spPr>
          <a:xfrm>
            <a:off x="4915634" y="3162751"/>
            <a:ext cx="944880" cy="321945"/>
          </a:xfrm>
          <a:prstGeom prst="rect">
            <a:avLst/>
          </a:prstGeom>
          <a:noFill/>
          <a:effectLst/>
        </p:spPr>
        <p:txBody>
          <a:bodyPr wrap="none" rtlCol="0">
            <a:spAutoFit/>
          </a:bodyPr>
          <a:lstStyle/>
          <a:p>
            <a:pPr algn="l"/>
            <a:r>
              <a:rPr lang="zh-CN" altLang="en-US" sz="1500" b="1" dirty="0">
                <a:solidFill>
                  <a:srgbClr val="2F5EB0"/>
                </a:solidFill>
                <a:latin typeface="微软雅黑" panose="020B0503020204020204" charset="-122"/>
                <a:ea typeface="微软雅黑" panose="020B0503020204020204" charset="-122"/>
              </a:rPr>
              <a:t>股份公司</a:t>
            </a:r>
          </a:p>
        </p:txBody>
      </p:sp>
      <p:sp>
        <p:nvSpPr>
          <p:cNvPr id="48" name="文本框 48"/>
          <p:cNvSpPr txBox="1"/>
          <p:nvPr/>
        </p:nvSpPr>
        <p:spPr>
          <a:xfrm>
            <a:off x="4915535" y="3418205"/>
            <a:ext cx="2025015" cy="720090"/>
          </a:xfrm>
          <a:prstGeom prst="rect">
            <a:avLst/>
          </a:prstGeom>
          <a:noFill/>
          <a:effectLst/>
        </p:spPr>
        <p:txBody>
          <a:bodyPr wrap="square" rtlCol="0">
            <a:spAutoFit/>
          </a:bodyPr>
          <a:lstStyle/>
          <a:p>
            <a:pPr>
              <a:lnSpc>
                <a:spcPct val="130000"/>
              </a:lnSpc>
            </a:pPr>
            <a:r>
              <a:rPr lang="zh-CN" altLang="en-US" sz="1050" dirty="0">
                <a:solidFill>
                  <a:schemeClr val="tx1"/>
                </a:solidFill>
                <a:latin typeface="微软雅黑" panose="020B0503020204020204" charset="-122"/>
                <a:ea typeface="微软雅黑" panose="020B0503020204020204" charset="-122"/>
              </a:rPr>
              <a:t>10年</a:t>
            </a:r>
          </a:p>
          <a:p>
            <a:pPr>
              <a:lnSpc>
                <a:spcPct val="130000"/>
              </a:lnSpc>
            </a:pPr>
            <a:r>
              <a:rPr lang="zh-CN" altLang="en-US" sz="1050" dirty="0">
                <a:solidFill>
                  <a:schemeClr val="tx1"/>
                </a:solidFill>
                <a:latin typeface="微软雅黑" panose="020B0503020204020204" charset="-122"/>
                <a:ea typeface="微软雅黑" panose="020B0503020204020204" charset="-122"/>
              </a:rPr>
              <a:t>进行股份化改造</a:t>
            </a:r>
          </a:p>
          <a:p>
            <a:pPr>
              <a:lnSpc>
                <a:spcPct val="130000"/>
              </a:lnSpc>
            </a:pPr>
            <a:r>
              <a:rPr lang="zh-CN" altLang="en-US" sz="1050" dirty="0">
                <a:solidFill>
                  <a:schemeClr val="tx1"/>
                </a:solidFill>
                <a:latin typeface="微软雅黑" panose="020B0503020204020204" charset="-122"/>
                <a:ea typeface="微软雅黑" panose="020B0503020204020204" charset="-122"/>
              </a:rPr>
              <a:t>以自动化系统为主要发展方向</a:t>
            </a:r>
          </a:p>
        </p:txBody>
      </p:sp>
      <p:sp>
        <p:nvSpPr>
          <p:cNvPr id="49" name="文本框 47"/>
          <p:cNvSpPr txBox="1"/>
          <p:nvPr/>
        </p:nvSpPr>
        <p:spPr>
          <a:xfrm>
            <a:off x="6695288" y="2406029"/>
            <a:ext cx="944880" cy="321945"/>
          </a:xfrm>
          <a:prstGeom prst="rect">
            <a:avLst/>
          </a:prstGeom>
          <a:noFill/>
          <a:effectLst/>
        </p:spPr>
        <p:txBody>
          <a:bodyPr wrap="none" rtlCol="0">
            <a:spAutoFit/>
          </a:bodyPr>
          <a:lstStyle/>
          <a:p>
            <a:pPr algn="l"/>
            <a:r>
              <a:rPr lang="zh-CN" altLang="en-US" sz="1500" b="1" dirty="0">
                <a:solidFill>
                  <a:srgbClr val="2F5EB0"/>
                </a:solidFill>
                <a:latin typeface="微软雅黑" panose="020B0503020204020204" charset="-122"/>
                <a:ea typeface="微软雅黑" panose="020B0503020204020204" charset="-122"/>
              </a:rPr>
              <a:t>两化融合</a:t>
            </a:r>
          </a:p>
        </p:txBody>
      </p:sp>
      <p:sp>
        <p:nvSpPr>
          <p:cNvPr id="50" name="文本框 48"/>
          <p:cNvSpPr txBox="1"/>
          <p:nvPr/>
        </p:nvSpPr>
        <p:spPr>
          <a:xfrm>
            <a:off x="6695288" y="2661741"/>
            <a:ext cx="1457706" cy="929640"/>
          </a:xfrm>
          <a:prstGeom prst="rect">
            <a:avLst/>
          </a:prstGeom>
          <a:noFill/>
          <a:effectLst/>
        </p:spPr>
        <p:txBody>
          <a:bodyPr wrap="square" rtlCol="0">
            <a:spAutoFit/>
          </a:bodyPr>
          <a:lstStyle/>
          <a:p>
            <a:pPr>
              <a:lnSpc>
                <a:spcPct val="130000"/>
              </a:lnSpc>
            </a:pPr>
            <a:r>
              <a:rPr lang="zh-CN" altLang="en-US" sz="1050" dirty="0">
                <a:solidFill>
                  <a:schemeClr val="tx1"/>
                </a:solidFill>
                <a:latin typeface="微软雅黑" panose="020B0503020204020204" charset="-122"/>
                <a:ea typeface="微软雅黑" panose="020B0503020204020204" charset="-122"/>
              </a:rPr>
              <a:t>现在</a:t>
            </a:r>
          </a:p>
          <a:p>
            <a:pPr>
              <a:lnSpc>
                <a:spcPct val="130000"/>
              </a:lnSpc>
            </a:pPr>
            <a:r>
              <a:rPr lang="zh-CN" altLang="en-US" sz="1050" dirty="0">
                <a:solidFill>
                  <a:schemeClr val="tx1"/>
                </a:solidFill>
                <a:latin typeface="微软雅黑" panose="020B0503020204020204" charset="-122"/>
                <a:ea typeface="微软雅黑" panose="020B0503020204020204" charset="-122"/>
              </a:rPr>
              <a:t>自动化和信息化融合</a:t>
            </a:r>
          </a:p>
          <a:p>
            <a:pPr>
              <a:lnSpc>
                <a:spcPct val="130000"/>
              </a:lnSpc>
            </a:pPr>
            <a:r>
              <a:rPr lang="zh-CN" altLang="en-US" sz="1050" dirty="0">
                <a:solidFill>
                  <a:schemeClr val="tx1"/>
                </a:solidFill>
                <a:latin typeface="微软雅黑" panose="020B0503020204020204" charset="-122"/>
                <a:ea typeface="微软雅黑" panose="020B0503020204020204" charset="-122"/>
              </a:rPr>
              <a:t>搭建物联云平台</a:t>
            </a:r>
          </a:p>
          <a:p>
            <a:pPr>
              <a:lnSpc>
                <a:spcPct val="130000"/>
              </a:lnSpc>
            </a:pPr>
            <a:r>
              <a:rPr lang="zh-CN" altLang="en-US" sz="1050" dirty="0">
                <a:solidFill>
                  <a:schemeClr val="tx1"/>
                </a:solidFill>
                <a:latin typeface="微软雅黑" panose="020B0503020204020204" charset="-122"/>
                <a:ea typeface="微软雅黑" panose="020B0503020204020204" charset="-122"/>
              </a:rPr>
              <a:t>工业4.0服务</a:t>
            </a:r>
          </a:p>
        </p:txBody>
      </p:sp>
      <p:pic>
        <p:nvPicPr>
          <p:cNvPr id="14" name="图片 13"/>
          <p:cNvPicPr>
            <a:picLocks noChangeAspect="1"/>
          </p:cNvPicPr>
          <p:nvPr/>
        </p:nvPicPr>
        <p:blipFill>
          <a:blip r:embed="rId3" cstate="print"/>
          <a:stretch>
            <a:fillRect/>
          </a:stretch>
        </p:blipFill>
        <p:spPr>
          <a:xfrm>
            <a:off x="185166" y="107950"/>
            <a:ext cx="351790" cy="35179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110"/>
          <p:cNvSpPr/>
          <p:nvPr/>
        </p:nvSpPr>
        <p:spPr>
          <a:xfrm>
            <a:off x="1115585" y="1307337"/>
            <a:ext cx="6744617" cy="1775145"/>
          </a:xfrm>
          <a:prstGeom prst="roundRect">
            <a:avLst>
              <a:gd name="adj" fmla="val 5870"/>
            </a:avLst>
          </a:prstGeom>
          <a:solidFill>
            <a:srgbClr val="254B8B"/>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800" dirty="0">
              <a:solidFill>
                <a:prstClr val="black"/>
              </a:solidFill>
              <a:latin typeface="微软雅黑" panose="020B0503020204020204" charset="-122"/>
              <a:ea typeface="微软雅黑" panose="020B0503020204020204" charset="-122"/>
              <a:cs typeface="Times New Roman" panose="02020603050405020304" pitchFamily="18" charset="0"/>
            </a:endParaRPr>
          </a:p>
        </p:txBody>
      </p:sp>
      <p:sp>
        <p:nvSpPr>
          <p:cNvPr id="28" name="矩形: 圆角 62"/>
          <p:cNvSpPr/>
          <p:nvPr/>
        </p:nvSpPr>
        <p:spPr>
          <a:xfrm>
            <a:off x="4751705" y="1403985"/>
            <a:ext cx="1490980" cy="1587500"/>
          </a:xfrm>
          <a:prstGeom prst="roundRect">
            <a:avLst>
              <a:gd name="adj" fmla="val 4105"/>
            </a:avLst>
          </a:prstGeom>
          <a:solidFill>
            <a:schemeClr val="bg1"/>
          </a:solidFill>
          <a:ln w="12700">
            <a:noFill/>
            <a:prstDash val="dash"/>
          </a:ln>
        </p:spPr>
        <p:style>
          <a:lnRef idx="2">
            <a:schemeClr val="dk1"/>
          </a:lnRef>
          <a:fillRef idx="1">
            <a:schemeClr val="lt1"/>
          </a:fillRef>
          <a:effectRef idx="0">
            <a:schemeClr val="dk1"/>
          </a:effectRef>
          <a:fontRef idx="minor">
            <a:schemeClr val="dk1"/>
          </a:fontRef>
        </p:style>
        <p:txBody>
          <a:bodyPr rtlCol="0" anchor="t"/>
          <a:lstStyle/>
          <a:p>
            <a:r>
              <a:rPr lang="zh-CN" altLang="en-US" sz="1200" dirty="0">
                <a:solidFill>
                  <a:schemeClr val="bg1">
                    <a:lumMod val="65000"/>
                  </a:schemeClr>
                </a:solidFill>
                <a:latin typeface="微软雅黑" panose="020B0503020204020204" charset="-122"/>
                <a:ea typeface="微软雅黑" panose="020B0503020204020204" charset="-122"/>
                <a:cs typeface="Times New Roman" panose="02020603050405020304" pitchFamily="18" charset="0"/>
              </a:rPr>
              <a:t>设</a:t>
            </a:r>
            <a:endParaRPr lang="en-US" altLang="zh-CN" sz="1200" dirty="0">
              <a:solidFill>
                <a:schemeClr val="bg1">
                  <a:lumMod val="65000"/>
                </a:schemeClr>
              </a:solidFill>
              <a:latin typeface="微软雅黑" panose="020B0503020204020204" charset="-122"/>
              <a:ea typeface="微软雅黑" panose="020B0503020204020204" charset="-122"/>
              <a:cs typeface="Times New Roman" panose="02020603050405020304" pitchFamily="18" charset="0"/>
            </a:endParaRPr>
          </a:p>
          <a:p>
            <a:r>
              <a:rPr lang="zh-CN" altLang="en-US" sz="1200" dirty="0">
                <a:solidFill>
                  <a:schemeClr val="bg1">
                    <a:lumMod val="65000"/>
                  </a:schemeClr>
                </a:solidFill>
                <a:latin typeface="微软雅黑" panose="020B0503020204020204" charset="-122"/>
                <a:ea typeface="微软雅黑" panose="020B0503020204020204" charset="-122"/>
                <a:cs typeface="Times New Roman" panose="02020603050405020304" pitchFamily="18" charset="0"/>
              </a:rPr>
              <a:t>备</a:t>
            </a:r>
            <a:endParaRPr lang="en-US" altLang="zh-CN" sz="1200" dirty="0">
              <a:solidFill>
                <a:schemeClr val="bg1">
                  <a:lumMod val="65000"/>
                </a:schemeClr>
              </a:solidFill>
              <a:latin typeface="微软雅黑" panose="020B0503020204020204" charset="-122"/>
              <a:ea typeface="微软雅黑" panose="020B0503020204020204" charset="-122"/>
              <a:cs typeface="Times New Roman" panose="02020603050405020304" pitchFamily="18" charset="0"/>
            </a:endParaRPr>
          </a:p>
          <a:p>
            <a:r>
              <a:rPr lang="zh-CN" altLang="en-US" sz="1200" dirty="0">
                <a:solidFill>
                  <a:schemeClr val="bg1">
                    <a:lumMod val="65000"/>
                  </a:schemeClr>
                </a:solidFill>
                <a:latin typeface="微软雅黑" panose="020B0503020204020204" charset="-122"/>
                <a:ea typeface="微软雅黑" panose="020B0503020204020204" charset="-122"/>
                <a:cs typeface="Times New Roman" panose="02020603050405020304" pitchFamily="18" charset="0"/>
              </a:rPr>
              <a:t>管</a:t>
            </a:r>
            <a:endParaRPr lang="en-US" altLang="zh-CN" sz="1200" dirty="0">
              <a:solidFill>
                <a:schemeClr val="bg1">
                  <a:lumMod val="65000"/>
                </a:schemeClr>
              </a:solidFill>
              <a:latin typeface="微软雅黑" panose="020B0503020204020204" charset="-122"/>
              <a:ea typeface="微软雅黑" panose="020B0503020204020204" charset="-122"/>
              <a:cs typeface="Times New Roman" panose="02020603050405020304" pitchFamily="18" charset="0"/>
            </a:endParaRPr>
          </a:p>
          <a:p>
            <a:r>
              <a:rPr lang="zh-CN" altLang="en-US" sz="1200" dirty="0">
                <a:solidFill>
                  <a:schemeClr val="bg1">
                    <a:lumMod val="65000"/>
                  </a:schemeClr>
                </a:solidFill>
                <a:latin typeface="微软雅黑" panose="020B0503020204020204" charset="-122"/>
                <a:ea typeface="微软雅黑" panose="020B0503020204020204" charset="-122"/>
                <a:cs typeface="Times New Roman" panose="02020603050405020304" pitchFamily="18" charset="0"/>
              </a:rPr>
              <a:t>理</a:t>
            </a:r>
          </a:p>
        </p:txBody>
      </p:sp>
      <p:sp>
        <p:nvSpPr>
          <p:cNvPr id="4" name="文本框 9"/>
          <p:cNvSpPr txBox="1"/>
          <p:nvPr/>
        </p:nvSpPr>
        <p:spPr>
          <a:xfrm>
            <a:off x="631190" y="154940"/>
            <a:ext cx="929640" cy="258445"/>
          </a:xfrm>
          <a:prstGeom prst="rect">
            <a:avLst/>
          </a:prstGeom>
          <a:noFill/>
        </p:spPr>
        <p:txBody>
          <a:bodyPr wrap="square" lIns="51418" tIns="25709" rIns="51418" bIns="25709" rtlCol="0">
            <a:spAutoFit/>
          </a:bodyPr>
          <a:lstStyle/>
          <a:p>
            <a:pPr marL="0" lvl="1"/>
            <a:r>
              <a:rPr lang="zh-CN" altLang="en-US" b="1" dirty="0">
                <a:solidFill>
                  <a:schemeClr val="bg1">
                    <a:lumMod val="50000"/>
                  </a:schemeClr>
                </a:solidFill>
                <a:latin typeface="微软雅黑" panose="020B0503020204020204" charset="-122"/>
                <a:ea typeface="微软雅黑" panose="020B0503020204020204" charset="-122"/>
              </a:rPr>
              <a:t>系统规划</a:t>
            </a:r>
          </a:p>
        </p:txBody>
      </p:sp>
      <p:sp>
        <p:nvSpPr>
          <p:cNvPr id="6" name="矩形: 圆角 120"/>
          <p:cNvSpPr/>
          <p:nvPr/>
        </p:nvSpPr>
        <p:spPr>
          <a:xfrm>
            <a:off x="6391275" y="2548890"/>
            <a:ext cx="1400810" cy="452120"/>
          </a:xfrm>
          <a:prstGeom prst="roundRect">
            <a:avLst>
              <a:gd name="adj" fmla="val 7089"/>
            </a:avLst>
          </a:prstGeom>
          <a:ln w="12700">
            <a:solidFill>
              <a:srgbClr val="254B8B"/>
            </a:solidFill>
            <a:prstDash val="solid"/>
          </a:ln>
        </p:spPr>
        <p:style>
          <a:lnRef idx="2">
            <a:schemeClr val="dk1"/>
          </a:lnRef>
          <a:fillRef idx="1">
            <a:schemeClr val="lt1"/>
          </a:fillRef>
          <a:effectRef idx="0">
            <a:schemeClr val="dk1"/>
          </a:effectRef>
          <a:fontRef idx="minor">
            <a:schemeClr val="dk1"/>
          </a:fontRef>
        </p:style>
        <p:txBody>
          <a:bodyPr rtlCol="0" anchor="ctr"/>
          <a:lstStyle/>
          <a:p>
            <a:r>
              <a:rPr lang="zh-CN" altLang="en-US" sz="1200" dirty="0">
                <a:solidFill>
                  <a:schemeClr val="tx1"/>
                </a:solidFill>
                <a:latin typeface="微软雅黑" panose="020B0503020204020204" charset="-122"/>
                <a:ea typeface="微软雅黑" panose="020B0503020204020204" charset="-122"/>
                <a:cs typeface="Times New Roman" panose="02020603050405020304" pitchFamily="18" charset="0"/>
              </a:rPr>
              <a:t>园区</a:t>
            </a:r>
          </a:p>
        </p:txBody>
      </p:sp>
      <p:sp>
        <p:nvSpPr>
          <p:cNvPr id="10" name="矩形: 圆角 9"/>
          <p:cNvSpPr/>
          <p:nvPr/>
        </p:nvSpPr>
        <p:spPr>
          <a:xfrm>
            <a:off x="1136650" y="3277235"/>
            <a:ext cx="6724015" cy="393700"/>
          </a:xfrm>
          <a:prstGeom prst="roundRect">
            <a:avLst/>
          </a:prstGeom>
          <a:solidFill>
            <a:srgbClr val="8EB4E3"/>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dirty="0">
              <a:solidFill>
                <a:prstClr val="black"/>
              </a:solidFill>
              <a:latin typeface="微软雅黑" panose="020B0503020204020204" charset="-122"/>
              <a:ea typeface="微软雅黑" panose="020B0503020204020204" charset="-122"/>
              <a:cs typeface="Times New Roman" panose="02020603050405020304" pitchFamily="18" charset="0"/>
            </a:endParaRPr>
          </a:p>
        </p:txBody>
      </p:sp>
      <p:sp>
        <p:nvSpPr>
          <p:cNvPr id="11" name="矩形: 圆角 10"/>
          <p:cNvSpPr/>
          <p:nvPr/>
        </p:nvSpPr>
        <p:spPr>
          <a:xfrm>
            <a:off x="1115586" y="3877945"/>
            <a:ext cx="6744618" cy="1061994"/>
          </a:xfrm>
          <a:prstGeom prst="roundRect">
            <a:avLst>
              <a:gd name="adj" fmla="val 11395"/>
            </a:avLst>
          </a:prstGeom>
          <a:solidFill>
            <a:srgbClr val="254B8B"/>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800" dirty="0">
              <a:solidFill>
                <a:prstClr val="black"/>
              </a:solidFill>
              <a:latin typeface="微软雅黑" panose="020B0503020204020204" charset="-122"/>
              <a:ea typeface="微软雅黑" panose="020B0503020204020204" charset="-122"/>
              <a:cs typeface="Times New Roman" panose="02020603050405020304" pitchFamily="18" charset="0"/>
            </a:endParaRPr>
          </a:p>
        </p:txBody>
      </p:sp>
      <p:sp>
        <p:nvSpPr>
          <p:cNvPr id="12" name="矩形: 圆角 23"/>
          <p:cNvSpPr/>
          <p:nvPr/>
        </p:nvSpPr>
        <p:spPr>
          <a:xfrm>
            <a:off x="1229360" y="1397984"/>
            <a:ext cx="1567815" cy="1593850"/>
          </a:xfrm>
          <a:prstGeom prst="roundRect">
            <a:avLst>
              <a:gd name="adj" fmla="val 4105"/>
            </a:avLst>
          </a:prstGeom>
          <a:solidFill>
            <a:schemeClr val="bg1"/>
          </a:solidFill>
          <a:ln w="12700">
            <a:solidFill>
              <a:srgbClr val="254B8B"/>
            </a:solidFill>
          </a:ln>
        </p:spPr>
        <p:style>
          <a:lnRef idx="2">
            <a:schemeClr val="dk1"/>
          </a:lnRef>
          <a:fillRef idx="1">
            <a:schemeClr val="lt1"/>
          </a:fillRef>
          <a:effectRef idx="0">
            <a:schemeClr val="dk1"/>
          </a:effectRef>
          <a:fontRef idx="minor">
            <a:schemeClr val="dk1"/>
          </a:fontRef>
        </p:style>
        <p:txBody>
          <a:bodyPr vert="horz" rtlCol="0" anchor="t"/>
          <a:lstStyle/>
          <a:p>
            <a:r>
              <a:rPr lang="zh-CN" altLang="en-US" sz="1200" dirty="0">
                <a:solidFill>
                  <a:schemeClr val="tx1"/>
                </a:solidFill>
                <a:latin typeface="微软雅黑" panose="020B0503020204020204" charset="-122"/>
                <a:ea typeface="微软雅黑" panose="020B0503020204020204" charset="-122"/>
                <a:cs typeface="Times New Roman" panose="02020603050405020304" pitchFamily="18" charset="0"/>
              </a:rPr>
              <a:t>加</a:t>
            </a:r>
            <a:endParaRPr lang="en-US" altLang="zh-CN" sz="1200" dirty="0">
              <a:solidFill>
                <a:schemeClr val="tx1"/>
              </a:solidFill>
              <a:latin typeface="微软雅黑" panose="020B0503020204020204" charset="-122"/>
              <a:ea typeface="微软雅黑" panose="020B0503020204020204" charset="-122"/>
              <a:cs typeface="Times New Roman" panose="02020603050405020304" pitchFamily="18" charset="0"/>
            </a:endParaRPr>
          </a:p>
          <a:p>
            <a:r>
              <a:rPr lang="zh-CN" altLang="en-US" sz="1200" dirty="0">
                <a:solidFill>
                  <a:schemeClr val="tx1"/>
                </a:solidFill>
                <a:latin typeface="微软雅黑" panose="020B0503020204020204" charset="-122"/>
                <a:ea typeface="微软雅黑" panose="020B0503020204020204" charset="-122"/>
                <a:cs typeface="Times New Roman" panose="02020603050405020304" pitchFamily="18" charset="0"/>
              </a:rPr>
              <a:t>工</a:t>
            </a:r>
            <a:endParaRPr lang="en-US" altLang="zh-CN" sz="1200" dirty="0">
              <a:solidFill>
                <a:schemeClr val="tx1"/>
              </a:solidFill>
              <a:latin typeface="微软雅黑" panose="020B0503020204020204" charset="-122"/>
              <a:ea typeface="微软雅黑" panose="020B0503020204020204" charset="-122"/>
              <a:cs typeface="Times New Roman" panose="02020603050405020304" pitchFamily="18" charset="0"/>
            </a:endParaRPr>
          </a:p>
          <a:p>
            <a:r>
              <a:rPr lang="zh-CN" altLang="en-US" sz="1200" dirty="0">
                <a:solidFill>
                  <a:schemeClr val="tx1"/>
                </a:solidFill>
                <a:latin typeface="微软雅黑" panose="020B0503020204020204" charset="-122"/>
                <a:ea typeface="微软雅黑" panose="020B0503020204020204" charset="-122"/>
                <a:cs typeface="Times New Roman" panose="02020603050405020304" pitchFamily="18" charset="0"/>
              </a:rPr>
              <a:t>管</a:t>
            </a:r>
            <a:endParaRPr lang="en-US" altLang="zh-CN" sz="1200" dirty="0">
              <a:solidFill>
                <a:schemeClr val="tx1"/>
              </a:solidFill>
              <a:latin typeface="微软雅黑" panose="020B0503020204020204" charset="-122"/>
              <a:ea typeface="微软雅黑" panose="020B0503020204020204" charset="-122"/>
              <a:cs typeface="Times New Roman" panose="02020603050405020304" pitchFamily="18" charset="0"/>
            </a:endParaRPr>
          </a:p>
          <a:p>
            <a:r>
              <a:rPr lang="zh-CN" altLang="en-US" sz="1200" dirty="0">
                <a:solidFill>
                  <a:schemeClr val="tx1"/>
                </a:solidFill>
                <a:latin typeface="微软雅黑" panose="020B0503020204020204" charset="-122"/>
                <a:ea typeface="微软雅黑" panose="020B0503020204020204" charset="-122"/>
                <a:cs typeface="Times New Roman" panose="02020603050405020304" pitchFamily="18" charset="0"/>
              </a:rPr>
              <a:t>理</a:t>
            </a:r>
          </a:p>
        </p:txBody>
      </p:sp>
      <p:sp>
        <p:nvSpPr>
          <p:cNvPr id="13" name="矩形: 圆角 24"/>
          <p:cNvSpPr/>
          <p:nvPr/>
        </p:nvSpPr>
        <p:spPr>
          <a:xfrm>
            <a:off x="1580545" y="1450388"/>
            <a:ext cx="1111640" cy="154024"/>
          </a:xfrm>
          <a:prstGeom prst="roundRect">
            <a:avLst/>
          </a:prstGeom>
          <a:solidFill>
            <a:schemeClr val="bg1"/>
          </a:solid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75000"/>
                    <a:lumOff val="25000"/>
                  </a:schemeClr>
                </a:solidFill>
                <a:latin typeface="微软雅黑" panose="020B0503020204020204" charset="-122"/>
                <a:ea typeface="微软雅黑" panose="020B0503020204020204" charset="-122"/>
                <a:cs typeface="Times New Roman" panose="02020603050405020304" pitchFamily="18" charset="0"/>
              </a:rPr>
              <a:t>加工计划</a:t>
            </a:r>
          </a:p>
        </p:txBody>
      </p:sp>
      <p:sp>
        <p:nvSpPr>
          <p:cNvPr id="14" name="矩形: 圆角 25"/>
          <p:cNvSpPr/>
          <p:nvPr/>
        </p:nvSpPr>
        <p:spPr>
          <a:xfrm>
            <a:off x="1580544" y="1639972"/>
            <a:ext cx="1111641" cy="153670"/>
          </a:xfrm>
          <a:prstGeom prst="roundRect">
            <a:avLst/>
          </a:prstGeom>
          <a:solidFill>
            <a:schemeClr val="bg1"/>
          </a:solid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75000"/>
                    <a:lumOff val="25000"/>
                  </a:schemeClr>
                </a:solidFill>
                <a:latin typeface="微软雅黑" panose="020B0503020204020204" charset="-122"/>
                <a:ea typeface="微软雅黑" panose="020B0503020204020204" charset="-122"/>
                <a:cs typeface="Times New Roman" panose="02020603050405020304" pitchFamily="18" charset="0"/>
              </a:rPr>
              <a:t>任务调度</a:t>
            </a:r>
          </a:p>
        </p:txBody>
      </p:sp>
      <p:sp>
        <p:nvSpPr>
          <p:cNvPr id="15" name="矩形: 圆角 26"/>
          <p:cNvSpPr/>
          <p:nvPr/>
        </p:nvSpPr>
        <p:spPr>
          <a:xfrm>
            <a:off x="1580542" y="1829202"/>
            <a:ext cx="1111643" cy="153670"/>
          </a:xfrm>
          <a:prstGeom prst="roundRect">
            <a:avLst/>
          </a:prstGeom>
          <a:solidFill>
            <a:schemeClr val="bg1"/>
          </a:solid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75000"/>
                    <a:lumOff val="25000"/>
                  </a:schemeClr>
                </a:solidFill>
                <a:latin typeface="微软雅黑" panose="020B0503020204020204" charset="-122"/>
                <a:ea typeface="微软雅黑" panose="020B0503020204020204" charset="-122"/>
                <a:cs typeface="Times New Roman" panose="02020603050405020304" pitchFamily="18" charset="0"/>
              </a:rPr>
              <a:t>用工管理</a:t>
            </a:r>
          </a:p>
        </p:txBody>
      </p:sp>
      <p:sp>
        <p:nvSpPr>
          <p:cNvPr id="16" name="矩形: 圆角 27"/>
          <p:cNvSpPr/>
          <p:nvPr/>
        </p:nvSpPr>
        <p:spPr>
          <a:xfrm>
            <a:off x="1578791" y="2018432"/>
            <a:ext cx="1113870" cy="153670"/>
          </a:xfrm>
          <a:prstGeom prst="roundRect">
            <a:avLst/>
          </a:prstGeom>
          <a:solidFill>
            <a:schemeClr val="bg1"/>
          </a:solid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75000"/>
                    <a:lumOff val="25000"/>
                  </a:schemeClr>
                </a:solidFill>
                <a:latin typeface="微软雅黑" panose="020B0503020204020204" charset="-122"/>
                <a:ea typeface="微软雅黑" panose="020B0503020204020204" charset="-122"/>
                <a:cs typeface="Times New Roman" panose="02020603050405020304" pitchFamily="18" charset="0"/>
              </a:rPr>
              <a:t>看板管理</a:t>
            </a:r>
          </a:p>
        </p:txBody>
      </p:sp>
      <p:sp>
        <p:nvSpPr>
          <p:cNvPr id="17" name="矩形: 圆角 28"/>
          <p:cNvSpPr/>
          <p:nvPr/>
        </p:nvSpPr>
        <p:spPr>
          <a:xfrm>
            <a:off x="1580370" y="2207662"/>
            <a:ext cx="1111862" cy="153670"/>
          </a:xfrm>
          <a:prstGeom prst="roundRect">
            <a:avLst/>
          </a:prstGeom>
          <a:solidFill>
            <a:schemeClr val="bg1"/>
          </a:solid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75000"/>
                    <a:lumOff val="25000"/>
                  </a:schemeClr>
                </a:solidFill>
                <a:latin typeface="微软雅黑" panose="020B0503020204020204" charset="-122"/>
                <a:ea typeface="微软雅黑" panose="020B0503020204020204" charset="-122"/>
                <a:cs typeface="Times New Roman" panose="02020603050405020304" pitchFamily="18" charset="0"/>
              </a:rPr>
              <a:t>工艺管理</a:t>
            </a:r>
          </a:p>
        </p:txBody>
      </p:sp>
      <p:sp>
        <p:nvSpPr>
          <p:cNvPr id="18" name="矩形: 圆角 29"/>
          <p:cNvSpPr/>
          <p:nvPr/>
        </p:nvSpPr>
        <p:spPr>
          <a:xfrm>
            <a:off x="1578791" y="2396892"/>
            <a:ext cx="1113870" cy="153670"/>
          </a:xfrm>
          <a:prstGeom prst="roundRect">
            <a:avLst/>
          </a:prstGeom>
          <a:solidFill>
            <a:schemeClr val="bg1"/>
          </a:solid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800" dirty="0">
                <a:solidFill>
                  <a:schemeClr val="tx1">
                    <a:lumMod val="75000"/>
                    <a:lumOff val="25000"/>
                  </a:schemeClr>
                </a:solidFill>
                <a:latin typeface="微软雅黑" panose="020B0503020204020204" charset="-122"/>
                <a:ea typeface="微软雅黑" panose="020B0503020204020204" charset="-122"/>
                <a:cs typeface="Times New Roman" panose="02020603050405020304" pitchFamily="18" charset="0"/>
              </a:rPr>
              <a:t>SCADA</a:t>
            </a:r>
          </a:p>
        </p:txBody>
      </p:sp>
      <p:sp>
        <p:nvSpPr>
          <p:cNvPr id="19" name="矩形: 圆角 30"/>
          <p:cNvSpPr/>
          <p:nvPr/>
        </p:nvSpPr>
        <p:spPr>
          <a:xfrm>
            <a:off x="1578791" y="2586122"/>
            <a:ext cx="1113870" cy="153670"/>
          </a:xfrm>
          <a:prstGeom prst="roundRect">
            <a:avLst/>
          </a:prstGeom>
          <a:solidFill>
            <a:schemeClr val="bg1"/>
          </a:solid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75000"/>
                    <a:lumOff val="25000"/>
                  </a:schemeClr>
                </a:solidFill>
                <a:latin typeface="微软雅黑" panose="020B0503020204020204" charset="-122"/>
                <a:ea typeface="微软雅黑" panose="020B0503020204020204" charset="-122"/>
                <a:cs typeface="Times New Roman" panose="02020603050405020304" pitchFamily="18" charset="0"/>
              </a:rPr>
              <a:t>统计反馈</a:t>
            </a:r>
          </a:p>
        </p:txBody>
      </p:sp>
      <p:sp>
        <p:nvSpPr>
          <p:cNvPr id="20" name="矩形: 圆角 31"/>
          <p:cNvSpPr/>
          <p:nvPr/>
        </p:nvSpPr>
        <p:spPr>
          <a:xfrm>
            <a:off x="1578790" y="2775352"/>
            <a:ext cx="1113871" cy="153670"/>
          </a:xfrm>
          <a:prstGeom prst="roundRect">
            <a:avLst/>
          </a:prstGeom>
          <a:solidFill>
            <a:schemeClr val="bg1"/>
          </a:solid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75000"/>
                    <a:lumOff val="25000"/>
                  </a:schemeClr>
                </a:solidFill>
                <a:latin typeface="微软雅黑" panose="020B0503020204020204" charset="-122"/>
                <a:ea typeface="微软雅黑" panose="020B0503020204020204" charset="-122"/>
                <a:cs typeface="Times New Roman" panose="02020603050405020304" pitchFamily="18" charset="0"/>
              </a:rPr>
              <a:t>数据接口</a:t>
            </a:r>
          </a:p>
        </p:txBody>
      </p:sp>
      <p:sp>
        <p:nvSpPr>
          <p:cNvPr id="22" name="矩形: 圆角 35"/>
          <p:cNvSpPr/>
          <p:nvPr/>
        </p:nvSpPr>
        <p:spPr>
          <a:xfrm>
            <a:off x="5117465" y="1450388"/>
            <a:ext cx="1009650" cy="220345"/>
          </a:xfrm>
          <a:prstGeom prst="roundRect">
            <a:avLst/>
          </a:prstGeom>
          <a:noFill/>
          <a:ln w="9525">
            <a:solidFill>
              <a:schemeClr val="bg2">
                <a:lumMod val="9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bg1">
                    <a:lumMod val="65000"/>
                  </a:schemeClr>
                </a:solidFill>
                <a:latin typeface="微软雅黑" panose="020B0503020204020204" charset="-122"/>
                <a:ea typeface="微软雅黑" panose="020B0503020204020204" charset="-122"/>
                <a:cs typeface="Times New Roman" panose="02020603050405020304" pitchFamily="18" charset="0"/>
              </a:rPr>
              <a:t>设备管理</a:t>
            </a:r>
          </a:p>
        </p:txBody>
      </p:sp>
      <p:sp>
        <p:nvSpPr>
          <p:cNvPr id="23" name="矩形: 圆角 36"/>
          <p:cNvSpPr/>
          <p:nvPr/>
        </p:nvSpPr>
        <p:spPr>
          <a:xfrm>
            <a:off x="5116830" y="2202863"/>
            <a:ext cx="1010285" cy="220345"/>
          </a:xfrm>
          <a:prstGeom prst="roundRect">
            <a:avLst/>
          </a:prstGeom>
          <a:noFill/>
          <a:ln w="9525">
            <a:solidFill>
              <a:schemeClr val="bg2">
                <a:lumMod val="9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bg1">
                    <a:lumMod val="65000"/>
                  </a:schemeClr>
                </a:solidFill>
                <a:latin typeface="微软雅黑" panose="020B0503020204020204" charset="-122"/>
                <a:ea typeface="微软雅黑" panose="020B0503020204020204" charset="-122"/>
                <a:cs typeface="Times New Roman" panose="02020603050405020304" pitchFamily="18" charset="0"/>
              </a:rPr>
              <a:t>备件管理</a:t>
            </a:r>
          </a:p>
        </p:txBody>
      </p:sp>
      <p:sp>
        <p:nvSpPr>
          <p:cNvPr id="24" name="矩形: 圆角 37"/>
          <p:cNvSpPr/>
          <p:nvPr/>
        </p:nvSpPr>
        <p:spPr>
          <a:xfrm>
            <a:off x="5116830" y="2456228"/>
            <a:ext cx="1010285" cy="220345"/>
          </a:xfrm>
          <a:prstGeom prst="roundRect">
            <a:avLst/>
          </a:prstGeom>
          <a:noFill/>
          <a:ln w="9525">
            <a:solidFill>
              <a:schemeClr val="bg2">
                <a:lumMod val="9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bg1">
                    <a:lumMod val="65000"/>
                  </a:schemeClr>
                </a:solidFill>
                <a:latin typeface="微软雅黑" panose="020B0503020204020204" charset="-122"/>
                <a:ea typeface="微软雅黑" panose="020B0503020204020204" charset="-122"/>
                <a:cs typeface="Times New Roman" panose="02020603050405020304" pitchFamily="18" charset="0"/>
              </a:rPr>
              <a:t>设备资料管理</a:t>
            </a:r>
          </a:p>
        </p:txBody>
      </p:sp>
      <p:sp>
        <p:nvSpPr>
          <p:cNvPr id="25" name="矩形: 圆角 38"/>
          <p:cNvSpPr/>
          <p:nvPr/>
        </p:nvSpPr>
        <p:spPr>
          <a:xfrm>
            <a:off x="5117465" y="2709593"/>
            <a:ext cx="1009650" cy="220345"/>
          </a:xfrm>
          <a:prstGeom prst="roundRect">
            <a:avLst/>
          </a:prstGeom>
          <a:noFill/>
          <a:ln w="9525">
            <a:solidFill>
              <a:schemeClr val="bg2">
                <a:lumMod val="9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bg1">
                    <a:lumMod val="65000"/>
                  </a:schemeClr>
                </a:solidFill>
                <a:latin typeface="微软雅黑" panose="020B0503020204020204" charset="-122"/>
                <a:ea typeface="微软雅黑" panose="020B0503020204020204" charset="-122"/>
                <a:cs typeface="Times New Roman" panose="02020603050405020304" pitchFamily="18" charset="0"/>
              </a:rPr>
              <a:t>报表管理</a:t>
            </a:r>
          </a:p>
        </p:txBody>
      </p:sp>
      <p:sp>
        <p:nvSpPr>
          <p:cNvPr id="26" name="矩形: 圆角 39"/>
          <p:cNvSpPr/>
          <p:nvPr/>
        </p:nvSpPr>
        <p:spPr>
          <a:xfrm>
            <a:off x="5117465" y="1703753"/>
            <a:ext cx="1009650" cy="216535"/>
          </a:xfrm>
          <a:prstGeom prst="roundRect">
            <a:avLst/>
          </a:prstGeom>
          <a:noFill/>
          <a:ln w="9525">
            <a:solidFill>
              <a:schemeClr val="bg2">
                <a:lumMod val="9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bg1">
                    <a:lumMod val="65000"/>
                  </a:schemeClr>
                </a:solidFill>
                <a:latin typeface="微软雅黑" panose="020B0503020204020204" charset="-122"/>
                <a:ea typeface="微软雅黑" panose="020B0503020204020204" charset="-122"/>
                <a:cs typeface="Times New Roman" panose="02020603050405020304" pitchFamily="18" charset="0"/>
              </a:rPr>
              <a:t>保养管理</a:t>
            </a:r>
          </a:p>
        </p:txBody>
      </p:sp>
      <p:sp>
        <p:nvSpPr>
          <p:cNvPr id="27" name="矩形: 圆角 40"/>
          <p:cNvSpPr/>
          <p:nvPr/>
        </p:nvSpPr>
        <p:spPr>
          <a:xfrm>
            <a:off x="5116830" y="1953308"/>
            <a:ext cx="1010285" cy="216535"/>
          </a:xfrm>
          <a:prstGeom prst="roundRect">
            <a:avLst/>
          </a:prstGeom>
          <a:noFill/>
          <a:ln w="9525">
            <a:solidFill>
              <a:schemeClr val="bg2">
                <a:lumMod val="9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bg1">
                    <a:lumMod val="65000"/>
                  </a:schemeClr>
                </a:solidFill>
                <a:latin typeface="微软雅黑" panose="020B0503020204020204" charset="-122"/>
                <a:ea typeface="微软雅黑" panose="020B0503020204020204" charset="-122"/>
                <a:cs typeface="Times New Roman" panose="02020603050405020304" pitchFamily="18" charset="0"/>
              </a:rPr>
              <a:t>维修管理</a:t>
            </a:r>
          </a:p>
        </p:txBody>
      </p:sp>
      <p:sp>
        <p:nvSpPr>
          <p:cNvPr id="40" name="矩形: 圆角 70"/>
          <p:cNvSpPr/>
          <p:nvPr/>
        </p:nvSpPr>
        <p:spPr>
          <a:xfrm>
            <a:off x="1459961" y="3347499"/>
            <a:ext cx="912047" cy="249404"/>
          </a:xfrm>
          <a:prstGeom prst="roundRect">
            <a:avLst/>
          </a:prstGeom>
          <a:solidFill>
            <a:schemeClr val="bg1"/>
          </a:solid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800" dirty="0">
                <a:solidFill>
                  <a:prstClr val="black"/>
                </a:solidFill>
                <a:latin typeface="微软雅黑" panose="020B0503020204020204" charset="-122"/>
                <a:ea typeface="微软雅黑" panose="020B0503020204020204" charset="-122"/>
                <a:cs typeface="Times New Roman" panose="02020603050405020304" pitchFamily="18" charset="0"/>
              </a:rPr>
              <a:t>SCADA</a:t>
            </a:r>
          </a:p>
        </p:txBody>
      </p:sp>
      <p:sp>
        <p:nvSpPr>
          <p:cNvPr id="41" name="矩形: 圆角 78"/>
          <p:cNvSpPr/>
          <p:nvPr/>
        </p:nvSpPr>
        <p:spPr>
          <a:xfrm>
            <a:off x="4677258" y="3358962"/>
            <a:ext cx="912047" cy="249404"/>
          </a:xfrm>
          <a:prstGeom prst="roundRect">
            <a:avLst/>
          </a:prstGeom>
          <a:solidFill>
            <a:schemeClr val="bg1"/>
          </a:solid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prstClr val="black"/>
                </a:solidFill>
                <a:latin typeface="微软雅黑" panose="020B0503020204020204" charset="-122"/>
                <a:ea typeface="微软雅黑" panose="020B0503020204020204" charset="-122"/>
                <a:cs typeface="Times New Roman" panose="02020603050405020304" pitchFamily="18" charset="0"/>
              </a:rPr>
              <a:t>能源网关</a:t>
            </a:r>
          </a:p>
        </p:txBody>
      </p:sp>
      <p:sp>
        <p:nvSpPr>
          <p:cNvPr id="42" name="矩形: 圆角 95"/>
          <p:cNvSpPr/>
          <p:nvPr/>
        </p:nvSpPr>
        <p:spPr>
          <a:xfrm>
            <a:off x="6720415" y="3352251"/>
            <a:ext cx="912047" cy="249404"/>
          </a:xfrm>
          <a:prstGeom prst="roundRect">
            <a:avLst/>
          </a:prstGeom>
          <a:solidFill>
            <a:schemeClr val="bg1"/>
          </a:solid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prstClr val="black"/>
                </a:solidFill>
                <a:latin typeface="微软雅黑" panose="020B0503020204020204" charset="-122"/>
                <a:ea typeface="微软雅黑" panose="020B0503020204020204" charset="-122"/>
                <a:cs typeface="Times New Roman" panose="02020603050405020304" pitchFamily="18" charset="0"/>
              </a:rPr>
              <a:t>业务前端机</a:t>
            </a:r>
          </a:p>
        </p:txBody>
      </p:sp>
      <p:sp>
        <p:nvSpPr>
          <p:cNvPr id="43" name="矩形: 圆角 96"/>
          <p:cNvSpPr/>
          <p:nvPr/>
        </p:nvSpPr>
        <p:spPr>
          <a:xfrm>
            <a:off x="1136650" y="3975100"/>
            <a:ext cx="2244725" cy="199390"/>
          </a:xfrm>
          <a:prstGeom prst="roundRect">
            <a:avLst/>
          </a:prstGeom>
          <a:solidFill>
            <a:srgbClr val="FFFFFF"/>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生产加工设备</a:t>
            </a:r>
          </a:p>
        </p:txBody>
      </p:sp>
      <p:sp>
        <p:nvSpPr>
          <p:cNvPr id="44" name="矩形: 圆角 103"/>
          <p:cNvSpPr/>
          <p:nvPr/>
        </p:nvSpPr>
        <p:spPr>
          <a:xfrm>
            <a:off x="4090538" y="3977640"/>
            <a:ext cx="2308860" cy="188595"/>
          </a:xfrm>
          <a:prstGeom prst="roundRect">
            <a:avLst/>
          </a:prstGeom>
          <a:solidFill>
            <a:srgbClr val="FFFFFF"/>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物流设备</a:t>
            </a:r>
          </a:p>
        </p:txBody>
      </p:sp>
      <p:sp>
        <p:nvSpPr>
          <p:cNvPr id="45" name="矩形: 圆角 104"/>
          <p:cNvSpPr/>
          <p:nvPr/>
        </p:nvSpPr>
        <p:spPr>
          <a:xfrm>
            <a:off x="6434455" y="3975100"/>
            <a:ext cx="638810" cy="199390"/>
          </a:xfrm>
          <a:prstGeom prst="roundRect">
            <a:avLst/>
          </a:prstGeom>
          <a:solidFill>
            <a:srgbClr val="FFFFFF"/>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检测设备</a:t>
            </a:r>
          </a:p>
        </p:txBody>
      </p:sp>
      <p:sp>
        <p:nvSpPr>
          <p:cNvPr id="46" name="矩形: 圆角 105"/>
          <p:cNvSpPr/>
          <p:nvPr/>
        </p:nvSpPr>
        <p:spPr>
          <a:xfrm>
            <a:off x="7110776" y="3975053"/>
            <a:ext cx="704113" cy="187487"/>
          </a:xfrm>
          <a:prstGeom prst="roundRect">
            <a:avLst/>
          </a:prstGeom>
          <a:solidFill>
            <a:srgbClr val="FFFFFF"/>
          </a:solidFill>
          <a:ln w="12700">
            <a:noFill/>
          </a:ln>
        </p:spPr>
        <p:style>
          <a:lnRef idx="2">
            <a:schemeClr val="dk1"/>
          </a:lnRef>
          <a:fillRef idx="1">
            <a:schemeClr val="lt1"/>
          </a:fillRef>
          <a:effectRef idx="0">
            <a:schemeClr val="dk1"/>
          </a:effectRef>
          <a:fontRef idx="minor">
            <a:schemeClr val="dk1"/>
          </a:fontRef>
        </p:style>
        <p:txBody>
          <a:bodyPr rtlCol="0" anchor="ctr"/>
          <a:lstStyle/>
          <a:p>
            <a:pPr algn="l"/>
            <a:r>
              <a:rPr lang="zh-CN" altLang="en-US" sz="8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园区</a:t>
            </a:r>
            <a:r>
              <a:rPr lang="en-US" altLang="zh-CN" sz="8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a:t>
            </a:r>
            <a:r>
              <a:rPr lang="zh-CN" altLang="en-US" sz="8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环境</a:t>
            </a:r>
          </a:p>
        </p:txBody>
      </p:sp>
      <p:sp>
        <p:nvSpPr>
          <p:cNvPr id="47" name="矩形: 圆角 93"/>
          <p:cNvSpPr/>
          <p:nvPr/>
        </p:nvSpPr>
        <p:spPr>
          <a:xfrm>
            <a:off x="1138655" y="4266229"/>
            <a:ext cx="546607" cy="249404"/>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风选机</a:t>
            </a:r>
          </a:p>
        </p:txBody>
      </p:sp>
      <p:sp>
        <p:nvSpPr>
          <p:cNvPr id="48" name="矩形: 圆角 94"/>
          <p:cNvSpPr/>
          <p:nvPr/>
        </p:nvSpPr>
        <p:spPr>
          <a:xfrm>
            <a:off x="1710027" y="4266229"/>
            <a:ext cx="546100" cy="249404"/>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比重选</a:t>
            </a:r>
          </a:p>
        </p:txBody>
      </p:sp>
      <p:sp>
        <p:nvSpPr>
          <p:cNvPr id="49" name="矩形: 圆角 98"/>
          <p:cNvSpPr/>
          <p:nvPr/>
        </p:nvSpPr>
        <p:spPr>
          <a:xfrm>
            <a:off x="1712477" y="4557345"/>
            <a:ext cx="554990" cy="249404"/>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包装秤</a:t>
            </a:r>
          </a:p>
        </p:txBody>
      </p:sp>
      <p:sp>
        <p:nvSpPr>
          <p:cNvPr id="50" name="矩形: 圆角 99"/>
          <p:cNvSpPr/>
          <p:nvPr/>
        </p:nvSpPr>
        <p:spPr>
          <a:xfrm>
            <a:off x="2280892" y="4266229"/>
            <a:ext cx="542290" cy="249404"/>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光选机</a:t>
            </a:r>
          </a:p>
        </p:txBody>
      </p:sp>
      <p:sp>
        <p:nvSpPr>
          <p:cNvPr id="51" name="矩形: 圆角 100"/>
          <p:cNvSpPr/>
          <p:nvPr/>
        </p:nvSpPr>
        <p:spPr>
          <a:xfrm>
            <a:off x="2847947" y="4266078"/>
            <a:ext cx="533400" cy="249555"/>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包衣机</a:t>
            </a:r>
          </a:p>
        </p:txBody>
      </p:sp>
      <p:sp>
        <p:nvSpPr>
          <p:cNvPr id="52" name="矩形: 圆角 101"/>
          <p:cNvSpPr/>
          <p:nvPr/>
        </p:nvSpPr>
        <p:spPr>
          <a:xfrm>
            <a:off x="3458722" y="4557345"/>
            <a:ext cx="555407" cy="249404"/>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冷库</a:t>
            </a:r>
          </a:p>
        </p:txBody>
      </p:sp>
      <p:sp>
        <p:nvSpPr>
          <p:cNvPr id="53" name="矩形: 圆角 102"/>
          <p:cNvSpPr/>
          <p:nvPr/>
        </p:nvSpPr>
        <p:spPr>
          <a:xfrm>
            <a:off x="2285882" y="4557194"/>
            <a:ext cx="537210" cy="249555"/>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激光打码机</a:t>
            </a:r>
          </a:p>
        </p:txBody>
      </p:sp>
      <p:sp>
        <p:nvSpPr>
          <p:cNvPr id="54" name="矩形: 圆角 108"/>
          <p:cNvSpPr/>
          <p:nvPr/>
        </p:nvSpPr>
        <p:spPr>
          <a:xfrm>
            <a:off x="1138655" y="4557345"/>
            <a:ext cx="555407" cy="249404"/>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翻混机</a:t>
            </a:r>
          </a:p>
        </p:txBody>
      </p:sp>
      <p:sp>
        <p:nvSpPr>
          <p:cNvPr id="55" name="矩形: 圆角 113"/>
          <p:cNvSpPr/>
          <p:nvPr/>
        </p:nvSpPr>
        <p:spPr>
          <a:xfrm>
            <a:off x="2841507" y="4557194"/>
            <a:ext cx="534035" cy="249555"/>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包装机</a:t>
            </a:r>
          </a:p>
        </p:txBody>
      </p:sp>
      <p:sp>
        <p:nvSpPr>
          <p:cNvPr id="56" name="矩形: 圆角 134"/>
          <p:cNvSpPr/>
          <p:nvPr/>
        </p:nvSpPr>
        <p:spPr>
          <a:xfrm>
            <a:off x="5853186" y="4266229"/>
            <a:ext cx="546735" cy="249404"/>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车辆衡</a:t>
            </a:r>
          </a:p>
        </p:txBody>
      </p:sp>
      <p:sp>
        <p:nvSpPr>
          <p:cNvPr id="57" name="矩形: 圆角 135"/>
          <p:cNvSpPr/>
          <p:nvPr/>
        </p:nvSpPr>
        <p:spPr>
          <a:xfrm>
            <a:off x="4090538" y="4557345"/>
            <a:ext cx="547258" cy="249404"/>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产线信息终端</a:t>
            </a:r>
          </a:p>
        </p:txBody>
      </p:sp>
      <p:sp>
        <p:nvSpPr>
          <p:cNvPr id="58" name="矩形: 圆角 136"/>
          <p:cNvSpPr/>
          <p:nvPr/>
        </p:nvSpPr>
        <p:spPr>
          <a:xfrm>
            <a:off x="4090538" y="4264144"/>
            <a:ext cx="547258" cy="251489"/>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看板</a:t>
            </a:r>
          </a:p>
        </p:txBody>
      </p:sp>
      <p:sp>
        <p:nvSpPr>
          <p:cNvPr id="60" name="矩形: 圆角 138"/>
          <p:cNvSpPr/>
          <p:nvPr/>
        </p:nvSpPr>
        <p:spPr>
          <a:xfrm>
            <a:off x="4678436" y="4266229"/>
            <a:ext cx="546735" cy="249404"/>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监控中心大屏</a:t>
            </a:r>
          </a:p>
        </p:txBody>
      </p:sp>
      <p:sp>
        <p:nvSpPr>
          <p:cNvPr id="61" name="矩形: 圆角 140"/>
          <p:cNvSpPr/>
          <p:nvPr/>
        </p:nvSpPr>
        <p:spPr>
          <a:xfrm>
            <a:off x="5265811" y="4266229"/>
            <a:ext cx="546735" cy="249404"/>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产线上位机</a:t>
            </a:r>
          </a:p>
        </p:txBody>
      </p:sp>
      <p:sp>
        <p:nvSpPr>
          <p:cNvPr id="62" name="矩形: 圆角 141"/>
          <p:cNvSpPr/>
          <p:nvPr/>
        </p:nvSpPr>
        <p:spPr>
          <a:xfrm>
            <a:off x="4678436" y="4557345"/>
            <a:ext cx="546735" cy="249404"/>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产线安全门</a:t>
            </a:r>
          </a:p>
        </p:txBody>
      </p:sp>
      <p:sp>
        <p:nvSpPr>
          <p:cNvPr id="63" name="矩形: 圆角 143"/>
          <p:cNvSpPr/>
          <p:nvPr/>
        </p:nvSpPr>
        <p:spPr>
          <a:xfrm>
            <a:off x="5265811" y="4545566"/>
            <a:ext cx="546735" cy="261183"/>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扫码器</a:t>
            </a:r>
          </a:p>
        </p:txBody>
      </p:sp>
      <p:sp>
        <p:nvSpPr>
          <p:cNvPr id="64" name="矩形: 圆角 145"/>
          <p:cNvSpPr/>
          <p:nvPr/>
        </p:nvSpPr>
        <p:spPr>
          <a:xfrm>
            <a:off x="3462796" y="4266229"/>
            <a:ext cx="547258" cy="249404"/>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垛位信息板</a:t>
            </a:r>
          </a:p>
        </p:txBody>
      </p:sp>
      <p:sp>
        <p:nvSpPr>
          <p:cNvPr id="68" name="矩形: 圆角 146"/>
          <p:cNvSpPr/>
          <p:nvPr/>
        </p:nvSpPr>
        <p:spPr>
          <a:xfrm>
            <a:off x="6469670" y="4266229"/>
            <a:ext cx="568380" cy="559064"/>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种子水分测定仪</a:t>
            </a:r>
          </a:p>
        </p:txBody>
      </p:sp>
      <p:sp>
        <p:nvSpPr>
          <p:cNvPr id="71" name="矩形: 圆角 147"/>
          <p:cNvSpPr/>
          <p:nvPr/>
        </p:nvSpPr>
        <p:spPr>
          <a:xfrm>
            <a:off x="7110776" y="4266229"/>
            <a:ext cx="704114" cy="249404"/>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l"/>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环境检测仪</a:t>
            </a:r>
          </a:p>
        </p:txBody>
      </p:sp>
      <p:sp>
        <p:nvSpPr>
          <p:cNvPr id="72" name="矩形: 圆角 148"/>
          <p:cNvSpPr/>
          <p:nvPr/>
        </p:nvSpPr>
        <p:spPr>
          <a:xfrm>
            <a:off x="7110775" y="4557345"/>
            <a:ext cx="704114" cy="249404"/>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l"/>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视频监控器</a:t>
            </a:r>
          </a:p>
        </p:txBody>
      </p:sp>
      <p:sp>
        <p:nvSpPr>
          <p:cNvPr id="83" name="矩形: 圆角 88"/>
          <p:cNvSpPr/>
          <p:nvPr/>
        </p:nvSpPr>
        <p:spPr>
          <a:xfrm>
            <a:off x="1084580" y="843915"/>
            <a:ext cx="6775450" cy="263525"/>
          </a:xfrm>
          <a:prstGeom prst="roundRect">
            <a:avLst/>
          </a:prstGeom>
          <a:solidFill>
            <a:schemeClr val="tx2">
              <a:lumMod val="40000"/>
              <a:lumOff val="6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800" dirty="0">
                <a:solidFill>
                  <a:schemeClr val="tx1"/>
                </a:solidFill>
                <a:latin typeface="微软雅黑" panose="020B0503020204020204" charset="-122"/>
                <a:ea typeface="微软雅黑" panose="020B0503020204020204" charset="-122"/>
                <a:cs typeface="Times New Roman" panose="02020603050405020304" pitchFamily="18" charset="0"/>
              </a:rPr>
              <a:t>ERP</a:t>
            </a:r>
          </a:p>
        </p:txBody>
      </p:sp>
      <p:cxnSp>
        <p:nvCxnSpPr>
          <p:cNvPr id="86" name="直接箭头连接符 85"/>
          <p:cNvCxnSpPr/>
          <p:nvPr/>
        </p:nvCxnSpPr>
        <p:spPr>
          <a:xfrm flipV="1">
            <a:off x="6487758" y="1115412"/>
            <a:ext cx="0" cy="1919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7" name="文本框 86"/>
          <p:cNvSpPr txBox="1"/>
          <p:nvPr/>
        </p:nvSpPr>
        <p:spPr>
          <a:xfrm>
            <a:off x="6495667" y="1116590"/>
            <a:ext cx="1005403" cy="215444"/>
          </a:xfrm>
          <a:prstGeom prst="rect">
            <a:avLst/>
          </a:prstGeom>
          <a:noFill/>
        </p:spPr>
        <p:txBody>
          <a:bodyPr wrap="none" rtlCol="0">
            <a:spAutoFit/>
          </a:bodyPr>
          <a:lstStyle/>
          <a:p>
            <a:r>
              <a:rPr lang="zh-CN" altLang="en-US" sz="800" dirty="0">
                <a:solidFill>
                  <a:prstClr val="black"/>
                </a:solidFill>
                <a:latin typeface="微软雅黑" panose="020B0503020204020204" charset="-122"/>
                <a:ea typeface="微软雅黑" panose="020B0503020204020204" charset="-122"/>
                <a:cs typeface="Times New Roman" panose="02020603050405020304" pitchFamily="18" charset="0"/>
              </a:rPr>
              <a:t>产能、损耗、库存</a:t>
            </a:r>
          </a:p>
        </p:txBody>
      </p:sp>
      <p:sp>
        <p:nvSpPr>
          <p:cNvPr id="88" name="文本框 87"/>
          <p:cNvSpPr txBox="1"/>
          <p:nvPr/>
        </p:nvSpPr>
        <p:spPr>
          <a:xfrm>
            <a:off x="1960141" y="1104213"/>
            <a:ext cx="1518364" cy="215444"/>
          </a:xfrm>
          <a:prstGeom prst="rect">
            <a:avLst/>
          </a:prstGeom>
          <a:noFill/>
        </p:spPr>
        <p:txBody>
          <a:bodyPr wrap="none" rtlCol="0">
            <a:spAutoFit/>
          </a:bodyPr>
          <a:lstStyle/>
          <a:p>
            <a:r>
              <a:rPr lang="zh-CN" altLang="en-US" sz="800" dirty="0">
                <a:solidFill>
                  <a:prstClr val="black"/>
                </a:solidFill>
                <a:latin typeface="微软雅黑" panose="020B0503020204020204" charset="-122"/>
                <a:ea typeface="微软雅黑" panose="020B0503020204020204" charset="-122"/>
                <a:cs typeface="Times New Roman" panose="02020603050405020304" pitchFamily="18" charset="0"/>
              </a:rPr>
              <a:t>备货、送料、加工、提货计划</a:t>
            </a:r>
          </a:p>
        </p:txBody>
      </p:sp>
      <p:cxnSp>
        <p:nvCxnSpPr>
          <p:cNvPr id="89" name="直接箭头连接符 88"/>
          <p:cNvCxnSpPr/>
          <p:nvPr/>
        </p:nvCxnSpPr>
        <p:spPr>
          <a:xfrm>
            <a:off x="2492009" y="3082482"/>
            <a:ext cx="0" cy="209316"/>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矩形: 圆角 106"/>
          <p:cNvSpPr/>
          <p:nvPr/>
        </p:nvSpPr>
        <p:spPr>
          <a:xfrm>
            <a:off x="3625843" y="3352251"/>
            <a:ext cx="912047" cy="249404"/>
          </a:xfrm>
          <a:prstGeom prst="roundRect">
            <a:avLst/>
          </a:prstGeom>
          <a:solidFill>
            <a:schemeClr val="bg1"/>
          </a:solid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800" dirty="0">
                <a:solidFill>
                  <a:prstClr val="black"/>
                </a:solidFill>
                <a:latin typeface="微软雅黑" panose="020B0503020204020204" charset="-122"/>
                <a:ea typeface="微软雅黑" panose="020B0503020204020204" charset="-122"/>
                <a:cs typeface="Times New Roman" panose="02020603050405020304" pitchFamily="18" charset="0"/>
              </a:rPr>
              <a:t>SCADA</a:t>
            </a:r>
          </a:p>
        </p:txBody>
      </p:sp>
      <p:sp>
        <p:nvSpPr>
          <p:cNvPr id="91" name="矩形: 圆角 117"/>
          <p:cNvSpPr/>
          <p:nvPr/>
        </p:nvSpPr>
        <p:spPr>
          <a:xfrm>
            <a:off x="2551328" y="3347469"/>
            <a:ext cx="912047" cy="249404"/>
          </a:xfrm>
          <a:prstGeom prst="roundRect">
            <a:avLst/>
          </a:prstGeom>
          <a:solidFill>
            <a:schemeClr val="bg1"/>
          </a:solid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800" dirty="0">
                <a:solidFill>
                  <a:prstClr val="black"/>
                </a:solidFill>
                <a:latin typeface="微软雅黑" panose="020B0503020204020204" charset="-122"/>
                <a:ea typeface="微软雅黑" panose="020B0503020204020204" charset="-122"/>
                <a:cs typeface="Times New Roman" panose="02020603050405020304" pitchFamily="18" charset="0"/>
              </a:rPr>
              <a:t>…….</a:t>
            </a:r>
          </a:p>
        </p:txBody>
      </p:sp>
      <p:sp>
        <p:nvSpPr>
          <p:cNvPr id="93" name="矩形: 圆角 119"/>
          <p:cNvSpPr/>
          <p:nvPr/>
        </p:nvSpPr>
        <p:spPr>
          <a:xfrm>
            <a:off x="5698836" y="3352251"/>
            <a:ext cx="912047" cy="249404"/>
          </a:xfrm>
          <a:prstGeom prst="roundRect">
            <a:avLst/>
          </a:prstGeom>
          <a:solidFill>
            <a:schemeClr val="bg1"/>
          </a:solid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prstClr val="black"/>
                </a:solidFill>
                <a:latin typeface="微软雅黑" panose="020B0503020204020204" charset="-122"/>
                <a:ea typeface="微软雅黑" panose="020B0503020204020204" charset="-122"/>
                <a:cs typeface="Times New Roman" panose="02020603050405020304" pitchFamily="18" charset="0"/>
              </a:rPr>
              <a:t>环境网关</a:t>
            </a:r>
          </a:p>
        </p:txBody>
      </p:sp>
      <p:sp>
        <p:nvSpPr>
          <p:cNvPr id="94" name="矩形: 圆角 120"/>
          <p:cNvSpPr/>
          <p:nvPr/>
        </p:nvSpPr>
        <p:spPr>
          <a:xfrm>
            <a:off x="6400800" y="2063115"/>
            <a:ext cx="1400810" cy="452120"/>
          </a:xfrm>
          <a:prstGeom prst="roundRect">
            <a:avLst>
              <a:gd name="adj" fmla="val 7089"/>
            </a:avLst>
          </a:prstGeom>
          <a:ln w="12700">
            <a:noFill/>
            <a:prstDash val="dash"/>
          </a:ln>
        </p:spPr>
        <p:style>
          <a:lnRef idx="2">
            <a:schemeClr val="dk1"/>
          </a:lnRef>
          <a:fillRef idx="1">
            <a:schemeClr val="lt1"/>
          </a:fillRef>
          <a:effectRef idx="0">
            <a:schemeClr val="dk1"/>
          </a:effectRef>
          <a:fontRef idx="minor">
            <a:schemeClr val="dk1"/>
          </a:fontRef>
        </p:style>
        <p:txBody>
          <a:bodyPr rtlCol="0" anchor="ctr"/>
          <a:lstStyle/>
          <a:p>
            <a:r>
              <a:rPr lang="zh-CN" altLang="en-US" sz="1200" dirty="0">
                <a:solidFill>
                  <a:schemeClr val="bg1">
                    <a:lumMod val="65000"/>
                  </a:schemeClr>
                </a:solidFill>
                <a:latin typeface="微软雅黑" panose="020B0503020204020204" charset="-122"/>
                <a:ea typeface="微软雅黑" panose="020B0503020204020204" charset="-122"/>
                <a:cs typeface="Times New Roman" panose="02020603050405020304" pitchFamily="18" charset="0"/>
              </a:rPr>
              <a:t>楼宇</a:t>
            </a:r>
          </a:p>
        </p:txBody>
      </p:sp>
      <p:sp>
        <p:nvSpPr>
          <p:cNvPr id="95" name="矩形: 圆角 121"/>
          <p:cNvSpPr/>
          <p:nvPr/>
        </p:nvSpPr>
        <p:spPr>
          <a:xfrm>
            <a:off x="3423803" y="3975053"/>
            <a:ext cx="625244" cy="199559"/>
          </a:xfrm>
          <a:prstGeom prst="roundRect">
            <a:avLst/>
          </a:prstGeom>
          <a:solidFill>
            <a:srgbClr val="FFFFFF"/>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仓储设备</a:t>
            </a:r>
          </a:p>
        </p:txBody>
      </p:sp>
      <p:sp>
        <p:nvSpPr>
          <p:cNvPr id="96" name="矩形: 圆角 122"/>
          <p:cNvSpPr/>
          <p:nvPr/>
        </p:nvSpPr>
        <p:spPr>
          <a:xfrm>
            <a:off x="6391910" y="1410383"/>
            <a:ext cx="1423035" cy="562849"/>
          </a:xfrm>
          <a:prstGeom prst="roundRect">
            <a:avLst>
              <a:gd name="adj" fmla="val 7089"/>
            </a:avLst>
          </a:prstGeom>
          <a:ln w="12700">
            <a:noFill/>
            <a:prstDash val="dash"/>
          </a:ln>
        </p:spPr>
        <p:style>
          <a:lnRef idx="2">
            <a:schemeClr val="dk1"/>
          </a:lnRef>
          <a:fillRef idx="1">
            <a:schemeClr val="lt1"/>
          </a:fillRef>
          <a:effectRef idx="0">
            <a:schemeClr val="dk1"/>
          </a:effectRef>
          <a:fontRef idx="minor">
            <a:schemeClr val="dk1"/>
          </a:fontRef>
        </p:style>
        <p:txBody>
          <a:bodyPr rtlCol="0" anchor="ctr"/>
          <a:lstStyle/>
          <a:p>
            <a:r>
              <a:rPr lang="zh-CN" altLang="en-US" sz="1200" dirty="0">
                <a:solidFill>
                  <a:prstClr val="black"/>
                </a:solidFill>
                <a:latin typeface="微软雅黑" panose="020B0503020204020204" charset="-122"/>
                <a:ea typeface="微软雅黑" panose="020B0503020204020204" charset="-122"/>
                <a:cs typeface="Times New Roman" panose="02020603050405020304" pitchFamily="18" charset="0"/>
              </a:rPr>
              <a:t>能源</a:t>
            </a:r>
            <a:endParaRPr lang="en-US" altLang="zh-CN" sz="1200" dirty="0">
              <a:solidFill>
                <a:prstClr val="black"/>
              </a:solidFill>
              <a:latin typeface="微软雅黑" panose="020B0503020204020204" charset="-122"/>
              <a:ea typeface="微软雅黑" panose="020B0503020204020204" charset="-122"/>
              <a:cs typeface="Times New Roman" panose="02020603050405020304" pitchFamily="18" charset="0"/>
            </a:endParaRPr>
          </a:p>
          <a:p>
            <a:r>
              <a:rPr lang="zh-CN" altLang="en-US" sz="1200" dirty="0">
                <a:solidFill>
                  <a:prstClr val="black"/>
                </a:solidFill>
                <a:latin typeface="微软雅黑" panose="020B0503020204020204" charset="-122"/>
                <a:ea typeface="微软雅黑" panose="020B0503020204020204" charset="-122"/>
                <a:cs typeface="Times New Roman" panose="02020603050405020304" pitchFamily="18" charset="0"/>
              </a:rPr>
              <a:t>环境</a:t>
            </a:r>
          </a:p>
        </p:txBody>
      </p:sp>
      <p:sp>
        <p:nvSpPr>
          <p:cNvPr id="97" name="矩形: 圆角 124"/>
          <p:cNvSpPr/>
          <p:nvPr/>
        </p:nvSpPr>
        <p:spPr>
          <a:xfrm>
            <a:off x="6876690" y="2098575"/>
            <a:ext cx="762703" cy="168036"/>
          </a:xfrm>
          <a:prstGeom prst="roundRect">
            <a:avLst/>
          </a:prstGeom>
          <a:ln w="9525">
            <a:solidFill>
              <a:schemeClr val="bg2">
                <a:lumMod val="9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bg1">
                    <a:lumMod val="65000"/>
                  </a:schemeClr>
                </a:solidFill>
                <a:latin typeface="微软雅黑" panose="020B0503020204020204" charset="-122"/>
                <a:ea typeface="微软雅黑" panose="020B0503020204020204" charset="-122"/>
                <a:cs typeface="Times New Roman" panose="02020603050405020304" pitchFamily="18" charset="0"/>
              </a:rPr>
              <a:t>安防</a:t>
            </a:r>
          </a:p>
        </p:txBody>
      </p:sp>
      <p:sp>
        <p:nvSpPr>
          <p:cNvPr id="98" name="矩形: 圆角 126"/>
          <p:cNvSpPr/>
          <p:nvPr/>
        </p:nvSpPr>
        <p:spPr>
          <a:xfrm>
            <a:off x="6876690" y="2320053"/>
            <a:ext cx="762703" cy="162382"/>
          </a:xfrm>
          <a:prstGeom prst="roundRect">
            <a:avLst/>
          </a:prstGeom>
          <a:ln w="9525">
            <a:solidFill>
              <a:schemeClr val="bg2">
                <a:lumMod val="9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bg1">
                    <a:lumMod val="65000"/>
                  </a:schemeClr>
                </a:solidFill>
                <a:latin typeface="微软雅黑" panose="020B0503020204020204" charset="-122"/>
                <a:ea typeface="微软雅黑" panose="020B0503020204020204" charset="-122"/>
                <a:cs typeface="Times New Roman" panose="02020603050405020304" pitchFamily="18" charset="0"/>
              </a:rPr>
              <a:t>一卡通</a:t>
            </a:r>
          </a:p>
        </p:txBody>
      </p:sp>
      <p:sp>
        <p:nvSpPr>
          <p:cNvPr id="99" name="矩形: 圆角 127"/>
          <p:cNvSpPr/>
          <p:nvPr/>
        </p:nvSpPr>
        <p:spPr>
          <a:xfrm>
            <a:off x="6884893" y="2586974"/>
            <a:ext cx="762703" cy="162382"/>
          </a:xfrm>
          <a:prstGeom prst="roundRect">
            <a:avLst/>
          </a:prstGeom>
          <a:ln w="12700">
            <a:solidFill>
              <a:srgbClr val="254B8B"/>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solidFill>
                <a:latin typeface="微软雅黑" panose="020B0503020204020204" charset="-122"/>
                <a:ea typeface="微软雅黑" panose="020B0503020204020204" charset="-122"/>
                <a:cs typeface="Times New Roman" panose="02020603050405020304" pitchFamily="18" charset="0"/>
              </a:rPr>
              <a:t>出园管理</a:t>
            </a:r>
          </a:p>
        </p:txBody>
      </p:sp>
      <p:sp>
        <p:nvSpPr>
          <p:cNvPr id="100" name="矩形: 圆角 128"/>
          <p:cNvSpPr/>
          <p:nvPr/>
        </p:nvSpPr>
        <p:spPr>
          <a:xfrm>
            <a:off x="6876689" y="2801068"/>
            <a:ext cx="762703" cy="162382"/>
          </a:xfrm>
          <a:prstGeom prst="roundRect">
            <a:avLst/>
          </a:prstGeom>
          <a:ln w="12700">
            <a:solidFill>
              <a:srgbClr val="254B8B"/>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solidFill>
                <a:latin typeface="微软雅黑" panose="020B0503020204020204" charset="-122"/>
                <a:ea typeface="微软雅黑" panose="020B0503020204020204" charset="-122"/>
                <a:cs typeface="Times New Roman" panose="02020603050405020304" pitchFamily="18" charset="0"/>
              </a:rPr>
              <a:t>入园管理</a:t>
            </a:r>
          </a:p>
        </p:txBody>
      </p:sp>
      <p:sp>
        <p:nvSpPr>
          <p:cNvPr id="107" name="矩形: 圆角 130"/>
          <p:cNvSpPr/>
          <p:nvPr/>
        </p:nvSpPr>
        <p:spPr>
          <a:xfrm>
            <a:off x="6898994" y="1439782"/>
            <a:ext cx="762703" cy="233080"/>
          </a:xfrm>
          <a:prstGeom prst="roundRect">
            <a:avLst/>
          </a:prstGeom>
          <a:ln w="9525">
            <a:solidFill>
              <a:schemeClr val="bg1">
                <a:lumMod val="75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prstClr val="black"/>
                </a:solidFill>
                <a:latin typeface="微软雅黑" panose="020B0503020204020204" charset="-122"/>
                <a:ea typeface="微软雅黑" panose="020B0503020204020204" charset="-122"/>
                <a:cs typeface="Times New Roman" panose="02020603050405020304" pitchFamily="18" charset="0"/>
              </a:rPr>
              <a:t>加工过程</a:t>
            </a:r>
          </a:p>
        </p:txBody>
      </p:sp>
      <p:sp>
        <p:nvSpPr>
          <p:cNvPr id="108" name="矩形: 圆角 131"/>
          <p:cNvSpPr/>
          <p:nvPr/>
        </p:nvSpPr>
        <p:spPr>
          <a:xfrm>
            <a:off x="6898994" y="1701031"/>
            <a:ext cx="762703" cy="233080"/>
          </a:xfrm>
          <a:prstGeom prst="roundRect">
            <a:avLst/>
          </a:prstGeom>
          <a:ln w="9525">
            <a:solidFill>
              <a:schemeClr val="bg1">
                <a:lumMod val="75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prstClr val="black"/>
                </a:solidFill>
                <a:latin typeface="微软雅黑" panose="020B0503020204020204" charset="-122"/>
                <a:ea typeface="微软雅黑" panose="020B0503020204020204" charset="-122"/>
                <a:cs typeface="Times New Roman" panose="02020603050405020304" pitchFamily="18" charset="0"/>
              </a:rPr>
              <a:t>仓储</a:t>
            </a:r>
          </a:p>
        </p:txBody>
      </p:sp>
      <p:cxnSp>
        <p:nvCxnSpPr>
          <p:cNvPr id="109" name="直接箭头连接符 108"/>
          <p:cNvCxnSpPr/>
          <p:nvPr/>
        </p:nvCxnSpPr>
        <p:spPr>
          <a:xfrm>
            <a:off x="6422387" y="3082482"/>
            <a:ext cx="0" cy="209316"/>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p:nvPr/>
        </p:nvCxnSpPr>
        <p:spPr>
          <a:xfrm>
            <a:off x="6429169" y="3664052"/>
            <a:ext cx="0" cy="209316"/>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1" name="直接箭头连接符 110"/>
          <p:cNvCxnSpPr/>
          <p:nvPr/>
        </p:nvCxnSpPr>
        <p:spPr>
          <a:xfrm>
            <a:off x="2499716" y="3653381"/>
            <a:ext cx="0" cy="209316"/>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矩形: 圆角 88"/>
          <p:cNvSpPr/>
          <p:nvPr/>
        </p:nvSpPr>
        <p:spPr>
          <a:xfrm>
            <a:off x="8181340" y="1306195"/>
            <a:ext cx="666115" cy="814070"/>
          </a:xfrm>
          <a:prstGeom prst="roundRect">
            <a:avLst/>
          </a:prstGeom>
          <a:noFill/>
          <a:ln w="9525">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schemeClr val="tx1"/>
                </a:solidFill>
                <a:latin typeface="微软雅黑" panose="020B0503020204020204" charset="-122"/>
                <a:ea typeface="微软雅黑" panose="020B0503020204020204" charset="-122"/>
                <a:cs typeface="Times New Roman" panose="02020603050405020304" pitchFamily="18" charset="0"/>
              </a:rPr>
              <a:t>质量</a:t>
            </a:r>
          </a:p>
          <a:p>
            <a:pPr algn="ctr"/>
            <a:r>
              <a:rPr lang="zh-CN" altLang="en-US" sz="1200" dirty="0">
                <a:solidFill>
                  <a:schemeClr val="tx1"/>
                </a:solidFill>
                <a:latin typeface="微软雅黑" panose="020B0503020204020204" charset="-122"/>
                <a:ea typeface="微软雅黑" panose="020B0503020204020204" charset="-122"/>
                <a:cs typeface="Times New Roman" panose="02020603050405020304" pitchFamily="18" charset="0"/>
              </a:rPr>
              <a:t>管理</a:t>
            </a:r>
          </a:p>
          <a:p>
            <a:pPr algn="ctr"/>
            <a:r>
              <a:rPr lang="zh-CN" altLang="en-US" sz="1200" dirty="0">
                <a:solidFill>
                  <a:schemeClr val="tx1"/>
                </a:solidFill>
                <a:latin typeface="微软雅黑" panose="020B0503020204020204" charset="-122"/>
                <a:ea typeface="微软雅黑" panose="020B0503020204020204" charset="-122"/>
                <a:cs typeface="Times New Roman" panose="02020603050405020304" pitchFamily="18" charset="0"/>
              </a:rPr>
              <a:t>系统</a:t>
            </a:r>
          </a:p>
        </p:txBody>
      </p:sp>
      <p:sp>
        <p:nvSpPr>
          <p:cNvPr id="113" name="矩形: 圆角 88"/>
          <p:cNvSpPr/>
          <p:nvPr/>
        </p:nvSpPr>
        <p:spPr>
          <a:xfrm>
            <a:off x="8188960" y="2482215"/>
            <a:ext cx="613410" cy="600710"/>
          </a:xfrm>
          <a:prstGeom prst="roundRect">
            <a:avLst/>
          </a:prstGeom>
          <a:noFill/>
          <a:ln w="9525">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schemeClr val="tx1"/>
                </a:solidFill>
                <a:latin typeface="微软雅黑" panose="020B0503020204020204" charset="-122"/>
                <a:ea typeface="微软雅黑" panose="020B0503020204020204" charset="-122"/>
                <a:cs typeface="Times New Roman" panose="02020603050405020304" pitchFamily="18" charset="0"/>
              </a:rPr>
              <a:t>运输</a:t>
            </a:r>
          </a:p>
          <a:p>
            <a:pPr algn="ctr"/>
            <a:r>
              <a:rPr lang="zh-CN" altLang="en-US" sz="1200" dirty="0">
                <a:solidFill>
                  <a:schemeClr val="tx1"/>
                </a:solidFill>
                <a:latin typeface="微软雅黑" panose="020B0503020204020204" charset="-122"/>
                <a:ea typeface="微软雅黑" panose="020B0503020204020204" charset="-122"/>
                <a:cs typeface="Times New Roman" panose="02020603050405020304" pitchFamily="18" charset="0"/>
              </a:rPr>
              <a:t>管理</a:t>
            </a:r>
          </a:p>
          <a:p>
            <a:pPr algn="ctr"/>
            <a:r>
              <a:rPr lang="zh-CN" altLang="en-US" sz="1200" dirty="0">
                <a:solidFill>
                  <a:schemeClr val="tx1"/>
                </a:solidFill>
                <a:latin typeface="微软雅黑" panose="020B0503020204020204" charset="-122"/>
                <a:ea typeface="微软雅黑" panose="020B0503020204020204" charset="-122"/>
                <a:cs typeface="Times New Roman" panose="02020603050405020304" pitchFamily="18" charset="0"/>
              </a:rPr>
              <a:t>系统</a:t>
            </a:r>
          </a:p>
        </p:txBody>
      </p:sp>
      <p:cxnSp>
        <p:nvCxnSpPr>
          <p:cNvPr id="114" name="直接箭头连接符 113"/>
          <p:cNvCxnSpPr/>
          <p:nvPr/>
        </p:nvCxnSpPr>
        <p:spPr>
          <a:xfrm flipH="1">
            <a:off x="7862341" y="1712867"/>
            <a:ext cx="312707"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5" name="直接箭头连接符 114"/>
          <p:cNvCxnSpPr/>
          <p:nvPr/>
        </p:nvCxnSpPr>
        <p:spPr>
          <a:xfrm flipH="1">
            <a:off x="7868992" y="2772319"/>
            <a:ext cx="312707"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16" name="矩形: 圆角 88"/>
          <p:cNvSpPr/>
          <p:nvPr/>
        </p:nvSpPr>
        <p:spPr>
          <a:xfrm>
            <a:off x="153035" y="844550"/>
            <a:ext cx="809625" cy="263525"/>
          </a:xfrm>
          <a:prstGeom prst="roundRect">
            <a:avLst/>
          </a:prstGeom>
          <a:solidFill>
            <a:schemeClr val="tx2">
              <a:lumMod val="40000"/>
              <a:lumOff val="6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计划层</a:t>
            </a:r>
          </a:p>
        </p:txBody>
      </p:sp>
      <p:sp>
        <p:nvSpPr>
          <p:cNvPr id="117" name="矩形: 圆角 88"/>
          <p:cNvSpPr/>
          <p:nvPr/>
        </p:nvSpPr>
        <p:spPr>
          <a:xfrm>
            <a:off x="153035" y="3277235"/>
            <a:ext cx="809625" cy="393700"/>
          </a:xfrm>
          <a:prstGeom prst="roundRect">
            <a:avLst/>
          </a:prstGeom>
          <a:solidFill>
            <a:schemeClr val="tx2">
              <a:lumMod val="40000"/>
              <a:lumOff val="6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汇集层</a:t>
            </a:r>
          </a:p>
        </p:txBody>
      </p:sp>
      <p:sp>
        <p:nvSpPr>
          <p:cNvPr id="118" name="矩形: 圆角 88"/>
          <p:cNvSpPr/>
          <p:nvPr/>
        </p:nvSpPr>
        <p:spPr>
          <a:xfrm>
            <a:off x="153035" y="4247515"/>
            <a:ext cx="809625" cy="372110"/>
          </a:xfrm>
          <a:prstGeom prst="roundRect">
            <a:avLst/>
          </a:prstGeom>
          <a:solidFill>
            <a:srgbClr val="254B8B"/>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schemeClr val="bg1"/>
                </a:solidFill>
                <a:latin typeface="微软雅黑" panose="020B0503020204020204" charset="-122"/>
                <a:ea typeface="微软雅黑" panose="020B0503020204020204" charset="-122"/>
                <a:cs typeface="Times New Roman" panose="02020603050405020304" pitchFamily="18" charset="0"/>
              </a:rPr>
              <a:t>设备层</a:t>
            </a:r>
          </a:p>
        </p:txBody>
      </p:sp>
      <p:sp>
        <p:nvSpPr>
          <p:cNvPr id="153" name="矩形: 圆角 88"/>
          <p:cNvSpPr/>
          <p:nvPr/>
        </p:nvSpPr>
        <p:spPr>
          <a:xfrm>
            <a:off x="153035" y="2007870"/>
            <a:ext cx="809625" cy="506730"/>
          </a:xfrm>
          <a:prstGeom prst="roundRect">
            <a:avLst/>
          </a:prstGeom>
          <a:solidFill>
            <a:srgbClr val="254B8B"/>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schemeClr val="bg1"/>
                </a:solidFill>
                <a:latin typeface="微软雅黑" panose="020B0503020204020204" charset="-122"/>
                <a:ea typeface="微软雅黑" panose="020B0503020204020204" charset="-122"/>
                <a:cs typeface="Times New Roman" panose="02020603050405020304" pitchFamily="18" charset="0"/>
              </a:rPr>
              <a:t>生产执行层</a:t>
            </a:r>
          </a:p>
        </p:txBody>
      </p:sp>
      <p:sp>
        <p:nvSpPr>
          <p:cNvPr id="154" name="矩形: 圆角 63"/>
          <p:cNvSpPr/>
          <p:nvPr/>
        </p:nvSpPr>
        <p:spPr>
          <a:xfrm>
            <a:off x="2946400" y="1400175"/>
            <a:ext cx="1656080" cy="1591945"/>
          </a:xfrm>
          <a:prstGeom prst="roundRect">
            <a:avLst>
              <a:gd name="adj" fmla="val 4105"/>
            </a:avLst>
          </a:prstGeom>
          <a:solidFill>
            <a:schemeClr val="bg1"/>
          </a:solidFill>
          <a:ln w="12700">
            <a:solidFill>
              <a:srgbClr val="254B8B"/>
            </a:solidFill>
          </a:ln>
        </p:spPr>
        <p:style>
          <a:lnRef idx="2">
            <a:schemeClr val="dk1"/>
          </a:lnRef>
          <a:fillRef idx="1">
            <a:schemeClr val="lt1"/>
          </a:fillRef>
          <a:effectRef idx="0">
            <a:schemeClr val="dk1"/>
          </a:effectRef>
          <a:fontRef idx="minor">
            <a:schemeClr val="dk1"/>
          </a:fontRef>
        </p:style>
        <p:txBody>
          <a:bodyPr rtlCol="0" anchor="t"/>
          <a:lstStyle/>
          <a:p>
            <a:r>
              <a:rPr lang="zh-CN" altLang="en-US" sz="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仓</a:t>
            </a:r>
            <a:endParaRPr lang="en-US" altLang="zh-CN" sz="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储</a:t>
            </a:r>
            <a:endParaRPr lang="en-US" altLang="zh-CN" sz="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管</a:t>
            </a:r>
            <a:endParaRPr lang="en-US" altLang="zh-CN" sz="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理</a:t>
            </a:r>
          </a:p>
        </p:txBody>
      </p:sp>
      <p:sp>
        <p:nvSpPr>
          <p:cNvPr id="155" name="矩形: 圆角 72"/>
          <p:cNvSpPr/>
          <p:nvPr/>
        </p:nvSpPr>
        <p:spPr>
          <a:xfrm>
            <a:off x="3276058" y="1450388"/>
            <a:ext cx="1113934" cy="254888"/>
          </a:xfrm>
          <a:prstGeom prst="roundRect">
            <a:avLst/>
          </a:prstGeom>
          <a:no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入库管理</a:t>
            </a:r>
          </a:p>
        </p:txBody>
      </p:sp>
      <p:sp>
        <p:nvSpPr>
          <p:cNvPr id="156" name="矩形: 圆角 73"/>
          <p:cNvSpPr/>
          <p:nvPr/>
        </p:nvSpPr>
        <p:spPr>
          <a:xfrm>
            <a:off x="3278674" y="1754171"/>
            <a:ext cx="1111318" cy="264160"/>
          </a:xfrm>
          <a:prstGeom prst="roundRect">
            <a:avLst/>
          </a:prstGeom>
          <a:no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出库管理</a:t>
            </a:r>
          </a:p>
        </p:txBody>
      </p:sp>
      <p:sp>
        <p:nvSpPr>
          <p:cNvPr id="176" name="矩形: 圆角 74"/>
          <p:cNvSpPr/>
          <p:nvPr/>
        </p:nvSpPr>
        <p:spPr>
          <a:xfrm>
            <a:off x="3275957" y="2067226"/>
            <a:ext cx="1114036" cy="259080"/>
          </a:xfrm>
          <a:prstGeom prst="roundRect">
            <a:avLst/>
          </a:prstGeom>
          <a:no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库内作业</a:t>
            </a:r>
          </a:p>
        </p:txBody>
      </p:sp>
      <p:sp>
        <p:nvSpPr>
          <p:cNvPr id="177" name="矩形: 圆角 75"/>
          <p:cNvSpPr/>
          <p:nvPr/>
        </p:nvSpPr>
        <p:spPr>
          <a:xfrm>
            <a:off x="3272241" y="2375201"/>
            <a:ext cx="1117751" cy="252730"/>
          </a:xfrm>
          <a:prstGeom prst="roundRect">
            <a:avLst/>
          </a:prstGeom>
          <a:no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基础资料</a:t>
            </a:r>
          </a:p>
        </p:txBody>
      </p:sp>
      <p:sp>
        <p:nvSpPr>
          <p:cNvPr id="178" name="矩形: 圆角 76"/>
          <p:cNvSpPr/>
          <p:nvPr/>
        </p:nvSpPr>
        <p:spPr>
          <a:xfrm>
            <a:off x="3278674" y="2676826"/>
            <a:ext cx="1111318" cy="252730"/>
          </a:xfrm>
          <a:prstGeom prst="roundRect">
            <a:avLst/>
          </a:prstGeom>
          <a:noFill/>
          <a:ln w="12700">
            <a:solidFill>
              <a:srgbClr val="254B8B"/>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库位管理</a:t>
            </a:r>
          </a:p>
        </p:txBody>
      </p:sp>
      <p:cxnSp>
        <p:nvCxnSpPr>
          <p:cNvPr id="179" name="直接箭头连接符 178"/>
          <p:cNvCxnSpPr/>
          <p:nvPr/>
        </p:nvCxnSpPr>
        <p:spPr>
          <a:xfrm flipH="1">
            <a:off x="3563706" y="1098901"/>
            <a:ext cx="4976" cy="1796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0" name="矩形 179"/>
          <p:cNvSpPr/>
          <p:nvPr/>
        </p:nvSpPr>
        <p:spPr>
          <a:xfrm>
            <a:off x="451" y="3053"/>
            <a:ext cx="738534" cy="437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nvGrpSpPr>
          <p:cNvPr id="181" name="组合 180"/>
          <p:cNvGrpSpPr/>
          <p:nvPr/>
        </p:nvGrpSpPr>
        <p:grpSpPr>
          <a:xfrm>
            <a:off x="145104" y="3053"/>
            <a:ext cx="431914" cy="627339"/>
            <a:chOff x="841003" y="360040"/>
            <a:chExt cx="504056" cy="836712"/>
          </a:xfrm>
          <a:solidFill>
            <a:srgbClr val="2F5EB0"/>
          </a:solidFill>
        </p:grpSpPr>
        <p:sp>
          <p:nvSpPr>
            <p:cNvPr id="182" name="矩形 181"/>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183" name="等腰三角形 182"/>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sp>
        <p:nvSpPr>
          <p:cNvPr id="184" name="KSO_Shape"/>
          <p:cNvSpPr/>
          <p:nvPr/>
        </p:nvSpPr>
        <p:spPr bwMode="auto">
          <a:xfrm>
            <a:off x="201359" y="161925"/>
            <a:ext cx="319405" cy="25273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010">
              <a:solidFill>
                <a:srgbClr val="1C666E"/>
              </a:solidFill>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1" y="3158"/>
            <a:ext cx="738534" cy="437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nvGrpSpPr>
          <p:cNvPr id="2" name="组合 1"/>
          <p:cNvGrpSpPr/>
          <p:nvPr/>
        </p:nvGrpSpPr>
        <p:grpSpPr>
          <a:xfrm>
            <a:off x="145104" y="3158"/>
            <a:ext cx="431914" cy="627339"/>
            <a:chOff x="841003" y="360040"/>
            <a:chExt cx="504056" cy="836712"/>
          </a:xfrm>
          <a:solidFill>
            <a:srgbClr val="2F5EB0"/>
          </a:solidFill>
        </p:grpSpPr>
        <p:sp>
          <p:nvSpPr>
            <p:cNvPr id="6" name="矩形 5"/>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9" name="等腰三角形 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sp>
        <p:nvSpPr>
          <p:cNvPr id="8" name="文本框 9"/>
          <p:cNvSpPr txBox="1"/>
          <p:nvPr/>
        </p:nvSpPr>
        <p:spPr>
          <a:xfrm>
            <a:off x="630998" y="154881"/>
            <a:ext cx="2023005" cy="258445"/>
          </a:xfrm>
          <a:prstGeom prst="rect">
            <a:avLst/>
          </a:prstGeom>
          <a:noFill/>
        </p:spPr>
        <p:txBody>
          <a:bodyPr wrap="square" lIns="51418" tIns="25709" rIns="51418" bIns="25709" rtlCol="0">
            <a:spAutoFit/>
          </a:bodyPr>
          <a:lstStyle/>
          <a:p>
            <a:pPr marL="0" lvl="1"/>
            <a:r>
              <a:rPr lang="zh-CN" altLang="en-US" b="1" dirty="0">
                <a:solidFill>
                  <a:schemeClr val="tx1">
                    <a:lumMod val="50000"/>
                    <a:lumOff val="50000"/>
                  </a:schemeClr>
                </a:solidFill>
                <a:latin typeface="微软雅黑" panose="020B0503020204020204" charset="-122"/>
                <a:ea typeface="微软雅黑" panose="020B0503020204020204" charset="-122"/>
                <a:sym typeface="+mn-ea"/>
              </a:rPr>
              <a:t>公司主营业务</a:t>
            </a:r>
            <a:endParaRPr lang="zh-CN" altLang="en-US" b="1" dirty="0">
              <a:solidFill>
                <a:schemeClr val="tx1">
                  <a:lumMod val="50000"/>
                  <a:lumOff val="50000"/>
                </a:schemeClr>
              </a:solidFill>
              <a:latin typeface="微软雅黑" panose="020B0503020204020204" charset="-122"/>
              <a:ea typeface="微软雅黑" panose="020B0503020204020204" charset="-122"/>
            </a:endParaRPr>
          </a:p>
        </p:txBody>
      </p:sp>
      <p:grpSp>
        <p:nvGrpSpPr>
          <p:cNvPr id="4" name="组合 51"/>
          <p:cNvGrpSpPr/>
          <p:nvPr/>
        </p:nvGrpSpPr>
        <p:grpSpPr>
          <a:xfrm>
            <a:off x="3160635" y="1370261"/>
            <a:ext cx="1792680" cy="717103"/>
            <a:chOff x="4340951" y="1564822"/>
            <a:chExt cx="2390955" cy="956128"/>
          </a:xfrm>
        </p:grpSpPr>
        <p:cxnSp>
          <p:nvCxnSpPr>
            <p:cNvPr id="53" name="直接连接符 52"/>
            <p:cNvCxnSpPr/>
            <p:nvPr/>
          </p:nvCxnSpPr>
          <p:spPr>
            <a:xfrm>
              <a:off x="4340951" y="2045561"/>
              <a:ext cx="144000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sp>
          <p:nvSpPr>
            <p:cNvPr id="54" name="椭圆 53"/>
            <p:cNvSpPr/>
            <p:nvPr/>
          </p:nvSpPr>
          <p:spPr>
            <a:xfrm>
              <a:off x="5775778" y="1564822"/>
              <a:ext cx="956128" cy="956128"/>
            </a:xfrm>
            <a:prstGeom prst="ellipse">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dirty="0">
                <a:latin typeface="Arial" panose="020B0604020202020204" pitchFamily="34" charset="0"/>
                <a:ea typeface="微软雅黑" panose="020B0503020204020204" charset="-122"/>
                <a:cs typeface="Arial" panose="020B0604020202020204" pitchFamily="34" charset="0"/>
              </a:endParaRPr>
            </a:p>
          </p:txBody>
        </p:sp>
        <p:grpSp>
          <p:nvGrpSpPr>
            <p:cNvPr id="12" name="组合 54"/>
            <p:cNvGrpSpPr>
              <a:grpSpLocks noChangeAspect="1"/>
            </p:cNvGrpSpPr>
            <p:nvPr/>
          </p:nvGrpSpPr>
          <p:grpSpPr>
            <a:xfrm>
              <a:off x="6044150" y="1775120"/>
              <a:ext cx="419385" cy="504000"/>
              <a:chOff x="5072479" y="2378340"/>
              <a:chExt cx="239649" cy="288000"/>
            </a:xfrm>
          </p:grpSpPr>
          <p:sp>
            <p:nvSpPr>
              <p:cNvPr id="56" name="Freeform 846"/>
              <p:cNvSpPr/>
              <p:nvPr/>
            </p:nvSpPr>
            <p:spPr bwMode="auto">
              <a:xfrm>
                <a:off x="5072479" y="2432997"/>
                <a:ext cx="239649" cy="233343"/>
              </a:xfrm>
              <a:custGeom>
                <a:avLst/>
                <a:gdLst>
                  <a:gd name="T0" fmla="*/ 29 w 48"/>
                  <a:gd name="T1" fmla="*/ 0 h 47"/>
                  <a:gd name="T2" fmla="*/ 29 w 48"/>
                  <a:gd name="T3" fmla="*/ 7 h 47"/>
                  <a:gd name="T4" fmla="*/ 41 w 48"/>
                  <a:gd name="T5" fmla="*/ 23 h 47"/>
                  <a:gd name="T6" fmla="*/ 24 w 48"/>
                  <a:gd name="T7" fmla="*/ 41 h 47"/>
                  <a:gd name="T8" fmla="*/ 6 w 48"/>
                  <a:gd name="T9" fmla="*/ 23 h 47"/>
                  <a:gd name="T10" fmla="*/ 18 w 48"/>
                  <a:gd name="T11" fmla="*/ 7 h 47"/>
                  <a:gd name="T12" fmla="*/ 18 w 48"/>
                  <a:gd name="T13" fmla="*/ 0 h 47"/>
                  <a:gd name="T14" fmla="*/ 0 w 48"/>
                  <a:gd name="T15" fmla="*/ 23 h 47"/>
                  <a:gd name="T16" fmla="*/ 24 w 48"/>
                  <a:gd name="T17" fmla="*/ 47 h 47"/>
                  <a:gd name="T18" fmla="*/ 48 w 48"/>
                  <a:gd name="T19" fmla="*/ 23 h 47"/>
                  <a:gd name="T20" fmla="*/ 29 w 48"/>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7">
                    <a:moveTo>
                      <a:pt x="29" y="0"/>
                    </a:moveTo>
                    <a:cubicBezTo>
                      <a:pt x="29" y="7"/>
                      <a:pt x="29" y="7"/>
                      <a:pt x="29" y="7"/>
                    </a:cubicBezTo>
                    <a:cubicBezTo>
                      <a:pt x="36" y="9"/>
                      <a:pt x="41" y="16"/>
                      <a:pt x="41" y="23"/>
                    </a:cubicBezTo>
                    <a:cubicBezTo>
                      <a:pt x="41" y="33"/>
                      <a:pt x="33" y="41"/>
                      <a:pt x="24" y="41"/>
                    </a:cubicBezTo>
                    <a:cubicBezTo>
                      <a:pt x="14" y="41"/>
                      <a:pt x="6" y="33"/>
                      <a:pt x="6" y="23"/>
                    </a:cubicBezTo>
                    <a:cubicBezTo>
                      <a:pt x="6" y="16"/>
                      <a:pt x="11" y="9"/>
                      <a:pt x="18" y="7"/>
                    </a:cubicBezTo>
                    <a:cubicBezTo>
                      <a:pt x="18" y="0"/>
                      <a:pt x="18" y="0"/>
                      <a:pt x="18" y="0"/>
                    </a:cubicBezTo>
                    <a:cubicBezTo>
                      <a:pt x="7" y="2"/>
                      <a:pt x="0" y="12"/>
                      <a:pt x="0" y="23"/>
                    </a:cubicBezTo>
                    <a:cubicBezTo>
                      <a:pt x="0" y="37"/>
                      <a:pt x="10" y="47"/>
                      <a:pt x="24" y="47"/>
                    </a:cubicBezTo>
                    <a:cubicBezTo>
                      <a:pt x="37" y="47"/>
                      <a:pt x="48" y="37"/>
                      <a:pt x="48" y="23"/>
                    </a:cubicBezTo>
                    <a:cubicBezTo>
                      <a:pt x="48" y="12"/>
                      <a:pt x="40" y="2"/>
                      <a:pt x="29" y="0"/>
                    </a:cubicBezTo>
                    <a:close/>
                  </a:path>
                </a:pathLst>
              </a:custGeom>
              <a:solidFill>
                <a:schemeClr val="bg1"/>
              </a:solidFill>
              <a:ln>
                <a:noFill/>
              </a:ln>
              <a:extLst>
                <a:ext uri="{91240B29-F687-4F45-9708-019B960494DF}">
                  <a14:hiddenLine xmlns:a14="http://schemas.microsoft.com/office/drawing/2010/main" xmlns="" w="9525">
                    <a:solidFill>
                      <a:srgbClr val="000000"/>
                    </a:solidFill>
                    <a:round/>
                  </a14:hiddenLine>
                </a:ext>
              </a:extLst>
            </p:spPr>
            <p:txBody>
              <a:bodyPr vert="horz" wrap="square" lIns="121882" tIns="60941" rIns="121882" bIns="60941" numCol="1" anchor="t" anchorCtr="0" compatLnSpc="1"/>
              <a:lstStyle/>
              <a:p>
                <a:endParaRPr lang="zh-CN" altLang="en-US" sz="1900" dirty="0">
                  <a:latin typeface="Arial" panose="020B0604020202020204" pitchFamily="34" charset="0"/>
                  <a:ea typeface="微软雅黑" panose="020B0503020204020204" charset="-122"/>
                  <a:cs typeface="Arial" panose="020B0604020202020204" pitchFamily="34" charset="0"/>
                </a:endParaRPr>
              </a:p>
            </p:txBody>
          </p:sp>
          <p:sp>
            <p:nvSpPr>
              <p:cNvPr id="57" name="Freeform 847"/>
              <p:cNvSpPr/>
              <p:nvPr/>
            </p:nvSpPr>
            <p:spPr bwMode="auto">
              <a:xfrm>
                <a:off x="5167078" y="2378340"/>
                <a:ext cx="44147" cy="138744"/>
              </a:xfrm>
              <a:custGeom>
                <a:avLst/>
                <a:gdLst>
                  <a:gd name="T0" fmla="*/ 7 w 9"/>
                  <a:gd name="T1" fmla="*/ 0 h 28"/>
                  <a:gd name="T2" fmla="*/ 2 w 9"/>
                  <a:gd name="T3" fmla="*/ 0 h 28"/>
                  <a:gd name="T4" fmla="*/ 0 w 9"/>
                  <a:gd name="T5" fmla="*/ 2 h 28"/>
                  <a:gd name="T6" fmla="*/ 0 w 9"/>
                  <a:gd name="T7" fmla="*/ 10 h 28"/>
                  <a:gd name="T8" fmla="*/ 0 w 9"/>
                  <a:gd name="T9" fmla="*/ 16 h 28"/>
                  <a:gd name="T10" fmla="*/ 0 w 9"/>
                  <a:gd name="T11" fmla="*/ 26 h 28"/>
                  <a:gd name="T12" fmla="*/ 2 w 9"/>
                  <a:gd name="T13" fmla="*/ 28 h 28"/>
                  <a:gd name="T14" fmla="*/ 7 w 9"/>
                  <a:gd name="T15" fmla="*/ 28 h 28"/>
                  <a:gd name="T16" fmla="*/ 9 w 9"/>
                  <a:gd name="T17" fmla="*/ 26 h 28"/>
                  <a:gd name="T18" fmla="*/ 9 w 9"/>
                  <a:gd name="T19" fmla="*/ 16 h 28"/>
                  <a:gd name="T20" fmla="*/ 9 w 9"/>
                  <a:gd name="T21" fmla="*/ 10 h 28"/>
                  <a:gd name="T22" fmla="*/ 9 w 9"/>
                  <a:gd name="T23" fmla="*/ 2 h 28"/>
                  <a:gd name="T24" fmla="*/ 7 w 9"/>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8">
                    <a:moveTo>
                      <a:pt x="7" y="0"/>
                    </a:moveTo>
                    <a:cubicBezTo>
                      <a:pt x="2" y="0"/>
                      <a:pt x="2" y="0"/>
                      <a:pt x="2" y="0"/>
                    </a:cubicBezTo>
                    <a:cubicBezTo>
                      <a:pt x="1" y="0"/>
                      <a:pt x="0" y="1"/>
                      <a:pt x="0" y="2"/>
                    </a:cubicBezTo>
                    <a:cubicBezTo>
                      <a:pt x="0" y="10"/>
                      <a:pt x="0" y="10"/>
                      <a:pt x="0" y="10"/>
                    </a:cubicBezTo>
                    <a:cubicBezTo>
                      <a:pt x="0" y="16"/>
                      <a:pt x="0" y="16"/>
                      <a:pt x="0" y="16"/>
                    </a:cubicBezTo>
                    <a:cubicBezTo>
                      <a:pt x="0" y="26"/>
                      <a:pt x="0" y="26"/>
                      <a:pt x="0" y="26"/>
                    </a:cubicBezTo>
                    <a:cubicBezTo>
                      <a:pt x="0" y="27"/>
                      <a:pt x="1" y="28"/>
                      <a:pt x="2" y="28"/>
                    </a:cubicBezTo>
                    <a:cubicBezTo>
                      <a:pt x="7" y="28"/>
                      <a:pt x="7" y="28"/>
                      <a:pt x="7" y="28"/>
                    </a:cubicBezTo>
                    <a:cubicBezTo>
                      <a:pt x="8" y="28"/>
                      <a:pt x="9" y="27"/>
                      <a:pt x="9" y="26"/>
                    </a:cubicBezTo>
                    <a:cubicBezTo>
                      <a:pt x="9" y="16"/>
                      <a:pt x="9" y="16"/>
                      <a:pt x="9" y="16"/>
                    </a:cubicBezTo>
                    <a:cubicBezTo>
                      <a:pt x="9" y="10"/>
                      <a:pt x="9" y="10"/>
                      <a:pt x="9" y="10"/>
                    </a:cubicBezTo>
                    <a:cubicBezTo>
                      <a:pt x="9" y="2"/>
                      <a:pt x="9" y="2"/>
                      <a:pt x="9" y="2"/>
                    </a:cubicBezTo>
                    <a:cubicBezTo>
                      <a:pt x="9" y="1"/>
                      <a:pt x="8" y="0"/>
                      <a:pt x="7" y="0"/>
                    </a:cubicBezTo>
                    <a:close/>
                  </a:path>
                </a:pathLst>
              </a:custGeom>
              <a:solidFill>
                <a:schemeClr val="bg1"/>
              </a:solidFill>
              <a:ln>
                <a:noFill/>
              </a:ln>
              <a:extLst>
                <a:ext uri="{91240B29-F687-4F45-9708-019B960494DF}">
                  <a14:hiddenLine xmlns:a14="http://schemas.microsoft.com/office/drawing/2010/main" xmlns="" w="9525">
                    <a:solidFill>
                      <a:srgbClr val="000000"/>
                    </a:solidFill>
                    <a:round/>
                  </a14:hiddenLine>
                </a:ext>
              </a:extLst>
            </p:spPr>
            <p:txBody>
              <a:bodyPr vert="horz" wrap="square" lIns="121882" tIns="60941" rIns="121882" bIns="60941" numCol="1" anchor="t" anchorCtr="0" compatLnSpc="1"/>
              <a:lstStyle/>
              <a:p>
                <a:endParaRPr lang="zh-CN" altLang="en-US" sz="1900" dirty="0">
                  <a:latin typeface="Arial" panose="020B0604020202020204" pitchFamily="34" charset="0"/>
                  <a:ea typeface="微软雅黑" panose="020B0503020204020204" charset="-122"/>
                  <a:cs typeface="Arial" panose="020B0604020202020204" pitchFamily="34" charset="0"/>
                </a:endParaRPr>
              </a:p>
            </p:txBody>
          </p:sp>
        </p:grpSp>
      </p:grpSp>
      <p:grpSp>
        <p:nvGrpSpPr>
          <p:cNvPr id="13" name="组合 61"/>
          <p:cNvGrpSpPr/>
          <p:nvPr/>
        </p:nvGrpSpPr>
        <p:grpSpPr>
          <a:xfrm>
            <a:off x="3275339" y="3161404"/>
            <a:ext cx="1677548" cy="717103"/>
            <a:chOff x="5484379" y="2623003"/>
            <a:chExt cx="2237399" cy="956128"/>
          </a:xfrm>
        </p:grpSpPr>
        <p:cxnSp>
          <p:nvCxnSpPr>
            <p:cNvPr id="63" name="直接连接符 62"/>
            <p:cNvCxnSpPr>
              <a:stCxn id="43" idx="6"/>
              <a:endCxn id="64" idx="2"/>
            </p:cNvCxnSpPr>
            <p:nvPr/>
          </p:nvCxnSpPr>
          <p:spPr>
            <a:xfrm flipV="1">
              <a:off x="5484379" y="3102125"/>
              <a:ext cx="1281389" cy="847"/>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sp>
          <p:nvSpPr>
            <p:cNvPr id="64" name="椭圆 63"/>
            <p:cNvSpPr/>
            <p:nvPr/>
          </p:nvSpPr>
          <p:spPr>
            <a:xfrm>
              <a:off x="6765650" y="2623003"/>
              <a:ext cx="956128" cy="956128"/>
            </a:xfrm>
            <a:prstGeom prst="ellipse">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dirty="0">
                <a:latin typeface="Arial" panose="020B0604020202020204" pitchFamily="34" charset="0"/>
                <a:ea typeface="微软雅黑" panose="020B0503020204020204" charset="-122"/>
                <a:cs typeface="Arial" panose="020B0604020202020204" pitchFamily="34" charset="0"/>
              </a:endParaRPr>
            </a:p>
          </p:txBody>
        </p:sp>
        <p:sp>
          <p:nvSpPr>
            <p:cNvPr id="65" name="Freeform 168"/>
            <p:cNvSpPr>
              <a:spLocks noChangeAspect="1" noEditPoints="1"/>
            </p:cNvSpPr>
            <p:nvPr/>
          </p:nvSpPr>
          <p:spPr bwMode="auto">
            <a:xfrm>
              <a:off x="7012542" y="2904337"/>
              <a:ext cx="462345" cy="396000"/>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chemeClr val="bg1"/>
            </a:solidFill>
            <a:ln>
              <a:noFill/>
            </a:ln>
          </p:spPr>
          <p:txBody>
            <a:bodyPr vert="horz" wrap="square" lIns="121882" tIns="60941" rIns="121882" bIns="60941" numCol="1" anchor="t" anchorCtr="0" compatLnSpc="1"/>
            <a:lstStyle/>
            <a:p>
              <a:endParaRPr lang="zh-CN" altLang="en-US" sz="1900" dirty="0">
                <a:latin typeface="Arial" panose="020B0604020202020204" pitchFamily="34" charset="0"/>
                <a:ea typeface="微软雅黑" panose="020B0503020204020204" charset="-122"/>
                <a:cs typeface="Arial" panose="020B0604020202020204" pitchFamily="34" charset="0"/>
              </a:endParaRPr>
            </a:p>
          </p:txBody>
        </p:sp>
      </p:grpSp>
      <p:sp>
        <p:nvSpPr>
          <p:cNvPr id="72" name="矩形 71"/>
          <p:cNvSpPr/>
          <p:nvPr/>
        </p:nvSpPr>
        <p:spPr>
          <a:xfrm>
            <a:off x="5016075" y="1528171"/>
            <a:ext cx="1238662" cy="436245"/>
          </a:xfrm>
          <a:prstGeom prst="rect">
            <a:avLst/>
          </a:prstGeom>
        </p:spPr>
        <p:txBody>
          <a:bodyPr wrap="square" lIns="68552" tIns="34276" rIns="68552" bIns="34276">
            <a:spAutoFit/>
          </a:bodyPr>
          <a:lstStyle/>
          <a:p>
            <a:pPr algn="l"/>
            <a:r>
              <a:rPr lang="zh-CN" altLang="en-US" sz="1200" dirty="0">
                <a:solidFill>
                  <a:schemeClr val="bg1">
                    <a:lumMod val="50000"/>
                  </a:schemeClr>
                </a:solidFill>
                <a:latin typeface="微软雅黑" panose="020B0503020204020204" charset="-122"/>
                <a:ea typeface="微软雅黑" panose="020B0503020204020204" charset="-122"/>
              </a:rPr>
              <a:t>自动化、信息化</a:t>
            </a:r>
          </a:p>
          <a:p>
            <a:pPr algn="l"/>
            <a:r>
              <a:rPr lang="zh-CN" altLang="en-US" sz="1200" dirty="0">
                <a:solidFill>
                  <a:schemeClr val="bg1">
                    <a:lumMod val="50000"/>
                  </a:schemeClr>
                </a:solidFill>
                <a:latin typeface="微软雅黑" panose="020B0503020204020204" charset="-122"/>
                <a:ea typeface="微软雅黑" panose="020B0503020204020204" charset="-122"/>
              </a:rPr>
              <a:t>控制系统及设备</a:t>
            </a:r>
          </a:p>
        </p:txBody>
      </p:sp>
      <p:sp>
        <p:nvSpPr>
          <p:cNvPr id="76" name="矩形 75"/>
          <p:cNvSpPr/>
          <p:nvPr/>
        </p:nvSpPr>
        <p:spPr>
          <a:xfrm>
            <a:off x="5016075" y="3465842"/>
            <a:ext cx="1355090" cy="251460"/>
          </a:xfrm>
          <a:prstGeom prst="rect">
            <a:avLst/>
          </a:prstGeom>
        </p:spPr>
        <p:txBody>
          <a:bodyPr wrap="none" lIns="68552" tIns="34276" rIns="68552" bIns="34276">
            <a:spAutoFit/>
          </a:bodyPr>
          <a:lstStyle/>
          <a:p>
            <a:pPr algn="l"/>
            <a:r>
              <a:rPr lang="zh-CN" altLang="en-US" sz="1200" dirty="0">
                <a:solidFill>
                  <a:schemeClr val="bg1">
                    <a:lumMod val="50000"/>
                  </a:schemeClr>
                </a:solidFill>
                <a:latin typeface="微软雅黑" panose="020B0503020204020204" charset="-122"/>
                <a:ea typeface="微软雅黑" panose="020B0503020204020204" charset="-122"/>
              </a:rPr>
              <a:t>信息化平台及服务</a:t>
            </a:r>
          </a:p>
        </p:txBody>
      </p:sp>
      <p:grpSp>
        <p:nvGrpSpPr>
          <p:cNvPr id="14" name="组合 79"/>
          <p:cNvGrpSpPr/>
          <p:nvPr/>
        </p:nvGrpSpPr>
        <p:grpSpPr>
          <a:xfrm>
            <a:off x="738934" y="1406748"/>
            <a:ext cx="2369346" cy="2370078"/>
            <a:chOff x="1103084" y="2155824"/>
            <a:chExt cx="3176815" cy="3176815"/>
          </a:xfrm>
        </p:grpSpPr>
        <p:sp>
          <p:nvSpPr>
            <p:cNvPr id="81" name="椭圆 80"/>
            <p:cNvSpPr/>
            <p:nvPr/>
          </p:nvSpPr>
          <p:spPr>
            <a:xfrm>
              <a:off x="1103084" y="2155824"/>
              <a:ext cx="3176815" cy="317681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ea typeface="微软雅黑" panose="020B0503020204020204" charset="-122"/>
                <a:cs typeface="Arial" panose="020B0604020202020204" pitchFamily="34" charset="0"/>
              </a:endParaRPr>
            </a:p>
          </p:txBody>
        </p:sp>
        <p:sp>
          <p:nvSpPr>
            <p:cNvPr id="82" name="椭圆 81"/>
            <p:cNvSpPr/>
            <p:nvPr/>
          </p:nvSpPr>
          <p:spPr>
            <a:xfrm>
              <a:off x="1227752" y="2269803"/>
              <a:ext cx="2931450" cy="2931450"/>
            </a:xfrm>
            <a:prstGeom prst="ellipse">
              <a:avLst/>
            </a:prstGeom>
            <a:blipFill>
              <a:blip r:embed="rId3" cstate="print"/>
              <a:stretch>
                <a:fillRect l="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ea typeface="微软雅黑" panose="020B0503020204020204" charset="-122"/>
                <a:cs typeface="Arial" panose="020B0604020202020204" pitchFamily="34" charset="0"/>
              </a:endParaRPr>
            </a:p>
          </p:txBody>
        </p:sp>
      </p:grpSp>
      <p:sp>
        <p:nvSpPr>
          <p:cNvPr id="43" name="椭圆 42"/>
          <p:cNvSpPr/>
          <p:nvPr/>
        </p:nvSpPr>
        <p:spPr>
          <a:xfrm>
            <a:off x="2891131" y="3328602"/>
            <a:ext cx="384491" cy="384610"/>
          </a:xfrm>
          <a:prstGeom prst="ellipse">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lIns="68552" tIns="34276" rIns="68552" bIns="34276" rtlCol="0" anchor="ctr"/>
          <a:lstStyle/>
          <a:p>
            <a:pPr algn="ctr"/>
            <a:endParaRPr lang="zh-CN" altLang="en-US" sz="1900" dirty="0">
              <a:solidFill>
                <a:schemeClr val="bg1"/>
              </a:solidFill>
              <a:latin typeface="Arial" panose="020B0604020202020204" pitchFamily="34" charset="0"/>
              <a:ea typeface="微软雅黑" panose="020B0503020204020204" charset="-122"/>
              <a:cs typeface="Arial" panose="020B0604020202020204" pitchFamily="34" charset="0"/>
            </a:endParaRPr>
          </a:p>
        </p:txBody>
      </p:sp>
      <p:pic>
        <p:nvPicPr>
          <p:cNvPr id="33" name="图片 6" descr="高新证书.jpg"/>
          <p:cNvPicPr>
            <a:picLocks noChangeArrowheads="1"/>
          </p:cNvPicPr>
          <p:nvPr/>
        </p:nvPicPr>
        <p:blipFill>
          <a:blip r:embed="rId4" cstate="print">
            <a:extLst>
              <a:ext uri="{28A0092B-C50C-407E-A947-70E740481C1C}">
                <a14:useLocalDpi xmlns:a14="http://schemas.microsoft.com/office/drawing/2010/main" xmlns="" val="0"/>
              </a:ext>
            </a:extLst>
          </a:blip>
          <a:srcRect l="3814" t="4952" r="3849" b="5436"/>
          <a:stretch>
            <a:fillRect/>
          </a:stretch>
        </p:blipFill>
        <p:spPr bwMode="auto">
          <a:xfrm>
            <a:off x="6539520" y="1310060"/>
            <a:ext cx="2031577" cy="1258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5" descr="C:\Users\Administrator\Desktop\软件企业认证证书.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539520" y="2771275"/>
            <a:ext cx="2011575" cy="1281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图片 16" descr="98f41a9cad9ee7baa9fac422f9004a34"/>
          <p:cNvPicPr>
            <a:picLocks noChangeAspect="1"/>
          </p:cNvPicPr>
          <p:nvPr/>
        </p:nvPicPr>
        <p:blipFill>
          <a:blip r:embed="rId6" cstate="print"/>
          <a:srcRect l="45887" t="17979" r="1416" b="5142"/>
          <a:stretch>
            <a:fillRect/>
          </a:stretch>
        </p:blipFill>
        <p:spPr>
          <a:xfrm>
            <a:off x="831961" y="1491810"/>
            <a:ext cx="2203494" cy="2190636"/>
          </a:xfrm>
          <a:prstGeom prst="ellipse">
            <a:avLst/>
          </a:prstGeom>
        </p:spPr>
      </p:pic>
      <p:sp>
        <p:nvSpPr>
          <p:cNvPr id="18" name="文本框 17"/>
          <p:cNvSpPr txBox="1"/>
          <p:nvPr/>
        </p:nvSpPr>
        <p:spPr>
          <a:xfrm>
            <a:off x="831953" y="2517440"/>
            <a:ext cx="2268737" cy="258445"/>
          </a:xfrm>
          <a:prstGeom prst="rect">
            <a:avLst/>
          </a:prstGeom>
          <a:noFill/>
        </p:spPr>
        <p:txBody>
          <a:bodyPr wrap="square" lIns="51418" tIns="25709" rIns="51418" bIns="25709" rtlCol="0">
            <a:spAutoFit/>
          </a:bodyPr>
          <a:lstStyle/>
          <a:p>
            <a:pPr marL="0" lvl="1" algn="ctr"/>
            <a:r>
              <a:rPr lang="zh-CN" altLang="en-US" b="1" dirty="0">
                <a:solidFill>
                  <a:srgbClr val="FFFFFF"/>
                </a:solidFill>
                <a:latin typeface="微软雅黑" panose="020B0503020204020204" charset="-122"/>
                <a:ea typeface="微软雅黑" panose="020B0503020204020204" charset="-122"/>
              </a:rPr>
              <a:t>深拓智能主营业务</a:t>
            </a:r>
          </a:p>
        </p:txBody>
      </p:sp>
      <p:sp>
        <p:nvSpPr>
          <p:cNvPr id="42" name="椭圆 41"/>
          <p:cNvSpPr/>
          <p:nvPr/>
        </p:nvSpPr>
        <p:spPr>
          <a:xfrm>
            <a:off x="2981088" y="1538512"/>
            <a:ext cx="384491" cy="384610"/>
          </a:xfrm>
          <a:prstGeom prst="ellipse">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lIns="68552" tIns="34276" rIns="68552" bIns="34276" rtlCol="0" anchor="ctr"/>
          <a:lstStyle/>
          <a:p>
            <a:pPr algn="ctr"/>
            <a:endParaRPr lang="zh-CN" altLang="en-US" sz="1900" dirty="0">
              <a:solidFill>
                <a:schemeClr val="bg1"/>
              </a:solidFill>
              <a:latin typeface="Arial" panose="020B0604020202020204" pitchFamily="34" charset="0"/>
              <a:ea typeface="微软雅黑" panose="020B0503020204020204" charset="-122"/>
              <a:cs typeface="Arial" panose="020B0604020202020204" pitchFamily="34" charset="0"/>
            </a:endParaRPr>
          </a:p>
        </p:txBody>
      </p:sp>
      <p:pic>
        <p:nvPicPr>
          <p:cNvPr id="19" name="图片 18"/>
          <p:cNvPicPr>
            <a:picLocks noChangeAspect="1"/>
          </p:cNvPicPr>
          <p:nvPr/>
        </p:nvPicPr>
        <p:blipFill>
          <a:blip r:embed="rId7" cstate="print"/>
          <a:stretch>
            <a:fillRect/>
          </a:stretch>
        </p:blipFill>
        <p:spPr>
          <a:xfrm>
            <a:off x="185166" y="107950"/>
            <a:ext cx="351790" cy="35179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1" y="3158"/>
            <a:ext cx="738534" cy="437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nvGrpSpPr>
          <p:cNvPr id="2" name="组合 1"/>
          <p:cNvGrpSpPr/>
          <p:nvPr/>
        </p:nvGrpSpPr>
        <p:grpSpPr>
          <a:xfrm>
            <a:off x="145104" y="3158"/>
            <a:ext cx="431914" cy="627339"/>
            <a:chOff x="841003" y="360040"/>
            <a:chExt cx="504056" cy="836712"/>
          </a:xfrm>
          <a:solidFill>
            <a:srgbClr val="2F5EB0"/>
          </a:solidFill>
        </p:grpSpPr>
        <p:sp>
          <p:nvSpPr>
            <p:cNvPr id="6" name="矩形 5"/>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9" name="等腰三角形 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sp>
        <p:nvSpPr>
          <p:cNvPr id="8" name="文本框 9"/>
          <p:cNvSpPr txBox="1"/>
          <p:nvPr/>
        </p:nvSpPr>
        <p:spPr>
          <a:xfrm>
            <a:off x="630998" y="154881"/>
            <a:ext cx="2023005" cy="258445"/>
          </a:xfrm>
          <a:prstGeom prst="rect">
            <a:avLst/>
          </a:prstGeom>
          <a:noFill/>
        </p:spPr>
        <p:txBody>
          <a:bodyPr wrap="square" lIns="51418" tIns="25709" rIns="51418" bIns="25709" rtlCol="0">
            <a:spAutoFit/>
          </a:bodyPr>
          <a:lstStyle/>
          <a:p>
            <a:pPr marL="0" lvl="1"/>
            <a:r>
              <a:rPr lang="zh-CN" altLang="en-US" b="1" dirty="0">
                <a:solidFill>
                  <a:schemeClr val="tx1">
                    <a:lumMod val="50000"/>
                    <a:lumOff val="50000"/>
                  </a:schemeClr>
                </a:solidFill>
                <a:latin typeface="微软雅黑" panose="020B0503020204020204" charset="-122"/>
                <a:ea typeface="微软雅黑" panose="020B0503020204020204" charset="-122"/>
                <a:sym typeface="+mn-ea"/>
              </a:rPr>
              <a:t>公司荣誉</a:t>
            </a:r>
            <a:endParaRPr lang="zh-CN" altLang="en-US" b="1" dirty="0">
              <a:solidFill>
                <a:schemeClr val="tx1">
                  <a:lumMod val="50000"/>
                  <a:lumOff val="50000"/>
                </a:schemeClr>
              </a:solidFill>
              <a:latin typeface="微软雅黑" panose="020B0503020204020204" charset="-122"/>
              <a:ea typeface="微软雅黑" panose="020B0503020204020204" charset="-122"/>
            </a:endParaRPr>
          </a:p>
        </p:txBody>
      </p:sp>
      <p:pic>
        <p:nvPicPr>
          <p:cNvPr id="19" name="图片 18" descr="IMG_3338.JPG"/>
          <p:cNvPicPr>
            <a:picLocks noChangeAspect="1"/>
          </p:cNvPicPr>
          <p:nvPr/>
        </p:nvPicPr>
        <p:blipFill>
          <a:blip r:embed="rId3" cstate="print"/>
          <a:srcRect l="2941" t="2568" r="2941"/>
          <a:stretch>
            <a:fillRect/>
          </a:stretch>
        </p:blipFill>
        <p:spPr>
          <a:xfrm>
            <a:off x="6076950" y="1199515"/>
            <a:ext cx="2719705" cy="1978660"/>
          </a:xfrm>
          <a:prstGeom prst="rect">
            <a:avLst/>
          </a:prstGeom>
          <a:solidFill>
            <a:srgbClr val="FFFFFF">
              <a:shade val="85000"/>
            </a:srgbClr>
          </a:solidFill>
          <a:ln w="88900" cap="sq">
            <a:solidFill>
              <a:srgbClr val="FFFFFF"/>
            </a:solidFill>
            <a:miter lim="800000"/>
            <a:headEnd/>
            <a:tailEnd/>
          </a:ln>
          <a:effectLst/>
          <a:scene3d>
            <a:camera prst="orthographicFront"/>
            <a:lightRig rig="twoPt" dir="t">
              <a:rot lat="0" lon="0" rev="7200000"/>
            </a:lightRig>
          </a:scene3d>
          <a:sp3d>
            <a:bevelT w="25400" h="19050"/>
            <a:contourClr>
              <a:srgbClr val="FFFFFF"/>
            </a:contourClr>
          </a:sp3d>
        </p:spPr>
      </p:pic>
      <p:pic>
        <p:nvPicPr>
          <p:cNvPr id="20" name="图片 19" descr="企业荣誉_页面_05.jpg"/>
          <p:cNvPicPr>
            <a:picLocks noChangeAspect="1"/>
          </p:cNvPicPr>
          <p:nvPr/>
        </p:nvPicPr>
        <p:blipFill>
          <a:blip r:embed="rId4" cstate="print"/>
          <a:stretch>
            <a:fillRect/>
          </a:stretch>
        </p:blipFill>
        <p:spPr>
          <a:xfrm>
            <a:off x="352425" y="1199515"/>
            <a:ext cx="2373630" cy="1565910"/>
          </a:xfrm>
          <a:prstGeom prst="rect">
            <a:avLst/>
          </a:prstGeom>
          <a:solidFill>
            <a:srgbClr val="FFFFFF">
              <a:shade val="85000"/>
            </a:srgbClr>
          </a:solidFill>
          <a:ln w="88900" cap="sq">
            <a:solidFill>
              <a:srgbClr val="FFFFFF"/>
            </a:solidFill>
            <a:miter lim="800000"/>
            <a:headEnd/>
            <a:tailEnd/>
          </a:ln>
          <a:effectLst/>
          <a:scene3d>
            <a:camera prst="orthographicFront"/>
            <a:lightRig rig="twoPt" dir="t">
              <a:rot lat="0" lon="0" rev="7200000"/>
            </a:lightRig>
          </a:scene3d>
          <a:sp3d>
            <a:bevelT w="25400" h="19050"/>
            <a:contourClr>
              <a:srgbClr val="FFFFFF"/>
            </a:contourClr>
          </a:sp3d>
        </p:spPr>
      </p:pic>
      <p:pic>
        <p:nvPicPr>
          <p:cNvPr id="21" name="图片 20" descr="中华人民共和国教育部科学技术进步奖一等奖_页面_2.jpg"/>
          <p:cNvPicPr>
            <a:picLocks noChangeAspect="1"/>
          </p:cNvPicPr>
          <p:nvPr/>
        </p:nvPicPr>
        <p:blipFill>
          <a:blip r:embed="rId5" cstate="print"/>
          <a:stretch>
            <a:fillRect/>
          </a:stretch>
        </p:blipFill>
        <p:spPr>
          <a:xfrm>
            <a:off x="3155950" y="1199515"/>
            <a:ext cx="2369820" cy="1565910"/>
          </a:xfrm>
          <a:prstGeom prst="rect">
            <a:avLst/>
          </a:prstGeom>
          <a:solidFill>
            <a:srgbClr val="FFFFFF">
              <a:shade val="85000"/>
            </a:srgbClr>
          </a:solidFill>
          <a:ln w="88900" cap="sq">
            <a:solidFill>
              <a:srgbClr val="FFFFFF"/>
            </a:solidFill>
            <a:miter lim="800000"/>
            <a:headEnd/>
            <a:tailEnd/>
          </a:ln>
          <a:effectLst/>
          <a:scene3d>
            <a:camera prst="orthographicFront"/>
            <a:lightRig rig="twoPt" dir="t">
              <a:rot lat="0" lon="0" rev="7200000"/>
            </a:lightRig>
          </a:scene3d>
          <a:sp3d>
            <a:bevelT w="25400" h="19050"/>
            <a:contourClr>
              <a:srgbClr val="FFFFFF"/>
            </a:contourClr>
          </a:sp3d>
        </p:spPr>
      </p:pic>
      <p:sp>
        <p:nvSpPr>
          <p:cNvPr id="22" name="文本框 21"/>
          <p:cNvSpPr txBox="1"/>
          <p:nvPr/>
        </p:nvSpPr>
        <p:spPr>
          <a:xfrm>
            <a:off x="217170" y="2999740"/>
            <a:ext cx="2502535" cy="299085"/>
          </a:xfrm>
          <a:prstGeom prst="rect">
            <a:avLst/>
          </a:prstGeom>
          <a:noFill/>
        </p:spPr>
        <p:txBody>
          <a:bodyPr wrap="square" rtlCol="0">
            <a:spAutoFit/>
          </a:bodyPr>
          <a:lstStyle/>
          <a:p>
            <a:pPr algn="ctr"/>
            <a:r>
              <a:rPr lang="zh-CN" altLang="en-US" dirty="0">
                <a:latin typeface="微软雅黑" panose="020B0503020204020204" charset="-122"/>
                <a:ea typeface="微软雅黑" panose="020B0503020204020204" charset="-122"/>
              </a:rPr>
              <a:t>智能制造示范企业</a:t>
            </a:r>
          </a:p>
        </p:txBody>
      </p:sp>
      <p:sp>
        <p:nvSpPr>
          <p:cNvPr id="25" name="文本框 24"/>
          <p:cNvSpPr txBox="1"/>
          <p:nvPr/>
        </p:nvSpPr>
        <p:spPr>
          <a:xfrm>
            <a:off x="5963920" y="3298825"/>
            <a:ext cx="2887345" cy="452755"/>
          </a:xfrm>
          <a:prstGeom prst="rect">
            <a:avLst/>
          </a:prstGeom>
          <a:noFill/>
        </p:spPr>
        <p:txBody>
          <a:bodyPr wrap="none" rtlCol="0" anchor="t">
            <a:spAutoFit/>
          </a:bodyPr>
          <a:lstStyle/>
          <a:p>
            <a:pPr algn="ctr"/>
            <a:r>
              <a:rPr lang="zh-CN" altLang="en-US" dirty="0">
                <a:latin typeface="微软雅黑" panose="020B0503020204020204" charset="-122"/>
                <a:ea typeface="微软雅黑" panose="020B0503020204020204" charset="-122"/>
                <a:sym typeface="+mn-ea"/>
              </a:rPr>
              <a:t>教育部科学技术进步奖三等奖</a:t>
            </a:r>
          </a:p>
          <a:p>
            <a:pPr algn="ctr"/>
            <a:r>
              <a:rPr lang="zh-CN" altLang="en-US" sz="1000" dirty="0">
                <a:latin typeface="微软雅黑" panose="020B0503020204020204" charset="-122"/>
                <a:ea typeface="微软雅黑" panose="020B0503020204020204" charset="-122"/>
                <a:sym typeface="+mn-ea"/>
              </a:rPr>
              <a:t>（网构化流程类软件资源管理与协同开发环境） </a:t>
            </a:r>
          </a:p>
        </p:txBody>
      </p:sp>
      <p:sp>
        <p:nvSpPr>
          <p:cNvPr id="26" name="文本框 25"/>
          <p:cNvSpPr txBox="1"/>
          <p:nvPr/>
        </p:nvSpPr>
        <p:spPr>
          <a:xfrm>
            <a:off x="3042920" y="2998470"/>
            <a:ext cx="2595880" cy="452755"/>
          </a:xfrm>
          <a:prstGeom prst="rect">
            <a:avLst/>
          </a:prstGeom>
          <a:noFill/>
        </p:spPr>
        <p:txBody>
          <a:bodyPr wrap="none" rtlCol="0" anchor="t">
            <a:spAutoFit/>
          </a:bodyPr>
          <a:lstStyle/>
          <a:p>
            <a:pPr algn="ctr"/>
            <a:r>
              <a:rPr lang="zh-CN" altLang="en-US" dirty="0">
                <a:latin typeface="微软雅黑" panose="020B0503020204020204" charset="-122"/>
                <a:ea typeface="微软雅黑" panose="020B0503020204020204" charset="-122"/>
                <a:sym typeface="+mn-ea"/>
              </a:rPr>
              <a:t>长沙市科技技术进步奖三等奖</a:t>
            </a:r>
          </a:p>
          <a:p>
            <a:pPr algn="ctr"/>
            <a:r>
              <a:rPr lang="zh-CN" altLang="en-US" sz="1000" dirty="0">
                <a:latin typeface="微软雅黑" panose="020B0503020204020204" charset="-122"/>
                <a:ea typeface="微软雅黑" panose="020B0503020204020204" charset="-122"/>
                <a:sym typeface="+mn-ea"/>
              </a:rPr>
              <a:t>（工业自动化智能控制关键技术研发项目）</a:t>
            </a:r>
            <a:endParaRPr lang="zh-CN" altLang="en-US" sz="1000"/>
          </a:p>
        </p:txBody>
      </p:sp>
      <p:pic>
        <p:nvPicPr>
          <p:cNvPr id="14" name="图片 13"/>
          <p:cNvPicPr>
            <a:picLocks noChangeAspect="1"/>
          </p:cNvPicPr>
          <p:nvPr/>
        </p:nvPicPr>
        <p:blipFill>
          <a:blip r:embed="rId6" cstate="print"/>
          <a:stretch>
            <a:fillRect/>
          </a:stretch>
        </p:blipFill>
        <p:spPr>
          <a:xfrm>
            <a:off x="185166" y="107950"/>
            <a:ext cx="351790" cy="35179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1" y="3158"/>
            <a:ext cx="738534" cy="437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nvGrpSpPr>
          <p:cNvPr id="2" name="组合 1"/>
          <p:cNvGrpSpPr/>
          <p:nvPr/>
        </p:nvGrpSpPr>
        <p:grpSpPr>
          <a:xfrm>
            <a:off x="145104" y="3158"/>
            <a:ext cx="431914" cy="627339"/>
            <a:chOff x="841003" y="360040"/>
            <a:chExt cx="504056" cy="836712"/>
          </a:xfrm>
          <a:solidFill>
            <a:srgbClr val="2F5EB0"/>
          </a:solidFill>
        </p:grpSpPr>
        <p:sp>
          <p:nvSpPr>
            <p:cNvPr id="6" name="矩形 5"/>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9" name="等腰三角形 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sp>
        <p:nvSpPr>
          <p:cNvPr id="8" name="文本框 9"/>
          <p:cNvSpPr txBox="1"/>
          <p:nvPr/>
        </p:nvSpPr>
        <p:spPr>
          <a:xfrm>
            <a:off x="630998" y="154881"/>
            <a:ext cx="2023005" cy="258445"/>
          </a:xfrm>
          <a:prstGeom prst="rect">
            <a:avLst/>
          </a:prstGeom>
          <a:noFill/>
        </p:spPr>
        <p:txBody>
          <a:bodyPr wrap="square" lIns="51418" tIns="25709" rIns="51418" bIns="25709" rtlCol="0">
            <a:spAutoFit/>
          </a:bodyPr>
          <a:lstStyle/>
          <a:p>
            <a:pPr marL="0" lvl="1"/>
            <a:r>
              <a:rPr lang="zh-CN" altLang="en-US" b="1" dirty="0">
                <a:solidFill>
                  <a:schemeClr val="tx1">
                    <a:lumMod val="50000"/>
                    <a:lumOff val="50000"/>
                  </a:schemeClr>
                </a:solidFill>
                <a:latin typeface="微软雅黑" panose="020B0503020204020204" charset="-122"/>
                <a:ea typeface="微软雅黑" panose="020B0503020204020204" charset="-122"/>
                <a:sym typeface="+mn-ea"/>
              </a:rPr>
              <a:t>公司组织架构</a:t>
            </a:r>
            <a:endParaRPr lang="zh-CN" altLang="en-US" b="1" dirty="0">
              <a:solidFill>
                <a:schemeClr val="tx1">
                  <a:lumMod val="50000"/>
                  <a:lumOff val="50000"/>
                </a:schemeClr>
              </a:solidFill>
              <a:latin typeface="微软雅黑" panose="020B0503020204020204" charset="-122"/>
              <a:ea typeface="微软雅黑" panose="020B0503020204020204" charset="-122"/>
            </a:endParaRPr>
          </a:p>
        </p:txBody>
      </p:sp>
      <p:cxnSp>
        <p:nvCxnSpPr>
          <p:cNvPr id="220" name="Straight Connector 4"/>
          <p:cNvCxnSpPr/>
          <p:nvPr/>
        </p:nvCxnSpPr>
        <p:spPr>
          <a:xfrm flipH="1">
            <a:off x="2610667" y="3513247"/>
            <a:ext cx="4286" cy="348121"/>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1" name="Straight Connector 4"/>
          <p:cNvCxnSpPr/>
          <p:nvPr/>
        </p:nvCxnSpPr>
        <p:spPr>
          <a:xfrm flipH="1">
            <a:off x="2148728" y="3849939"/>
            <a:ext cx="476" cy="27002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2" name="Straight Connector 4"/>
          <p:cNvCxnSpPr/>
          <p:nvPr/>
        </p:nvCxnSpPr>
        <p:spPr>
          <a:xfrm flipH="1">
            <a:off x="3041650" y="3849939"/>
            <a:ext cx="476" cy="27002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3" name="Straight Connector 4"/>
          <p:cNvCxnSpPr/>
          <p:nvPr/>
        </p:nvCxnSpPr>
        <p:spPr>
          <a:xfrm>
            <a:off x="2151109" y="3849939"/>
            <a:ext cx="890541"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6" name="Straight Connector 4"/>
          <p:cNvCxnSpPr/>
          <p:nvPr/>
        </p:nvCxnSpPr>
        <p:spPr>
          <a:xfrm flipH="1">
            <a:off x="5327531" y="2627468"/>
            <a:ext cx="5715" cy="275734"/>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8" name="Straight Connector 4"/>
          <p:cNvCxnSpPr/>
          <p:nvPr/>
        </p:nvCxnSpPr>
        <p:spPr>
          <a:xfrm flipH="1">
            <a:off x="5328960" y="2884630"/>
            <a:ext cx="4286" cy="348121"/>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3" name="Straight Connector 4"/>
          <p:cNvCxnSpPr/>
          <p:nvPr/>
        </p:nvCxnSpPr>
        <p:spPr>
          <a:xfrm flipH="1">
            <a:off x="4517472" y="683517"/>
            <a:ext cx="5715" cy="1943951"/>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 name="Straight Connector 4"/>
          <p:cNvCxnSpPr/>
          <p:nvPr/>
        </p:nvCxnSpPr>
        <p:spPr>
          <a:xfrm>
            <a:off x="2972121" y="1487385"/>
            <a:ext cx="3055937"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83" name="组合 182"/>
          <p:cNvGrpSpPr/>
          <p:nvPr/>
        </p:nvGrpSpPr>
        <p:grpSpPr>
          <a:xfrm>
            <a:off x="5183235" y="1327374"/>
            <a:ext cx="959594" cy="310499"/>
            <a:chOff x="8584" y="1164"/>
            <a:chExt cx="1732" cy="652"/>
          </a:xfrm>
        </p:grpSpPr>
        <p:sp>
          <p:nvSpPr>
            <p:cNvPr id="184" name="Rectangle 73"/>
            <p:cNvSpPr/>
            <p:nvPr/>
          </p:nvSpPr>
          <p:spPr>
            <a:xfrm>
              <a:off x="8584" y="1164"/>
              <a:ext cx="1732" cy="651"/>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微软雅黑" panose="020B0503020204020204" charset="-122"/>
                <a:ea typeface="微软雅黑" panose="020B0503020204020204" charset="-122"/>
                <a:sym typeface="微软雅黑" panose="020B0503020204020204" charset="-122"/>
              </a:endParaRPr>
            </a:p>
          </p:txBody>
        </p:sp>
        <p:sp>
          <p:nvSpPr>
            <p:cNvPr id="185" name="Rectangle 74"/>
            <p:cNvSpPr/>
            <p:nvPr/>
          </p:nvSpPr>
          <p:spPr>
            <a:xfrm>
              <a:off x="8584" y="1762"/>
              <a:ext cx="1732" cy="5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微软雅黑" panose="020B0503020204020204" charset="-122"/>
                <a:ea typeface="微软雅黑" panose="020B0503020204020204" charset="-122"/>
                <a:sym typeface="微软雅黑" panose="020B0503020204020204" charset="-122"/>
              </a:endParaRPr>
            </a:p>
          </p:txBody>
        </p:sp>
      </p:grpSp>
      <p:cxnSp>
        <p:nvCxnSpPr>
          <p:cNvPr id="71" name="Straight Connector 4"/>
          <p:cNvCxnSpPr/>
          <p:nvPr/>
        </p:nvCxnSpPr>
        <p:spPr>
          <a:xfrm flipV="1">
            <a:off x="4517948" y="951632"/>
            <a:ext cx="1510110" cy="1905"/>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4"/>
          <p:cNvCxnSpPr/>
          <p:nvPr/>
        </p:nvCxnSpPr>
        <p:spPr>
          <a:xfrm>
            <a:off x="547659" y="2616039"/>
            <a:ext cx="1429" cy="99293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7" name="Rectangle 73"/>
          <p:cNvSpPr/>
          <p:nvPr/>
        </p:nvSpPr>
        <p:spPr>
          <a:xfrm>
            <a:off x="4086012" y="1061164"/>
            <a:ext cx="824822" cy="310023"/>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微软雅黑" panose="020B0503020204020204" charset="-122"/>
              <a:ea typeface="微软雅黑" panose="020B0503020204020204" charset="-122"/>
              <a:sym typeface="微软雅黑" panose="020B0503020204020204" charset="-122"/>
            </a:endParaRPr>
          </a:p>
        </p:txBody>
      </p:sp>
      <p:sp>
        <p:nvSpPr>
          <p:cNvPr id="108" name="Rectangle 74"/>
          <p:cNvSpPr/>
          <p:nvPr/>
        </p:nvSpPr>
        <p:spPr>
          <a:xfrm>
            <a:off x="4086012" y="1345946"/>
            <a:ext cx="824822" cy="2571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微软雅黑" panose="020B0503020204020204" charset="-122"/>
              <a:ea typeface="微软雅黑" panose="020B0503020204020204" charset="-122"/>
              <a:sym typeface="微软雅黑" panose="020B0503020204020204" charset="-122"/>
            </a:endParaRPr>
          </a:p>
        </p:txBody>
      </p:sp>
      <p:grpSp>
        <p:nvGrpSpPr>
          <p:cNvPr id="74" name="组合 73"/>
          <p:cNvGrpSpPr/>
          <p:nvPr/>
        </p:nvGrpSpPr>
        <p:grpSpPr>
          <a:xfrm>
            <a:off x="4087917" y="556365"/>
            <a:ext cx="824822" cy="310499"/>
            <a:chOff x="8584" y="1164"/>
            <a:chExt cx="1732" cy="652"/>
          </a:xfrm>
        </p:grpSpPr>
        <p:sp>
          <p:nvSpPr>
            <p:cNvPr id="112" name="Rectangle 73"/>
            <p:cNvSpPr/>
            <p:nvPr/>
          </p:nvSpPr>
          <p:spPr>
            <a:xfrm>
              <a:off x="8584" y="1164"/>
              <a:ext cx="1732" cy="651"/>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微软雅黑" panose="020B0503020204020204" charset="-122"/>
                <a:ea typeface="微软雅黑" panose="020B0503020204020204" charset="-122"/>
                <a:sym typeface="微软雅黑" panose="020B0503020204020204" charset="-122"/>
              </a:endParaRPr>
            </a:p>
          </p:txBody>
        </p:sp>
        <p:sp>
          <p:nvSpPr>
            <p:cNvPr id="113" name="Rectangle 74"/>
            <p:cNvSpPr/>
            <p:nvPr/>
          </p:nvSpPr>
          <p:spPr>
            <a:xfrm>
              <a:off x="8584" y="1762"/>
              <a:ext cx="1732" cy="5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微软雅黑" panose="020B0503020204020204" charset="-122"/>
                <a:ea typeface="微软雅黑" panose="020B0503020204020204" charset="-122"/>
                <a:sym typeface="微软雅黑" panose="020B0503020204020204" charset="-122"/>
              </a:endParaRPr>
            </a:p>
          </p:txBody>
        </p:sp>
      </p:grpSp>
      <p:sp>
        <p:nvSpPr>
          <p:cNvPr id="115" name="矩形 114"/>
          <p:cNvSpPr/>
          <p:nvPr/>
        </p:nvSpPr>
        <p:spPr>
          <a:xfrm>
            <a:off x="4118396" y="576367"/>
            <a:ext cx="760055" cy="251460"/>
          </a:xfrm>
          <a:prstGeom prst="rect">
            <a:avLst/>
          </a:prstGeom>
        </p:spPr>
        <p:txBody>
          <a:bodyPr wrap="square" lIns="68552" tIns="34276" rIns="68552" bIns="34276">
            <a:spAutoFit/>
          </a:bodyPr>
          <a:lstStyle/>
          <a:p>
            <a:pPr algn="l"/>
            <a:r>
              <a:rPr lang="zh-CN" altLang="en-US" sz="1200" dirty="0">
                <a:solidFill>
                  <a:schemeClr val="bg1"/>
                </a:solidFill>
                <a:latin typeface="微软雅黑" panose="020B0503020204020204" charset="-122"/>
                <a:ea typeface="微软雅黑" panose="020B0503020204020204" charset="-122"/>
              </a:rPr>
              <a:t>股东大会</a:t>
            </a:r>
          </a:p>
        </p:txBody>
      </p:sp>
      <p:sp>
        <p:nvSpPr>
          <p:cNvPr id="12" name="Rectangle 73"/>
          <p:cNvSpPr/>
          <p:nvPr/>
        </p:nvSpPr>
        <p:spPr>
          <a:xfrm>
            <a:off x="4086012" y="1596917"/>
            <a:ext cx="824822" cy="310023"/>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微软雅黑" panose="020B0503020204020204" charset="-122"/>
              <a:ea typeface="微软雅黑" panose="020B0503020204020204" charset="-122"/>
              <a:sym typeface="微软雅黑" panose="020B0503020204020204" charset="-122"/>
            </a:endParaRPr>
          </a:p>
        </p:txBody>
      </p:sp>
      <p:sp>
        <p:nvSpPr>
          <p:cNvPr id="13" name="Rectangle 74"/>
          <p:cNvSpPr/>
          <p:nvPr/>
        </p:nvSpPr>
        <p:spPr>
          <a:xfrm>
            <a:off x="4086012" y="1881700"/>
            <a:ext cx="824822" cy="2571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微软雅黑" panose="020B0503020204020204" charset="-122"/>
              <a:ea typeface="微软雅黑" panose="020B0503020204020204" charset="-122"/>
              <a:sym typeface="微软雅黑" panose="020B0503020204020204" charset="-122"/>
            </a:endParaRPr>
          </a:p>
        </p:txBody>
      </p:sp>
      <p:sp>
        <p:nvSpPr>
          <p:cNvPr id="14" name="Rectangle 73"/>
          <p:cNvSpPr/>
          <p:nvPr/>
        </p:nvSpPr>
        <p:spPr>
          <a:xfrm>
            <a:off x="4086012" y="2113145"/>
            <a:ext cx="824822" cy="310023"/>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微软雅黑" panose="020B0503020204020204" charset="-122"/>
              <a:ea typeface="微软雅黑" panose="020B0503020204020204" charset="-122"/>
              <a:sym typeface="微软雅黑" panose="020B0503020204020204" charset="-122"/>
            </a:endParaRPr>
          </a:p>
        </p:txBody>
      </p:sp>
      <p:sp>
        <p:nvSpPr>
          <p:cNvPr id="15" name="Rectangle 74"/>
          <p:cNvSpPr/>
          <p:nvPr/>
        </p:nvSpPr>
        <p:spPr>
          <a:xfrm>
            <a:off x="4086012" y="2397928"/>
            <a:ext cx="824822" cy="2571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微软雅黑" panose="020B0503020204020204" charset="-122"/>
              <a:ea typeface="微软雅黑" panose="020B0503020204020204" charset="-122"/>
              <a:sym typeface="微软雅黑" panose="020B0503020204020204" charset="-122"/>
            </a:endParaRPr>
          </a:p>
        </p:txBody>
      </p:sp>
      <p:sp>
        <p:nvSpPr>
          <p:cNvPr id="17" name="矩形 16"/>
          <p:cNvSpPr/>
          <p:nvPr/>
        </p:nvSpPr>
        <p:spPr>
          <a:xfrm>
            <a:off x="4211736" y="1083546"/>
            <a:ext cx="760055" cy="251460"/>
          </a:xfrm>
          <a:prstGeom prst="rect">
            <a:avLst/>
          </a:prstGeom>
        </p:spPr>
        <p:txBody>
          <a:bodyPr wrap="square" lIns="68552" tIns="34276" rIns="68552" bIns="34276">
            <a:spAutoFit/>
          </a:bodyPr>
          <a:lstStyle/>
          <a:p>
            <a:pPr algn="l"/>
            <a:r>
              <a:rPr lang="zh-CN" altLang="zh-CN" sz="1200" dirty="0">
                <a:solidFill>
                  <a:schemeClr val="bg1"/>
                </a:solidFill>
                <a:latin typeface="微软雅黑" panose="020B0503020204020204" charset="-122"/>
                <a:ea typeface="微软雅黑" panose="020B0503020204020204" charset="-122"/>
              </a:rPr>
              <a:t>董事会</a:t>
            </a:r>
          </a:p>
        </p:txBody>
      </p:sp>
      <p:sp>
        <p:nvSpPr>
          <p:cNvPr id="25" name="矩形 24"/>
          <p:cNvSpPr/>
          <p:nvPr/>
        </p:nvSpPr>
        <p:spPr>
          <a:xfrm>
            <a:off x="4211736" y="1612156"/>
            <a:ext cx="760055" cy="251460"/>
          </a:xfrm>
          <a:prstGeom prst="rect">
            <a:avLst/>
          </a:prstGeom>
        </p:spPr>
        <p:txBody>
          <a:bodyPr wrap="square" lIns="68552" tIns="34276" rIns="68552" bIns="34276">
            <a:spAutoFit/>
          </a:bodyPr>
          <a:lstStyle/>
          <a:p>
            <a:pPr algn="l"/>
            <a:r>
              <a:rPr lang="zh-CN" altLang="en-US" sz="1200" dirty="0">
                <a:solidFill>
                  <a:schemeClr val="bg1"/>
                </a:solidFill>
                <a:latin typeface="微软雅黑" panose="020B0503020204020204" charset="-122"/>
                <a:ea typeface="微软雅黑" panose="020B0503020204020204" charset="-122"/>
              </a:rPr>
              <a:t>董事长</a:t>
            </a:r>
          </a:p>
        </p:txBody>
      </p:sp>
      <p:sp>
        <p:nvSpPr>
          <p:cNvPr id="26" name="矩形 25"/>
          <p:cNvSpPr/>
          <p:nvPr/>
        </p:nvSpPr>
        <p:spPr>
          <a:xfrm>
            <a:off x="4211736" y="2140766"/>
            <a:ext cx="760055" cy="251460"/>
          </a:xfrm>
          <a:prstGeom prst="rect">
            <a:avLst/>
          </a:prstGeom>
        </p:spPr>
        <p:txBody>
          <a:bodyPr wrap="square" lIns="68552" tIns="34276" rIns="68552" bIns="34276">
            <a:spAutoFit/>
          </a:bodyPr>
          <a:lstStyle/>
          <a:p>
            <a:pPr algn="l"/>
            <a:r>
              <a:rPr lang="zh-CN" altLang="en-US" sz="1200" dirty="0">
                <a:solidFill>
                  <a:schemeClr val="bg1"/>
                </a:solidFill>
                <a:latin typeface="微软雅黑" panose="020B0503020204020204" charset="-122"/>
                <a:ea typeface="微软雅黑" panose="020B0503020204020204" charset="-122"/>
              </a:rPr>
              <a:t>总经理</a:t>
            </a:r>
          </a:p>
        </p:txBody>
      </p:sp>
      <p:grpSp>
        <p:nvGrpSpPr>
          <p:cNvPr id="37" name="组合 36"/>
          <p:cNvGrpSpPr/>
          <p:nvPr/>
        </p:nvGrpSpPr>
        <p:grpSpPr>
          <a:xfrm>
            <a:off x="5187997" y="771619"/>
            <a:ext cx="824822" cy="310499"/>
            <a:chOff x="10894" y="1616"/>
            <a:chExt cx="1732" cy="652"/>
          </a:xfrm>
        </p:grpSpPr>
        <p:sp>
          <p:nvSpPr>
            <p:cNvPr id="29" name="Rectangle 73"/>
            <p:cNvSpPr/>
            <p:nvPr/>
          </p:nvSpPr>
          <p:spPr>
            <a:xfrm>
              <a:off x="10894" y="1616"/>
              <a:ext cx="1732" cy="651"/>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微软雅黑" panose="020B0503020204020204" charset="-122"/>
                <a:ea typeface="微软雅黑" panose="020B0503020204020204" charset="-122"/>
                <a:sym typeface="微软雅黑" panose="020B0503020204020204" charset="-122"/>
              </a:endParaRPr>
            </a:p>
          </p:txBody>
        </p:sp>
        <p:sp>
          <p:nvSpPr>
            <p:cNvPr id="30" name="Rectangle 74"/>
            <p:cNvSpPr/>
            <p:nvPr/>
          </p:nvSpPr>
          <p:spPr>
            <a:xfrm>
              <a:off x="10894" y="2214"/>
              <a:ext cx="1732" cy="5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微软雅黑" panose="020B0503020204020204" charset="-122"/>
                <a:ea typeface="微软雅黑" panose="020B0503020204020204" charset="-122"/>
                <a:sym typeface="微软雅黑" panose="020B0503020204020204" charset="-122"/>
              </a:endParaRPr>
            </a:p>
          </p:txBody>
        </p:sp>
      </p:grpSp>
      <p:sp>
        <p:nvSpPr>
          <p:cNvPr id="31" name="矩形 30"/>
          <p:cNvSpPr/>
          <p:nvPr/>
        </p:nvSpPr>
        <p:spPr>
          <a:xfrm>
            <a:off x="5318483" y="791620"/>
            <a:ext cx="760055" cy="251460"/>
          </a:xfrm>
          <a:prstGeom prst="rect">
            <a:avLst/>
          </a:prstGeom>
        </p:spPr>
        <p:txBody>
          <a:bodyPr wrap="square" lIns="68552" tIns="34276" rIns="68552" bIns="34276">
            <a:spAutoFit/>
          </a:bodyPr>
          <a:lstStyle/>
          <a:p>
            <a:pPr algn="l"/>
            <a:r>
              <a:rPr lang="zh-CN" altLang="en-US" sz="1200" dirty="0">
                <a:solidFill>
                  <a:schemeClr val="bg1"/>
                </a:solidFill>
                <a:latin typeface="微软雅黑" panose="020B0503020204020204" charset="-122"/>
                <a:ea typeface="微软雅黑" panose="020B0503020204020204" charset="-122"/>
              </a:rPr>
              <a:t>监事会</a:t>
            </a:r>
          </a:p>
        </p:txBody>
      </p:sp>
      <p:sp>
        <p:nvSpPr>
          <p:cNvPr id="36" name="矩形 35"/>
          <p:cNvSpPr/>
          <p:nvPr/>
        </p:nvSpPr>
        <p:spPr>
          <a:xfrm>
            <a:off x="5218476" y="1341660"/>
            <a:ext cx="1109128" cy="251460"/>
          </a:xfrm>
          <a:prstGeom prst="rect">
            <a:avLst/>
          </a:prstGeom>
        </p:spPr>
        <p:txBody>
          <a:bodyPr wrap="square" lIns="68552" tIns="34276" rIns="68552" bIns="34276">
            <a:spAutoFit/>
          </a:bodyPr>
          <a:lstStyle/>
          <a:p>
            <a:pPr algn="l"/>
            <a:r>
              <a:rPr lang="zh-CN" altLang="en-US" sz="1200" dirty="0">
                <a:solidFill>
                  <a:schemeClr val="bg1"/>
                </a:solidFill>
                <a:latin typeface="微软雅黑" panose="020B0503020204020204" charset="-122"/>
                <a:ea typeface="微软雅黑" panose="020B0503020204020204" charset="-122"/>
              </a:rPr>
              <a:t>董事会秘书</a:t>
            </a:r>
          </a:p>
        </p:txBody>
      </p:sp>
      <p:grpSp>
        <p:nvGrpSpPr>
          <p:cNvPr id="56" name="组合 55"/>
          <p:cNvGrpSpPr/>
          <p:nvPr/>
        </p:nvGrpSpPr>
        <p:grpSpPr>
          <a:xfrm>
            <a:off x="2973550" y="1314516"/>
            <a:ext cx="824822" cy="310499"/>
            <a:chOff x="10894" y="1616"/>
            <a:chExt cx="1732" cy="652"/>
          </a:xfrm>
        </p:grpSpPr>
        <p:sp>
          <p:nvSpPr>
            <p:cNvPr id="57" name="Rectangle 73"/>
            <p:cNvSpPr/>
            <p:nvPr/>
          </p:nvSpPr>
          <p:spPr>
            <a:xfrm>
              <a:off x="10894" y="1616"/>
              <a:ext cx="1732" cy="651"/>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微软雅黑" panose="020B0503020204020204" charset="-122"/>
                <a:ea typeface="微软雅黑" panose="020B0503020204020204" charset="-122"/>
                <a:sym typeface="微软雅黑" panose="020B0503020204020204" charset="-122"/>
              </a:endParaRPr>
            </a:p>
          </p:txBody>
        </p:sp>
        <p:sp>
          <p:nvSpPr>
            <p:cNvPr id="60" name="Rectangle 74"/>
            <p:cNvSpPr/>
            <p:nvPr/>
          </p:nvSpPr>
          <p:spPr>
            <a:xfrm>
              <a:off x="10894" y="2214"/>
              <a:ext cx="1732" cy="5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微软雅黑" panose="020B0503020204020204" charset="-122"/>
                <a:ea typeface="微软雅黑" panose="020B0503020204020204" charset="-122"/>
                <a:sym typeface="微软雅黑" panose="020B0503020204020204" charset="-122"/>
              </a:endParaRPr>
            </a:p>
          </p:txBody>
        </p:sp>
      </p:grpSp>
      <p:sp>
        <p:nvSpPr>
          <p:cNvPr id="61" name="矩形 60"/>
          <p:cNvSpPr/>
          <p:nvPr/>
        </p:nvSpPr>
        <p:spPr>
          <a:xfrm>
            <a:off x="3082606" y="1334517"/>
            <a:ext cx="760055" cy="251460"/>
          </a:xfrm>
          <a:prstGeom prst="rect">
            <a:avLst/>
          </a:prstGeom>
        </p:spPr>
        <p:txBody>
          <a:bodyPr wrap="square" lIns="68552" tIns="34276" rIns="68552" bIns="34276">
            <a:spAutoFit/>
          </a:bodyPr>
          <a:lstStyle/>
          <a:p>
            <a:pPr algn="l"/>
            <a:r>
              <a:rPr lang="zh-CN" altLang="en-US" sz="1200" dirty="0">
                <a:solidFill>
                  <a:schemeClr val="bg1"/>
                </a:solidFill>
                <a:latin typeface="微软雅黑" panose="020B0503020204020204" charset="-122"/>
                <a:ea typeface="微软雅黑" panose="020B0503020204020204" charset="-122"/>
              </a:rPr>
              <a:t>审计部</a:t>
            </a:r>
          </a:p>
        </p:txBody>
      </p:sp>
      <p:grpSp>
        <p:nvGrpSpPr>
          <p:cNvPr id="62" name="组合 61"/>
          <p:cNvGrpSpPr/>
          <p:nvPr/>
        </p:nvGrpSpPr>
        <p:grpSpPr>
          <a:xfrm>
            <a:off x="2973550" y="1878842"/>
            <a:ext cx="824822" cy="310499"/>
            <a:chOff x="10894" y="1616"/>
            <a:chExt cx="1732" cy="652"/>
          </a:xfrm>
        </p:grpSpPr>
        <p:sp>
          <p:nvSpPr>
            <p:cNvPr id="65" name="Rectangle 73"/>
            <p:cNvSpPr/>
            <p:nvPr/>
          </p:nvSpPr>
          <p:spPr>
            <a:xfrm>
              <a:off x="10894" y="1616"/>
              <a:ext cx="1732" cy="651"/>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微软雅黑" panose="020B0503020204020204" charset="-122"/>
                <a:ea typeface="微软雅黑" panose="020B0503020204020204" charset="-122"/>
                <a:sym typeface="微软雅黑" panose="020B0503020204020204" charset="-122"/>
              </a:endParaRPr>
            </a:p>
          </p:txBody>
        </p:sp>
        <p:sp>
          <p:nvSpPr>
            <p:cNvPr id="66" name="Rectangle 74"/>
            <p:cNvSpPr/>
            <p:nvPr/>
          </p:nvSpPr>
          <p:spPr>
            <a:xfrm>
              <a:off x="10894" y="2214"/>
              <a:ext cx="1732" cy="5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微软雅黑" panose="020B0503020204020204" charset="-122"/>
                <a:ea typeface="微软雅黑" panose="020B0503020204020204" charset="-122"/>
                <a:sym typeface="微软雅黑" panose="020B0503020204020204" charset="-122"/>
              </a:endParaRPr>
            </a:p>
          </p:txBody>
        </p:sp>
      </p:grpSp>
      <p:sp>
        <p:nvSpPr>
          <p:cNvPr id="67" name="矩形 66"/>
          <p:cNvSpPr/>
          <p:nvPr/>
        </p:nvSpPr>
        <p:spPr>
          <a:xfrm>
            <a:off x="3132609" y="1898844"/>
            <a:ext cx="760055" cy="251460"/>
          </a:xfrm>
          <a:prstGeom prst="rect">
            <a:avLst/>
          </a:prstGeom>
        </p:spPr>
        <p:txBody>
          <a:bodyPr wrap="square" lIns="68552" tIns="34276" rIns="68552" bIns="34276">
            <a:spAutoFit/>
          </a:bodyPr>
          <a:lstStyle/>
          <a:p>
            <a:pPr algn="l"/>
            <a:r>
              <a:rPr lang="zh-CN" altLang="en-US" sz="1200" dirty="0">
                <a:solidFill>
                  <a:schemeClr val="bg1"/>
                </a:solidFill>
                <a:latin typeface="微软雅黑" panose="020B0503020204020204" charset="-122"/>
                <a:ea typeface="微软雅黑" panose="020B0503020204020204" charset="-122"/>
              </a:rPr>
              <a:t>督导</a:t>
            </a:r>
          </a:p>
        </p:txBody>
      </p:sp>
      <p:cxnSp>
        <p:nvCxnSpPr>
          <p:cNvPr id="73" name="Straight Connector 4"/>
          <p:cNvCxnSpPr/>
          <p:nvPr/>
        </p:nvCxnSpPr>
        <p:spPr>
          <a:xfrm>
            <a:off x="541944" y="2616039"/>
            <a:ext cx="7379109"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75" name="组合 74"/>
          <p:cNvGrpSpPr/>
          <p:nvPr/>
        </p:nvGrpSpPr>
        <p:grpSpPr>
          <a:xfrm>
            <a:off x="7479117" y="2767479"/>
            <a:ext cx="824822" cy="310499"/>
            <a:chOff x="8584" y="1164"/>
            <a:chExt cx="1732" cy="652"/>
          </a:xfrm>
        </p:grpSpPr>
        <p:sp>
          <p:nvSpPr>
            <p:cNvPr id="76" name="Rectangle 73"/>
            <p:cNvSpPr/>
            <p:nvPr/>
          </p:nvSpPr>
          <p:spPr>
            <a:xfrm>
              <a:off x="8584" y="1164"/>
              <a:ext cx="1732" cy="651"/>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微软雅黑" panose="020B0503020204020204" charset="-122"/>
                <a:ea typeface="微软雅黑" panose="020B0503020204020204" charset="-122"/>
                <a:sym typeface="微软雅黑" panose="020B0503020204020204" charset="-122"/>
              </a:endParaRPr>
            </a:p>
          </p:txBody>
        </p:sp>
        <p:sp>
          <p:nvSpPr>
            <p:cNvPr id="79" name="Rectangle 74"/>
            <p:cNvSpPr/>
            <p:nvPr/>
          </p:nvSpPr>
          <p:spPr>
            <a:xfrm>
              <a:off x="8584" y="1762"/>
              <a:ext cx="1732" cy="5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微软雅黑" panose="020B0503020204020204" charset="-122"/>
                <a:ea typeface="微软雅黑" panose="020B0503020204020204" charset="-122"/>
                <a:sym typeface="微软雅黑" panose="020B0503020204020204" charset="-122"/>
              </a:endParaRPr>
            </a:p>
          </p:txBody>
        </p:sp>
      </p:grpSp>
      <p:sp>
        <p:nvSpPr>
          <p:cNvPr id="80" name="矩形 79"/>
          <p:cNvSpPr/>
          <p:nvPr/>
        </p:nvSpPr>
        <p:spPr>
          <a:xfrm>
            <a:off x="7509595" y="2787480"/>
            <a:ext cx="760055" cy="251460"/>
          </a:xfrm>
          <a:prstGeom prst="rect">
            <a:avLst/>
          </a:prstGeom>
        </p:spPr>
        <p:txBody>
          <a:bodyPr wrap="square" lIns="68552" tIns="34276" rIns="68552" bIns="34276">
            <a:spAutoFit/>
          </a:bodyPr>
          <a:lstStyle/>
          <a:p>
            <a:pPr algn="l"/>
            <a:r>
              <a:rPr lang="zh-CN" altLang="en-US" sz="1200" dirty="0">
                <a:solidFill>
                  <a:schemeClr val="bg1"/>
                </a:solidFill>
                <a:latin typeface="微软雅黑" panose="020B0503020204020204" charset="-122"/>
                <a:ea typeface="微软雅黑" panose="020B0503020204020204" charset="-122"/>
              </a:rPr>
              <a:t>技术中心</a:t>
            </a:r>
          </a:p>
        </p:txBody>
      </p:sp>
      <p:grpSp>
        <p:nvGrpSpPr>
          <p:cNvPr id="93" name="组合 92"/>
          <p:cNvGrpSpPr/>
          <p:nvPr/>
        </p:nvGrpSpPr>
        <p:grpSpPr>
          <a:xfrm>
            <a:off x="4917978" y="2767479"/>
            <a:ext cx="824822" cy="310499"/>
            <a:chOff x="8584" y="1164"/>
            <a:chExt cx="1732" cy="652"/>
          </a:xfrm>
        </p:grpSpPr>
        <p:sp>
          <p:nvSpPr>
            <p:cNvPr id="94" name="Rectangle 73"/>
            <p:cNvSpPr/>
            <p:nvPr/>
          </p:nvSpPr>
          <p:spPr>
            <a:xfrm>
              <a:off x="8584" y="1164"/>
              <a:ext cx="1732" cy="651"/>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微软雅黑" panose="020B0503020204020204" charset="-122"/>
                <a:ea typeface="微软雅黑" panose="020B0503020204020204" charset="-122"/>
                <a:sym typeface="微软雅黑" panose="020B0503020204020204" charset="-122"/>
              </a:endParaRPr>
            </a:p>
          </p:txBody>
        </p:sp>
        <p:sp>
          <p:nvSpPr>
            <p:cNvPr id="95" name="Rectangle 74"/>
            <p:cNvSpPr/>
            <p:nvPr/>
          </p:nvSpPr>
          <p:spPr>
            <a:xfrm>
              <a:off x="8584" y="1762"/>
              <a:ext cx="1732" cy="5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微软雅黑" panose="020B0503020204020204" charset="-122"/>
                <a:ea typeface="微软雅黑" panose="020B0503020204020204" charset="-122"/>
                <a:sym typeface="微软雅黑" panose="020B0503020204020204" charset="-122"/>
              </a:endParaRPr>
            </a:p>
          </p:txBody>
        </p:sp>
      </p:grpSp>
      <p:sp>
        <p:nvSpPr>
          <p:cNvPr id="96" name="矩形 95"/>
          <p:cNvSpPr/>
          <p:nvPr/>
        </p:nvSpPr>
        <p:spPr>
          <a:xfrm>
            <a:off x="4948456" y="2787480"/>
            <a:ext cx="760055" cy="251460"/>
          </a:xfrm>
          <a:prstGeom prst="rect">
            <a:avLst/>
          </a:prstGeom>
        </p:spPr>
        <p:txBody>
          <a:bodyPr wrap="square" lIns="68552" tIns="34276" rIns="68552" bIns="34276">
            <a:spAutoFit/>
          </a:bodyPr>
          <a:lstStyle/>
          <a:p>
            <a:pPr algn="l"/>
            <a:r>
              <a:rPr lang="zh-CN" altLang="zh-CN" sz="1200" dirty="0">
                <a:solidFill>
                  <a:schemeClr val="bg1"/>
                </a:solidFill>
                <a:latin typeface="微软雅黑" panose="020B0503020204020204" charset="-122"/>
                <a:ea typeface="微软雅黑" panose="020B0503020204020204" charset="-122"/>
              </a:rPr>
              <a:t>运营中心</a:t>
            </a:r>
          </a:p>
        </p:txBody>
      </p:sp>
      <p:cxnSp>
        <p:nvCxnSpPr>
          <p:cNvPr id="210" name="Straight Connector 4"/>
          <p:cNvCxnSpPr/>
          <p:nvPr/>
        </p:nvCxnSpPr>
        <p:spPr>
          <a:xfrm flipH="1">
            <a:off x="1527730" y="2616039"/>
            <a:ext cx="5715" cy="275734"/>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1" name="Straight Connector 4"/>
          <p:cNvCxnSpPr/>
          <p:nvPr/>
        </p:nvCxnSpPr>
        <p:spPr>
          <a:xfrm flipH="1">
            <a:off x="2616857" y="2616039"/>
            <a:ext cx="2381" cy="875302"/>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2" name="Straight Connector 4"/>
          <p:cNvCxnSpPr/>
          <p:nvPr/>
        </p:nvCxnSpPr>
        <p:spPr>
          <a:xfrm flipH="1">
            <a:off x="3602644" y="2616039"/>
            <a:ext cx="2381" cy="875302"/>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4" name="Straight Connector 4"/>
          <p:cNvCxnSpPr/>
          <p:nvPr/>
        </p:nvCxnSpPr>
        <p:spPr>
          <a:xfrm flipH="1">
            <a:off x="4867022" y="3221321"/>
            <a:ext cx="476" cy="27002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7" name="Straight Connector 4"/>
          <p:cNvCxnSpPr/>
          <p:nvPr/>
        </p:nvCxnSpPr>
        <p:spPr>
          <a:xfrm flipH="1">
            <a:off x="5759944" y="3221321"/>
            <a:ext cx="476" cy="27002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9" name="Straight Connector 4"/>
          <p:cNvCxnSpPr/>
          <p:nvPr/>
        </p:nvCxnSpPr>
        <p:spPr>
          <a:xfrm>
            <a:off x="4869403" y="3221321"/>
            <a:ext cx="890541"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4" name="Straight Connector 4"/>
          <p:cNvCxnSpPr/>
          <p:nvPr/>
        </p:nvCxnSpPr>
        <p:spPr>
          <a:xfrm flipH="1">
            <a:off x="4757013" y="3510390"/>
            <a:ext cx="4286" cy="348121"/>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5" name="Straight Connector 4"/>
          <p:cNvCxnSpPr/>
          <p:nvPr/>
        </p:nvCxnSpPr>
        <p:spPr>
          <a:xfrm flipH="1">
            <a:off x="4295075" y="3847081"/>
            <a:ext cx="476" cy="27002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6" name="Straight Connector 4"/>
          <p:cNvCxnSpPr/>
          <p:nvPr/>
        </p:nvCxnSpPr>
        <p:spPr>
          <a:xfrm flipH="1">
            <a:off x="5187997" y="3847081"/>
            <a:ext cx="476" cy="27002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7" name="Straight Connector 4"/>
          <p:cNvCxnSpPr/>
          <p:nvPr/>
        </p:nvCxnSpPr>
        <p:spPr>
          <a:xfrm>
            <a:off x="4297456" y="3847081"/>
            <a:ext cx="890541"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8" name="Straight Connector 4"/>
          <p:cNvCxnSpPr/>
          <p:nvPr/>
        </p:nvCxnSpPr>
        <p:spPr>
          <a:xfrm flipH="1">
            <a:off x="5971388" y="3510390"/>
            <a:ext cx="4286" cy="348121"/>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9" name="Straight Connector 4"/>
          <p:cNvCxnSpPr/>
          <p:nvPr/>
        </p:nvCxnSpPr>
        <p:spPr>
          <a:xfrm flipH="1">
            <a:off x="5509449" y="3847081"/>
            <a:ext cx="476" cy="27002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0" name="Straight Connector 4"/>
          <p:cNvCxnSpPr/>
          <p:nvPr/>
        </p:nvCxnSpPr>
        <p:spPr>
          <a:xfrm flipH="1">
            <a:off x="6402372" y="3847081"/>
            <a:ext cx="476" cy="27002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1" name="Straight Connector 4"/>
          <p:cNvCxnSpPr/>
          <p:nvPr/>
        </p:nvCxnSpPr>
        <p:spPr>
          <a:xfrm>
            <a:off x="5511830" y="3847081"/>
            <a:ext cx="890541"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2" name="Straight Connector 4"/>
          <p:cNvCxnSpPr/>
          <p:nvPr/>
        </p:nvCxnSpPr>
        <p:spPr>
          <a:xfrm flipH="1">
            <a:off x="7920577" y="2627468"/>
            <a:ext cx="7143" cy="616712"/>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3" name="Straight Connector 4"/>
          <p:cNvCxnSpPr/>
          <p:nvPr/>
        </p:nvCxnSpPr>
        <p:spPr>
          <a:xfrm flipH="1">
            <a:off x="7458639" y="3232751"/>
            <a:ext cx="476" cy="27002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4" name="Straight Connector 4"/>
          <p:cNvCxnSpPr/>
          <p:nvPr/>
        </p:nvCxnSpPr>
        <p:spPr>
          <a:xfrm flipH="1">
            <a:off x="8351561" y="3232751"/>
            <a:ext cx="476" cy="27002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5" name="Straight Connector 4"/>
          <p:cNvCxnSpPr/>
          <p:nvPr/>
        </p:nvCxnSpPr>
        <p:spPr>
          <a:xfrm>
            <a:off x="7461020" y="3232751"/>
            <a:ext cx="890541"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71" name="组合 170"/>
          <p:cNvGrpSpPr/>
          <p:nvPr/>
        </p:nvGrpSpPr>
        <p:grpSpPr>
          <a:xfrm>
            <a:off x="5405632" y="3961375"/>
            <a:ext cx="459081" cy="310499"/>
            <a:chOff x="10894" y="1616"/>
            <a:chExt cx="1732" cy="652"/>
          </a:xfrm>
        </p:grpSpPr>
        <p:sp>
          <p:nvSpPr>
            <p:cNvPr id="172" name="Rectangle 73"/>
            <p:cNvSpPr/>
            <p:nvPr/>
          </p:nvSpPr>
          <p:spPr>
            <a:xfrm>
              <a:off x="10894" y="1616"/>
              <a:ext cx="1732" cy="651"/>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微软雅黑" panose="020B0503020204020204" charset="-122"/>
                <a:ea typeface="微软雅黑" panose="020B0503020204020204" charset="-122"/>
                <a:sym typeface="微软雅黑" panose="020B0503020204020204" charset="-122"/>
              </a:endParaRPr>
            </a:p>
          </p:txBody>
        </p:sp>
        <p:sp>
          <p:nvSpPr>
            <p:cNvPr id="173" name="Rectangle 74"/>
            <p:cNvSpPr/>
            <p:nvPr/>
          </p:nvSpPr>
          <p:spPr>
            <a:xfrm>
              <a:off x="10894" y="2214"/>
              <a:ext cx="1732" cy="5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微软雅黑" panose="020B0503020204020204" charset="-122"/>
                <a:ea typeface="微软雅黑" panose="020B0503020204020204" charset="-122"/>
                <a:sym typeface="微软雅黑" panose="020B0503020204020204" charset="-122"/>
              </a:endParaRPr>
            </a:p>
          </p:txBody>
        </p:sp>
      </p:grpSp>
      <p:sp>
        <p:nvSpPr>
          <p:cNvPr id="174" name="矩形 173"/>
          <p:cNvSpPr/>
          <p:nvPr/>
        </p:nvSpPr>
        <p:spPr>
          <a:xfrm>
            <a:off x="5410394" y="3981377"/>
            <a:ext cx="453843" cy="251460"/>
          </a:xfrm>
          <a:prstGeom prst="rect">
            <a:avLst/>
          </a:prstGeom>
        </p:spPr>
        <p:txBody>
          <a:bodyPr wrap="square" lIns="68552" tIns="34276" rIns="68552" bIns="34276">
            <a:spAutoFit/>
          </a:bodyPr>
          <a:lstStyle/>
          <a:p>
            <a:pPr algn="l"/>
            <a:r>
              <a:rPr lang="zh-CN" altLang="en-US" sz="1200" dirty="0">
                <a:solidFill>
                  <a:schemeClr val="bg1"/>
                </a:solidFill>
                <a:latin typeface="微软雅黑" panose="020B0503020204020204" charset="-122"/>
                <a:ea typeface="微软雅黑" panose="020B0503020204020204" charset="-122"/>
              </a:rPr>
              <a:t>生产</a:t>
            </a:r>
          </a:p>
        </p:txBody>
      </p:sp>
      <p:grpSp>
        <p:nvGrpSpPr>
          <p:cNvPr id="175" name="组合 174"/>
          <p:cNvGrpSpPr/>
          <p:nvPr/>
        </p:nvGrpSpPr>
        <p:grpSpPr>
          <a:xfrm>
            <a:off x="6067109" y="3961375"/>
            <a:ext cx="464320" cy="310499"/>
            <a:chOff x="10894" y="1616"/>
            <a:chExt cx="1732" cy="652"/>
          </a:xfrm>
        </p:grpSpPr>
        <p:sp>
          <p:nvSpPr>
            <p:cNvPr id="176" name="Rectangle 73"/>
            <p:cNvSpPr/>
            <p:nvPr/>
          </p:nvSpPr>
          <p:spPr>
            <a:xfrm>
              <a:off x="10894" y="1616"/>
              <a:ext cx="1732" cy="651"/>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微软雅黑" panose="020B0503020204020204" charset="-122"/>
                <a:ea typeface="微软雅黑" panose="020B0503020204020204" charset="-122"/>
                <a:sym typeface="微软雅黑" panose="020B0503020204020204" charset="-122"/>
              </a:endParaRPr>
            </a:p>
          </p:txBody>
        </p:sp>
        <p:sp>
          <p:nvSpPr>
            <p:cNvPr id="177" name="Rectangle 74"/>
            <p:cNvSpPr/>
            <p:nvPr/>
          </p:nvSpPr>
          <p:spPr>
            <a:xfrm>
              <a:off x="10894" y="2214"/>
              <a:ext cx="1732" cy="5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微软雅黑" panose="020B0503020204020204" charset="-122"/>
                <a:ea typeface="微软雅黑" panose="020B0503020204020204" charset="-122"/>
                <a:sym typeface="微软雅黑" panose="020B0503020204020204" charset="-122"/>
              </a:endParaRPr>
            </a:p>
          </p:txBody>
        </p:sp>
      </p:grpSp>
      <p:sp>
        <p:nvSpPr>
          <p:cNvPr id="178" name="矩形 177"/>
          <p:cNvSpPr/>
          <p:nvPr/>
        </p:nvSpPr>
        <p:spPr>
          <a:xfrm>
            <a:off x="6067585" y="3981377"/>
            <a:ext cx="463843" cy="251460"/>
          </a:xfrm>
          <a:prstGeom prst="rect">
            <a:avLst/>
          </a:prstGeom>
        </p:spPr>
        <p:txBody>
          <a:bodyPr wrap="square" lIns="68552" tIns="34276" rIns="68552" bIns="34276">
            <a:spAutoFit/>
          </a:bodyPr>
          <a:lstStyle/>
          <a:p>
            <a:pPr algn="l"/>
            <a:r>
              <a:rPr lang="zh-CN" altLang="en-US" sz="1200" dirty="0">
                <a:solidFill>
                  <a:schemeClr val="bg1"/>
                </a:solidFill>
                <a:latin typeface="微软雅黑" panose="020B0503020204020204" charset="-122"/>
                <a:ea typeface="微软雅黑" panose="020B0503020204020204" charset="-122"/>
              </a:rPr>
              <a:t>质量</a:t>
            </a:r>
          </a:p>
        </p:txBody>
      </p:sp>
      <p:grpSp>
        <p:nvGrpSpPr>
          <p:cNvPr id="194" name="组合 193"/>
          <p:cNvGrpSpPr/>
          <p:nvPr/>
        </p:nvGrpSpPr>
        <p:grpSpPr>
          <a:xfrm>
            <a:off x="4169828" y="3961375"/>
            <a:ext cx="459081" cy="310499"/>
            <a:chOff x="10894" y="1616"/>
            <a:chExt cx="1732" cy="652"/>
          </a:xfrm>
        </p:grpSpPr>
        <p:sp>
          <p:nvSpPr>
            <p:cNvPr id="195" name="Rectangle 73"/>
            <p:cNvSpPr/>
            <p:nvPr/>
          </p:nvSpPr>
          <p:spPr>
            <a:xfrm>
              <a:off x="10894" y="1616"/>
              <a:ext cx="1732" cy="651"/>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微软雅黑" panose="020B0503020204020204" charset="-122"/>
                <a:ea typeface="微软雅黑" panose="020B0503020204020204" charset="-122"/>
                <a:sym typeface="微软雅黑" panose="020B0503020204020204" charset="-122"/>
              </a:endParaRPr>
            </a:p>
          </p:txBody>
        </p:sp>
        <p:sp>
          <p:nvSpPr>
            <p:cNvPr id="196" name="Rectangle 74"/>
            <p:cNvSpPr/>
            <p:nvPr/>
          </p:nvSpPr>
          <p:spPr>
            <a:xfrm>
              <a:off x="10894" y="2214"/>
              <a:ext cx="1732" cy="5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微软雅黑" panose="020B0503020204020204" charset="-122"/>
                <a:ea typeface="微软雅黑" panose="020B0503020204020204" charset="-122"/>
                <a:sym typeface="微软雅黑" panose="020B0503020204020204" charset="-122"/>
              </a:endParaRPr>
            </a:p>
          </p:txBody>
        </p:sp>
      </p:grpSp>
      <p:sp>
        <p:nvSpPr>
          <p:cNvPr id="197" name="矩形 196"/>
          <p:cNvSpPr/>
          <p:nvPr/>
        </p:nvSpPr>
        <p:spPr>
          <a:xfrm>
            <a:off x="4174590" y="3981377"/>
            <a:ext cx="453843" cy="251460"/>
          </a:xfrm>
          <a:prstGeom prst="rect">
            <a:avLst/>
          </a:prstGeom>
        </p:spPr>
        <p:txBody>
          <a:bodyPr wrap="square" lIns="68552" tIns="34276" rIns="68552" bIns="34276">
            <a:spAutoFit/>
          </a:bodyPr>
          <a:lstStyle/>
          <a:p>
            <a:pPr algn="l"/>
            <a:r>
              <a:rPr lang="zh-CN" altLang="en-US" sz="1200" dirty="0">
                <a:solidFill>
                  <a:schemeClr val="bg1"/>
                </a:solidFill>
                <a:latin typeface="微软雅黑" panose="020B0503020204020204" charset="-122"/>
                <a:ea typeface="微软雅黑" panose="020B0503020204020204" charset="-122"/>
              </a:rPr>
              <a:t>采购</a:t>
            </a:r>
          </a:p>
        </p:txBody>
      </p:sp>
      <p:grpSp>
        <p:nvGrpSpPr>
          <p:cNvPr id="198" name="组合 197"/>
          <p:cNvGrpSpPr/>
          <p:nvPr/>
        </p:nvGrpSpPr>
        <p:grpSpPr>
          <a:xfrm>
            <a:off x="4831305" y="3961375"/>
            <a:ext cx="464320" cy="310499"/>
            <a:chOff x="10894" y="1616"/>
            <a:chExt cx="1732" cy="652"/>
          </a:xfrm>
        </p:grpSpPr>
        <p:sp>
          <p:nvSpPr>
            <p:cNvPr id="199" name="Rectangle 73"/>
            <p:cNvSpPr/>
            <p:nvPr/>
          </p:nvSpPr>
          <p:spPr>
            <a:xfrm>
              <a:off x="10894" y="1616"/>
              <a:ext cx="1732" cy="651"/>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微软雅黑" panose="020B0503020204020204" charset="-122"/>
                <a:ea typeface="微软雅黑" panose="020B0503020204020204" charset="-122"/>
                <a:sym typeface="微软雅黑" panose="020B0503020204020204" charset="-122"/>
              </a:endParaRPr>
            </a:p>
          </p:txBody>
        </p:sp>
        <p:sp>
          <p:nvSpPr>
            <p:cNvPr id="200" name="Rectangle 74"/>
            <p:cNvSpPr/>
            <p:nvPr/>
          </p:nvSpPr>
          <p:spPr>
            <a:xfrm>
              <a:off x="10894" y="2214"/>
              <a:ext cx="1732" cy="5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微软雅黑" panose="020B0503020204020204" charset="-122"/>
                <a:ea typeface="微软雅黑" panose="020B0503020204020204" charset="-122"/>
                <a:sym typeface="微软雅黑" panose="020B0503020204020204" charset="-122"/>
              </a:endParaRPr>
            </a:p>
          </p:txBody>
        </p:sp>
      </p:grpSp>
      <p:sp>
        <p:nvSpPr>
          <p:cNvPr id="201" name="矩形 200"/>
          <p:cNvSpPr/>
          <p:nvPr/>
        </p:nvSpPr>
        <p:spPr>
          <a:xfrm>
            <a:off x="4831781" y="3981377"/>
            <a:ext cx="463843" cy="251460"/>
          </a:xfrm>
          <a:prstGeom prst="rect">
            <a:avLst/>
          </a:prstGeom>
        </p:spPr>
        <p:txBody>
          <a:bodyPr wrap="square" lIns="68552" tIns="34276" rIns="68552" bIns="34276">
            <a:spAutoFit/>
          </a:bodyPr>
          <a:lstStyle/>
          <a:p>
            <a:pPr algn="l"/>
            <a:r>
              <a:rPr lang="zh-CN" altLang="en-US" sz="1200" dirty="0">
                <a:solidFill>
                  <a:schemeClr val="bg1"/>
                </a:solidFill>
                <a:latin typeface="微软雅黑" panose="020B0503020204020204" charset="-122"/>
                <a:ea typeface="微软雅黑" panose="020B0503020204020204" charset="-122"/>
              </a:rPr>
              <a:t>仓库</a:t>
            </a:r>
          </a:p>
        </p:txBody>
      </p:sp>
      <p:grpSp>
        <p:nvGrpSpPr>
          <p:cNvPr id="202" name="组合 201"/>
          <p:cNvGrpSpPr/>
          <p:nvPr/>
        </p:nvGrpSpPr>
        <p:grpSpPr>
          <a:xfrm>
            <a:off x="1912520" y="3961375"/>
            <a:ext cx="459081" cy="310499"/>
            <a:chOff x="10894" y="1616"/>
            <a:chExt cx="1732" cy="652"/>
          </a:xfrm>
        </p:grpSpPr>
        <p:sp>
          <p:nvSpPr>
            <p:cNvPr id="203" name="Rectangle 73"/>
            <p:cNvSpPr/>
            <p:nvPr/>
          </p:nvSpPr>
          <p:spPr>
            <a:xfrm>
              <a:off x="10894" y="1616"/>
              <a:ext cx="1732" cy="651"/>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微软雅黑" panose="020B0503020204020204" charset="-122"/>
                <a:ea typeface="微软雅黑" panose="020B0503020204020204" charset="-122"/>
                <a:sym typeface="微软雅黑" panose="020B0503020204020204" charset="-122"/>
              </a:endParaRPr>
            </a:p>
          </p:txBody>
        </p:sp>
        <p:sp>
          <p:nvSpPr>
            <p:cNvPr id="204" name="Rectangle 74"/>
            <p:cNvSpPr/>
            <p:nvPr/>
          </p:nvSpPr>
          <p:spPr>
            <a:xfrm>
              <a:off x="10894" y="2214"/>
              <a:ext cx="1732" cy="5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微软雅黑" panose="020B0503020204020204" charset="-122"/>
                <a:ea typeface="微软雅黑" panose="020B0503020204020204" charset="-122"/>
                <a:sym typeface="微软雅黑" panose="020B0503020204020204" charset="-122"/>
              </a:endParaRPr>
            </a:p>
          </p:txBody>
        </p:sp>
      </p:grpSp>
      <p:sp>
        <p:nvSpPr>
          <p:cNvPr id="205" name="矩形 204"/>
          <p:cNvSpPr/>
          <p:nvPr/>
        </p:nvSpPr>
        <p:spPr>
          <a:xfrm>
            <a:off x="1917283" y="3981377"/>
            <a:ext cx="453843" cy="251460"/>
          </a:xfrm>
          <a:prstGeom prst="rect">
            <a:avLst/>
          </a:prstGeom>
        </p:spPr>
        <p:txBody>
          <a:bodyPr wrap="square" lIns="68552" tIns="34276" rIns="68552" bIns="34276">
            <a:spAutoFit/>
          </a:bodyPr>
          <a:lstStyle/>
          <a:p>
            <a:pPr algn="l"/>
            <a:r>
              <a:rPr lang="zh-CN" altLang="en-US" sz="1200" dirty="0">
                <a:solidFill>
                  <a:schemeClr val="bg1"/>
                </a:solidFill>
                <a:latin typeface="微软雅黑" panose="020B0503020204020204" charset="-122"/>
                <a:ea typeface="微软雅黑" panose="020B0503020204020204" charset="-122"/>
              </a:rPr>
              <a:t>行政</a:t>
            </a:r>
          </a:p>
        </p:txBody>
      </p:sp>
      <p:grpSp>
        <p:nvGrpSpPr>
          <p:cNvPr id="206" name="组合 205"/>
          <p:cNvGrpSpPr/>
          <p:nvPr/>
        </p:nvGrpSpPr>
        <p:grpSpPr>
          <a:xfrm>
            <a:off x="2809729" y="3961375"/>
            <a:ext cx="464320" cy="310499"/>
            <a:chOff x="10894" y="1616"/>
            <a:chExt cx="1732" cy="652"/>
          </a:xfrm>
        </p:grpSpPr>
        <p:sp>
          <p:nvSpPr>
            <p:cNvPr id="207" name="Rectangle 73"/>
            <p:cNvSpPr/>
            <p:nvPr/>
          </p:nvSpPr>
          <p:spPr>
            <a:xfrm>
              <a:off x="10894" y="1616"/>
              <a:ext cx="1732" cy="651"/>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微软雅黑" panose="020B0503020204020204" charset="-122"/>
                <a:ea typeface="微软雅黑" panose="020B0503020204020204" charset="-122"/>
                <a:sym typeface="微软雅黑" panose="020B0503020204020204" charset="-122"/>
              </a:endParaRPr>
            </a:p>
          </p:txBody>
        </p:sp>
        <p:sp>
          <p:nvSpPr>
            <p:cNvPr id="208" name="Rectangle 74"/>
            <p:cNvSpPr/>
            <p:nvPr/>
          </p:nvSpPr>
          <p:spPr>
            <a:xfrm>
              <a:off x="10894" y="2214"/>
              <a:ext cx="1732" cy="5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微软雅黑" panose="020B0503020204020204" charset="-122"/>
                <a:ea typeface="微软雅黑" panose="020B0503020204020204" charset="-122"/>
                <a:sym typeface="微软雅黑" panose="020B0503020204020204" charset="-122"/>
              </a:endParaRPr>
            </a:p>
          </p:txBody>
        </p:sp>
      </p:grpSp>
      <p:sp>
        <p:nvSpPr>
          <p:cNvPr id="209" name="矩形 208"/>
          <p:cNvSpPr/>
          <p:nvPr/>
        </p:nvSpPr>
        <p:spPr>
          <a:xfrm>
            <a:off x="2810205" y="3981377"/>
            <a:ext cx="463843" cy="251460"/>
          </a:xfrm>
          <a:prstGeom prst="rect">
            <a:avLst/>
          </a:prstGeom>
        </p:spPr>
        <p:txBody>
          <a:bodyPr wrap="square" lIns="68552" tIns="34276" rIns="68552" bIns="34276">
            <a:spAutoFit/>
          </a:bodyPr>
          <a:lstStyle/>
          <a:p>
            <a:pPr algn="l"/>
            <a:r>
              <a:rPr lang="zh-CN" altLang="en-US" sz="1200" dirty="0">
                <a:solidFill>
                  <a:schemeClr val="bg1"/>
                </a:solidFill>
                <a:latin typeface="微软雅黑" panose="020B0503020204020204" charset="-122"/>
                <a:ea typeface="微软雅黑" panose="020B0503020204020204" charset="-122"/>
              </a:rPr>
              <a:t>外联</a:t>
            </a:r>
          </a:p>
        </p:txBody>
      </p:sp>
      <p:grpSp>
        <p:nvGrpSpPr>
          <p:cNvPr id="81" name="组合 80"/>
          <p:cNvGrpSpPr/>
          <p:nvPr/>
        </p:nvGrpSpPr>
        <p:grpSpPr>
          <a:xfrm>
            <a:off x="6587623" y="3352759"/>
            <a:ext cx="1131035" cy="310499"/>
            <a:chOff x="8584" y="1164"/>
            <a:chExt cx="1732" cy="652"/>
          </a:xfrm>
        </p:grpSpPr>
        <p:sp>
          <p:nvSpPr>
            <p:cNvPr id="84" name="Rectangle 73"/>
            <p:cNvSpPr/>
            <p:nvPr/>
          </p:nvSpPr>
          <p:spPr>
            <a:xfrm>
              <a:off x="8584" y="1164"/>
              <a:ext cx="1732" cy="651"/>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微软雅黑" panose="020B0503020204020204" charset="-122"/>
                <a:ea typeface="微软雅黑" panose="020B0503020204020204" charset="-122"/>
                <a:sym typeface="微软雅黑" panose="020B0503020204020204" charset="-122"/>
              </a:endParaRPr>
            </a:p>
          </p:txBody>
        </p:sp>
        <p:sp>
          <p:nvSpPr>
            <p:cNvPr id="85" name="Rectangle 74"/>
            <p:cNvSpPr/>
            <p:nvPr/>
          </p:nvSpPr>
          <p:spPr>
            <a:xfrm>
              <a:off x="8584" y="1762"/>
              <a:ext cx="1732" cy="5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微软雅黑" panose="020B0503020204020204" charset="-122"/>
                <a:ea typeface="微软雅黑" panose="020B0503020204020204" charset="-122"/>
                <a:sym typeface="微软雅黑" panose="020B0503020204020204" charset="-122"/>
              </a:endParaRPr>
            </a:p>
          </p:txBody>
        </p:sp>
      </p:grpSp>
      <p:sp>
        <p:nvSpPr>
          <p:cNvPr id="86" name="矩形 85"/>
          <p:cNvSpPr/>
          <p:nvPr/>
        </p:nvSpPr>
        <p:spPr>
          <a:xfrm>
            <a:off x="6635246" y="3381809"/>
            <a:ext cx="1096747" cy="251460"/>
          </a:xfrm>
          <a:prstGeom prst="rect">
            <a:avLst/>
          </a:prstGeom>
        </p:spPr>
        <p:txBody>
          <a:bodyPr wrap="square" lIns="68552" tIns="34276" rIns="68552" bIns="34276">
            <a:spAutoFit/>
          </a:bodyPr>
          <a:lstStyle/>
          <a:p>
            <a:pPr algn="l"/>
            <a:r>
              <a:rPr lang="zh-CN" altLang="en-US" sz="1200" dirty="0">
                <a:solidFill>
                  <a:schemeClr val="bg1"/>
                </a:solidFill>
                <a:latin typeface="微软雅黑" panose="020B0503020204020204" charset="-122"/>
                <a:ea typeface="微软雅黑" panose="020B0503020204020204" charset="-122"/>
              </a:rPr>
              <a:t>自动化研究所</a:t>
            </a:r>
          </a:p>
        </p:txBody>
      </p:sp>
      <p:grpSp>
        <p:nvGrpSpPr>
          <p:cNvPr id="105" name="组合 104"/>
          <p:cNvGrpSpPr/>
          <p:nvPr/>
        </p:nvGrpSpPr>
        <p:grpSpPr>
          <a:xfrm>
            <a:off x="7867240" y="3352759"/>
            <a:ext cx="1131035" cy="310499"/>
            <a:chOff x="8584" y="1164"/>
            <a:chExt cx="1732" cy="652"/>
          </a:xfrm>
        </p:grpSpPr>
        <p:sp>
          <p:nvSpPr>
            <p:cNvPr id="106" name="Rectangle 73"/>
            <p:cNvSpPr/>
            <p:nvPr/>
          </p:nvSpPr>
          <p:spPr>
            <a:xfrm>
              <a:off x="8584" y="1164"/>
              <a:ext cx="1732" cy="651"/>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微软雅黑" panose="020B0503020204020204" charset="-122"/>
                <a:ea typeface="微软雅黑" panose="020B0503020204020204" charset="-122"/>
                <a:sym typeface="微软雅黑" panose="020B0503020204020204" charset="-122"/>
              </a:endParaRPr>
            </a:p>
          </p:txBody>
        </p:sp>
        <p:sp>
          <p:nvSpPr>
            <p:cNvPr id="109" name="Rectangle 74"/>
            <p:cNvSpPr/>
            <p:nvPr/>
          </p:nvSpPr>
          <p:spPr>
            <a:xfrm>
              <a:off x="8584" y="1762"/>
              <a:ext cx="1732" cy="5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微软雅黑" panose="020B0503020204020204" charset="-122"/>
                <a:ea typeface="微软雅黑" panose="020B0503020204020204" charset="-122"/>
                <a:sym typeface="微软雅黑" panose="020B0503020204020204" charset="-122"/>
              </a:endParaRPr>
            </a:p>
          </p:txBody>
        </p:sp>
      </p:grpSp>
      <p:sp>
        <p:nvSpPr>
          <p:cNvPr id="110" name="矩形 109"/>
          <p:cNvSpPr/>
          <p:nvPr/>
        </p:nvSpPr>
        <p:spPr>
          <a:xfrm>
            <a:off x="7914863" y="3381809"/>
            <a:ext cx="1096747" cy="251460"/>
          </a:xfrm>
          <a:prstGeom prst="rect">
            <a:avLst/>
          </a:prstGeom>
        </p:spPr>
        <p:txBody>
          <a:bodyPr wrap="square" lIns="68552" tIns="34276" rIns="68552" bIns="34276">
            <a:spAutoFit/>
          </a:bodyPr>
          <a:lstStyle/>
          <a:p>
            <a:pPr algn="l"/>
            <a:r>
              <a:rPr lang="zh-CN" altLang="en-US" sz="1200" dirty="0">
                <a:solidFill>
                  <a:schemeClr val="bg1"/>
                </a:solidFill>
                <a:latin typeface="微软雅黑" panose="020B0503020204020204" charset="-122"/>
                <a:ea typeface="微软雅黑" panose="020B0503020204020204" charset="-122"/>
              </a:rPr>
              <a:t>信息化办公室</a:t>
            </a:r>
          </a:p>
        </p:txBody>
      </p:sp>
      <p:grpSp>
        <p:nvGrpSpPr>
          <p:cNvPr id="111" name="组合 110"/>
          <p:cNvGrpSpPr/>
          <p:nvPr/>
        </p:nvGrpSpPr>
        <p:grpSpPr>
          <a:xfrm>
            <a:off x="5511830" y="3361331"/>
            <a:ext cx="824822" cy="310499"/>
            <a:chOff x="10894" y="1616"/>
            <a:chExt cx="1732" cy="652"/>
          </a:xfrm>
        </p:grpSpPr>
        <p:sp>
          <p:nvSpPr>
            <p:cNvPr id="114" name="Rectangle 73"/>
            <p:cNvSpPr/>
            <p:nvPr/>
          </p:nvSpPr>
          <p:spPr>
            <a:xfrm>
              <a:off x="10894" y="1616"/>
              <a:ext cx="1732" cy="651"/>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微软雅黑" panose="020B0503020204020204" charset="-122"/>
                <a:ea typeface="微软雅黑" panose="020B0503020204020204" charset="-122"/>
                <a:sym typeface="微软雅黑" panose="020B0503020204020204" charset="-122"/>
              </a:endParaRPr>
            </a:p>
          </p:txBody>
        </p:sp>
        <p:sp>
          <p:nvSpPr>
            <p:cNvPr id="116" name="Rectangle 74"/>
            <p:cNvSpPr/>
            <p:nvPr/>
          </p:nvSpPr>
          <p:spPr>
            <a:xfrm>
              <a:off x="10894" y="2214"/>
              <a:ext cx="1732" cy="5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微软雅黑" panose="020B0503020204020204" charset="-122"/>
                <a:ea typeface="微软雅黑" panose="020B0503020204020204" charset="-122"/>
                <a:sym typeface="微软雅黑" panose="020B0503020204020204" charset="-122"/>
              </a:endParaRPr>
            </a:p>
          </p:txBody>
        </p:sp>
      </p:grpSp>
      <p:sp>
        <p:nvSpPr>
          <p:cNvPr id="117" name="矩形 116"/>
          <p:cNvSpPr/>
          <p:nvPr/>
        </p:nvSpPr>
        <p:spPr>
          <a:xfrm>
            <a:off x="5642316" y="3381333"/>
            <a:ext cx="760055" cy="251460"/>
          </a:xfrm>
          <a:prstGeom prst="rect">
            <a:avLst/>
          </a:prstGeom>
        </p:spPr>
        <p:txBody>
          <a:bodyPr wrap="square" lIns="68552" tIns="34276" rIns="68552" bIns="34276">
            <a:spAutoFit/>
          </a:bodyPr>
          <a:lstStyle/>
          <a:p>
            <a:pPr algn="l"/>
            <a:r>
              <a:rPr lang="zh-CN" altLang="en-US" sz="1200" dirty="0">
                <a:solidFill>
                  <a:schemeClr val="bg1"/>
                </a:solidFill>
                <a:latin typeface="微软雅黑" panose="020B0503020204020204" charset="-122"/>
                <a:ea typeface="微软雅黑" panose="020B0503020204020204" charset="-122"/>
              </a:rPr>
              <a:t>生产部</a:t>
            </a:r>
          </a:p>
        </p:txBody>
      </p:sp>
      <p:grpSp>
        <p:nvGrpSpPr>
          <p:cNvPr id="118" name="组合 117"/>
          <p:cNvGrpSpPr/>
          <p:nvPr/>
        </p:nvGrpSpPr>
        <p:grpSpPr>
          <a:xfrm>
            <a:off x="4430323" y="3361331"/>
            <a:ext cx="824822" cy="310499"/>
            <a:chOff x="10894" y="1616"/>
            <a:chExt cx="1732" cy="652"/>
          </a:xfrm>
        </p:grpSpPr>
        <p:sp>
          <p:nvSpPr>
            <p:cNvPr id="119" name="Rectangle 73"/>
            <p:cNvSpPr/>
            <p:nvPr/>
          </p:nvSpPr>
          <p:spPr>
            <a:xfrm>
              <a:off x="10894" y="1616"/>
              <a:ext cx="1732" cy="651"/>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微软雅黑" panose="020B0503020204020204" charset="-122"/>
                <a:ea typeface="微软雅黑" panose="020B0503020204020204" charset="-122"/>
                <a:sym typeface="微软雅黑" panose="020B0503020204020204" charset="-122"/>
              </a:endParaRPr>
            </a:p>
          </p:txBody>
        </p:sp>
        <p:sp>
          <p:nvSpPr>
            <p:cNvPr id="120" name="Rectangle 74"/>
            <p:cNvSpPr/>
            <p:nvPr/>
          </p:nvSpPr>
          <p:spPr>
            <a:xfrm>
              <a:off x="10894" y="2214"/>
              <a:ext cx="1732" cy="5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微软雅黑" panose="020B0503020204020204" charset="-122"/>
                <a:ea typeface="微软雅黑" panose="020B0503020204020204" charset="-122"/>
                <a:sym typeface="微软雅黑" panose="020B0503020204020204" charset="-122"/>
              </a:endParaRPr>
            </a:p>
          </p:txBody>
        </p:sp>
      </p:grpSp>
      <p:sp>
        <p:nvSpPr>
          <p:cNvPr id="121" name="矩形 120"/>
          <p:cNvSpPr/>
          <p:nvPr/>
        </p:nvSpPr>
        <p:spPr>
          <a:xfrm>
            <a:off x="4560809" y="3381333"/>
            <a:ext cx="760055" cy="251460"/>
          </a:xfrm>
          <a:prstGeom prst="rect">
            <a:avLst/>
          </a:prstGeom>
        </p:spPr>
        <p:txBody>
          <a:bodyPr wrap="square" lIns="68552" tIns="34276" rIns="68552" bIns="34276">
            <a:spAutoFit/>
          </a:bodyPr>
          <a:lstStyle/>
          <a:p>
            <a:pPr algn="l"/>
            <a:r>
              <a:rPr lang="zh-CN" altLang="en-US" sz="1200" dirty="0">
                <a:solidFill>
                  <a:schemeClr val="bg1"/>
                </a:solidFill>
                <a:latin typeface="微软雅黑" panose="020B0503020204020204" charset="-122"/>
                <a:ea typeface="微软雅黑" panose="020B0503020204020204" charset="-122"/>
              </a:rPr>
              <a:t>采购部</a:t>
            </a:r>
          </a:p>
        </p:txBody>
      </p:sp>
      <p:grpSp>
        <p:nvGrpSpPr>
          <p:cNvPr id="180" name="组合 179"/>
          <p:cNvGrpSpPr/>
          <p:nvPr/>
        </p:nvGrpSpPr>
        <p:grpSpPr>
          <a:xfrm>
            <a:off x="3166421" y="3352283"/>
            <a:ext cx="959594" cy="310499"/>
            <a:chOff x="8584" y="1164"/>
            <a:chExt cx="1732" cy="652"/>
          </a:xfrm>
        </p:grpSpPr>
        <p:sp>
          <p:nvSpPr>
            <p:cNvPr id="181" name="Rectangle 73"/>
            <p:cNvSpPr/>
            <p:nvPr/>
          </p:nvSpPr>
          <p:spPr>
            <a:xfrm>
              <a:off x="8584" y="1164"/>
              <a:ext cx="1732" cy="651"/>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微软雅黑" panose="020B0503020204020204" charset="-122"/>
                <a:ea typeface="微软雅黑" panose="020B0503020204020204" charset="-122"/>
                <a:sym typeface="微软雅黑" panose="020B0503020204020204" charset="-122"/>
              </a:endParaRPr>
            </a:p>
          </p:txBody>
        </p:sp>
        <p:sp>
          <p:nvSpPr>
            <p:cNvPr id="182" name="Rectangle 74"/>
            <p:cNvSpPr/>
            <p:nvPr/>
          </p:nvSpPr>
          <p:spPr>
            <a:xfrm>
              <a:off x="8584" y="1762"/>
              <a:ext cx="1732" cy="5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微软雅黑" panose="020B0503020204020204" charset="-122"/>
                <a:ea typeface="微软雅黑" panose="020B0503020204020204" charset="-122"/>
                <a:sym typeface="微软雅黑" panose="020B0503020204020204" charset="-122"/>
              </a:endParaRPr>
            </a:p>
          </p:txBody>
        </p:sp>
      </p:grpSp>
      <p:sp>
        <p:nvSpPr>
          <p:cNvPr id="126" name="矩形 125"/>
          <p:cNvSpPr/>
          <p:nvPr/>
        </p:nvSpPr>
        <p:spPr>
          <a:xfrm>
            <a:off x="3163088" y="3381809"/>
            <a:ext cx="1109128" cy="251460"/>
          </a:xfrm>
          <a:prstGeom prst="rect">
            <a:avLst/>
          </a:prstGeom>
        </p:spPr>
        <p:txBody>
          <a:bodyPr wrap="square" lIns="68552" tIns="34276" rIns="68552" bIns="34276">
            <a:spAutoFit/>
          </a:bodyPr>
          <a:lstStyle/>
          <a:p>
            <a:pPr algn="l"/>
            <a:r>
              <a:rPr lang="zh-CN" altLang="en-US" sz="1200" dirty="0">
                <a:solidFill>
                  <a:schemeClr val="bg1"/>
                </a:solidFill>
                <a:latin typeface="微软雅黑" panose="020B0503020204020204" charset="-122"/>
                <a:ea typeface="微软雅黑" panose="020B0503020204020204" charset="-122"/>
              </a:rPr>
              <a:t>人力资源部</a:t>
            </a:r>
          </a:p>
        </p:txBody>
      </p:sp>
      <p:sp>
        <p:nvSpPr>
          <p:cNvPr id="132" name="Rectangle 73"/>
          <p:cNvSpPr/>
          <p:nvPr/>
        </p:nvSpPr>
        <p:spPr>
          <a:xfrm>
            <a:off x="2212066" y="3360855"/>
            <a:ext cx="824822" cy="310023"/>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微软雅黑" panose="020B0503020204020204" charset="-122"/>
              <a:ea typeface="微软雅黑" panose="020B0503020204020204" charset="-122"/>
              <a:sym typeface="微软雅黑" panose="020B0503020204020204" charset="-122"/>
            </a:endParaRPr>
          </a:p>
        </p:txBody>
      </p:sp>
      <p:sp>
        <p:nvSpPr>
          <p:cNvPr id="133" name="Rectangle 74"/>
          <p:cNvSpPr/>
          <p:nvPr/>
        </p:nvSpPr>
        <p:spPr>
          <a:xfrm>
            <a:off x="2212066" y="3645638"/>
            <a:ext cx="824822" cy="2571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微软雅黑" panose="020B0503020204020204" charset="-122"/>
              <a:ea typeface="微软雅黑" panose="020B0503020204020204" charset="-122"/>
              <a:sym typeface="微软雅黑" panose="020B0503020204020204" charset="-122"/>
            </a:endParaRPr>
          </a:p>
        </p:txBody>
      </p:sp>
      <p:sp>
        <p:nvSpPr>
          <p:cNvPr id="170" name="矩形 169"/>
          <p:cNvSpPr/>
          <p:nvPr/>
        </p:nvSpPr>
        <p:spPr>
          <a:xfrm>
            <a:off x="2342552" y="3381333"/>
            <a:ext cx="760055" cy="251460"/>
          </a:xfrm>
          <a:prstGeom prst="rect">
            <a:avLst/>
          </a:prstGeom>
        </p:spPr>
        <p:txBody>
          <a:bodyPr wrap="square" lIns="68552" tIns="34276" rIns="68552" bIns="34276">
            <a:spAutoFit/>
          </a:bodyPr>
          <a:lstStyle/>
          <a:p>
            <a:pPr algn="l"/>
            <a:r>
              <a:rPr lang="zh-CN" altLang="en-US" sz="1200" dirty="0">
                <a:solidFill>
                  <a:schemeClr val="bg1"/>
                </a:solidFill>
                <a:latin typeface="微软雅黑" panose="020B0503020204020204" charset="-122"/>
                <a:ea typeface="微软雅黑" panose="020B0503020204020204" charset="-122"/>
              </a:rPr>
              <a:t>办公室</a:t>
            </a:r>
          </a:p>
        </p:txBody>
      </p:sp>
      <p:grpSp>
        <p:nvGrpSpPr>
          <p:cNvPr id="97" name="组合 96"/>
          <p:cNvGrpSpPr/>
          <p:nvPr/>
        </p:nvGrpSpPr>
        <p:grpSpPr>
          <a:xfrm>
            <a:off x="1157227" y="2767479"/>
            <a:ext cx="824822" cy="310499"/>
            <a:chOff x="8584" y="1164"/>
            <a:chExt cx="1732" cy="652"/>
          </a:xfrm>
        </p:grpSpPr>
        <p:sp>
          <p:nvSpPr>
            <p:cNvPr id="98" name="Rectangle 73"/>
            <p:cNvSpPr/>
            <p:nvPr/>
          </p:nvSpPr>
          <p:spPr>
            <a:xfrm>
              <a:off x="8584" y="1164"/>
              <a:ext cx="1732" cy="651"/>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微软雅黑" panose="020B0503020204020204" charset="-122"/>
                <a:ea typeface="微软雅黑" panose="020B0503020204020204" charset="-122"/>
                <a:sym typeface="微软雅黑" panose="020B0503020204020204" charset="-122"/>
              </a:endParaRPr>
            </a:p>
          </p:txBody>
        </p:sp>
        <p:sp>
          <p:nvSpPr>
            <p:cNvPr id="99" name="Rectangle 74"/>
            <p:cNvSpPr/>
            <p:nvPr/>
          </p:nvSpPr>
          <p:spPr>
            <a:xfrm>
              <a:off x="8584" y="1762"/>
              <a:ext cx="1732" cy="5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微软雅黑" panose="020B0503020204020204" charset="-122"/>
                <a:ea typeface="微软雅黑" panose="020B0503020204020204" charset="-122"/>
                <a:sym typeface="微软雅黑" panose="020B0503020204020204" charset="-122"/>
              </a:endParaRPr>
            </a:p>
          </p:txBody>
        </p:sp>
      </p:grpSp>
      <p:sp>
        <p:nvSpPr>
          <p:cNvPr id="100" name="矩形 99"/>
          <p:cNvSpPr/>
          <p:nvPr/>
        </p:nvSpPr>
        <p:spPr>
          <a:xfrm>
            <a:off x="1187706" y="2787480"/>
            <a:ext cx="760055" cy="251460"/>
          </a:xfrm>
          <a:prstGeom prst="rect">
            <a:avLst/>
          </a:prstGeom>
        </p:spPr>
        <p:txBody>
          <a:bodyPr wrap="square" lIns="68552" tIns="34276" rIns="68552" bIns="34276">
            <a:spAutoFit/>
          </a:bodyPr>
          <a:lstStyle/>
          <a:p>
            <a:pPr algn="l"/>
            <a:r>
              <a:rPr lang="zh-CN" altLang="en-US" sz="1200" dirty="0">
                <a:solidFill>
                  <a:schemeClr val="bg1"/>
                </a:solidFill>
                <a:latin typeface="微软雅黑" panose="020B0503020204020204" charset="-122"/>
                <a:ea typeface="微软雅黑" panose="020B0503020204020204" charset="-122"/>
              </a:rPr>
              <a:t>营销中心</a:t>
            </a:r>
          </a:p>
        </p:txBody>
      </p:sp>
      <p:grpSp>
        <p:nvGrpSpPr>
          <p:cNvPr id="101" name="组合 100"/>
          <p:cNvGrpSpPr/>
          <p:nvPr/>
        </p:nvGrpSpPr>
        <p:grpSpPr>
          <a:xfrm>
            <a:off x="157631" y="2767479"/>
            <a:ext cx="824822" cy="310499"/>
            <a:chOff x="8584" y="1164"/>
            <a:chExt cx="1732" cy="652"/>
          </a:xfrm>
        </p:grpSpPr>
        <p:sp>
          <p:nvSpPr>
            <p:cNvPr id="102" name="Rectangle 73"/>
            <p:cNvSpPr/>
            <p:nvPr/>
          </p:nvSpPr>
          <p:spPr>
            <a:xfrm>
              <a:off x="8584" y="1164"/>
              <a:ext cx="1732" cy="651"/>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微软雅黑" panose="020B0503020204020204" charset="-122"/>
                <a:ea typeface="微软雅黑" panose="020B0503020204020204" charset="-122"/>
                <a:sym typeface="微软雅黑" panose="020B0503020204020204" charset="-122"/>
              </a:endParaRPr>
            </a:p>
          </p:txBody>
        </p:sp>
        <p:sp>
          <p:nvSpPr>
            <p:cNvPr id="103" name="Rectangle 74"/>
            <p:cNvSpPr/>
            <p:nvPr/>
          </p:nvSpPr>
          <p:spPr>
            <a:xfrm>
              <a:off x="8584" y="1762"/>
              <a:ext cx="1732" cy="5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微软雅黑" panose="020B0503020204020204" charset="-122"/>
                <a:ea typeface="微软雅黑" panose="020B0503020204020204" charset="-122"/>
                <a:sym typeface="微软雅黑" panose="020B0503020204020204" charset="-122"/>
              </a:endParaRPr>
            </a:p>
          </p:txBody>
        </p:sp>
      </p:grpSp>
      <p:sp>
        <p:nvSpPr>
          <p:cNvPr id="104" name="矩形 103"/>
          <p:cNvSpPr/>
          <p:nvPr/>
        </p:nvSpPr>
        <p:spPr>
          <a:xfrm>
            <a:off x="190014" y="2787480"/>
            <a:ext cx="760055" cy="251460"/>
          </a:xfrm>
          <a:prstGeom prst="rect">
            <a:avLst/>
          </a:prstGeom>
        </p:spPr>
        <p:txBody>
          <a:bodyPr wrap="square" lIns="68552" tIns="34276" rIns="68552" bIns="34276">
            <a:spAutoFit/>
          </a:bodyPr>
          <a:lstStyle/>
          <a:p>
            <a:pPr algn="l"/>
            <a:r>
              <a:rPr lang="zh-CN" altLang="en-US" sz="1200" dirty="0">
                <a:solidFill>
                  <a:schemeClr val="bg1"/>
                </a:solidFill>
                <a:latin typeface="微软雅黑" panose="020B0503020204020204" charset="-122"/>
                <a:ea typeface="微软雅黑" panose="020B0503020204020204" charset="-122"/>
              </a:rPr>
              <a:t>财务中心</a:t>
            </a:r>
          </a:p>
        </p:txBody>
      </p:sp>
      <p:grpSp>
        <p:nvGrpSpPr>
          <p:cNvPr id="127" name="组合 126"/>
          <p:cNvGrpSpPr/>
          <p:nvPr/>
        </p:nvGrpSpPr>
        <p:grpSpPr>
          <a:xfrm>
            <a:off x="175727" y="3361331"/>
            <a:ext cx="824822" cy="310499"/>
            <a:chOff x="10894" y="1616"/>
            <a:chExt cx="1732" cy="652"/>
          </a:xfrm>
        </p:grpSpPr>
        <p:sp>
          <p:nvSpPr>
            <p:cNvPr id="128" name="Rectangle 73"/>
            <p:cNvSpPr/>
            <p:nvPr/>
          </p:nvSpPr>
          <p:spPr>
            <a:xfrm>
              <a:off x="10894" y="1616"/>
              <a:ext cx="1732" cy="651"/>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微软雅黑" panose="020B0503020204020204" charset="-122"/>
                <a:ea typeface="微软雅黑" panose="020B0503020204020204" charset="-122"/>
                <a:sym typeface="微软雅黑" panose="020B0503020204020204" charset="-122"/>
              </a:endParaRPr>
            </a:p>
          </p:txBody>
        </p:sp>
        <p:sp>
          <p:nvSpPr>
            <p:cNvPr id="129" name="Rectangle 74"/>
            <p:cNvSpPr/>
            <p:nvPr/>
          </p:nvSpPr>
          <p:spPr>
            <a:xfrm>
              <a:off x="10894" y="2214"/>
              <a:ext cx="1732" cy="5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微软雅黑" panose="020B0503020204020204" charset="-122"/>
                <a:ea typeface="微软雅黑" panose="020B0503020204020204" charset="-122"/>
                <a:sym typeface="微软雅黑" panose="020B0503020204020204" charset="-122"/>
              </a:endParaRPr>
            </a:p>
          </p:txBody>
        </p:sp>
      </p:grpSp>
      <p:sp>
        <p:nvSpPr>
          <p:cNvPr id="130" name="矩形 129"/>
          <p:cNvSpPr/>
          <p:nvPr/>
        </p:nvSpPr>
        <p:spPr>
          <a:xfrm>
            <a:off x="306213" y="3381333"/>
            <a:ext cx="760055" cy="251460"/>
          </a:xfrm>
          <a:prstGeom prst="rect">
            <a:avLst/>
          </a:prstGeom>
        </p:spPr>
        <p:txBody>
          <a:bodyPr wrap="square" lIns="68552" tIns="34276" rIns="68552" bIns="34276">
            <a:spAutoFit/>
          </a:bodyPr>
          <a:lstStyle/>
          <a:p>
            <a:pPr algn="l"/>
            <a:r>
              <a:rPr lang="zh-CN" altLang="en-US" sz="1200" dirty="0">
                <a:solidFill>
                  <a:schemeClr val="bg1"/>
                </a:solidFill>
                <a:latin typeface="微软雅黑" panose="020B0503020204020204" charset="-122"/>
                <a:ea typeface="微软雅黑" panose="020B0503020204020204" charset="-122"/>
              </a:rPr>
              <a:t>财务部</a:t>
            </a:r>
          </a:p>
        </p:txBody>
      </p:sp>
      <p:cxnSp>
        <p:nvCxnSpPr>
          <p:cNvPr id="18" name="Straight Connector 4"/>
          <p:cNvCxnSpPr/>
          <p:nvPr/>
        </p:nvCxnSpPr>
        <p:spPr>
          <a:xfrm flipH="1">
            <a:off x="3383104" y="1586440"/>
            <a:ext cx="5715" cy="275734"/>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p:nvPicPr>
        <p:blipFill>
          <a:blip r:embed="rId3" cstate="print"/>
          <a:stretch>
            <a:fillRect/>
          </a:stretch>
        </p:blipFill>
        <p:spPr>
          <a:xfrm>
            <a:off x="185166" y="107950"/>
            <a:ext cx="351790" cy="35179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1" y="3158"/>
            <a:ext cx="738534" cy="437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nvGrpSpPr>
          <p:cNvPr id="2" name="组合 1"/>
          <p:cNvGrpSpPr/>
          <p:nvPr/>
        </p:nvGrpSpPr>
        <p:grpSpPr>
          <a:xfrm>
            <a:off x="145104" y="3158"/>
            <a:ext cx="431914" cy="627339"/>
            <a:chOff x="841003" y="360040"/>
            <a:chExt cx="504056" cy="836712"/>
          </a:xfrm>
          <a:solidFill>
            <a:srgbClr val="2F5EB0"/>
          </a:solidFill>
        </p:grpSpPr>
        <p:sp>
          <p:nvSpPr>
            <p:cNvPr id="6" name="矩形 5"/>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9" name="等腰三角形 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sp>
        <p:nvSpPr>
          <p:cNvPr id="8" name="文本框 9"/>
          <p:cNvSpPr txBox="1"/>
          <p:nvPr/>
        </p:nvSpPr>
        <p:spPr>
          <a:xfrm>
            <a:off x="630998" y="154881"/>
            <a:ext cx="2023005" cy="258445"/>
          </a:xfrm>
          <a:prstGeom prst="rect">
            <a:avLst/>
          </a:prstGeom>
          <a:noFill/>
        </p:spPr>
        <p:txBody>
          <a:bodyPr wrap="square" lIns="51418" tIns="25709" rIns="51418" bIns="25709" rtlCol="0">
            <a:spAutoFit/>
          </a:bodyPr>
          <a:lstStyle/>
          <a:p>
            <a:pPr marL="0" lvl="1"/>
            <a:r>
              <a:rPr lang="zh-CN" altLang="en-US" b="1" dirty="0">
                <a:solidFill>
                  <a:schemeClr val="bg1">
                    <a:lumMod val="50000"/>
                  </a:schemeClr>
                </a:solidFill>
                <a:latin typeface="微软雅黑" panose="020B0503020204020204" charset="-122"/>
                <a:ea typeface="微软雅黑" panose="020B0503020204020204" charset="-122"/>
                <a:sym typeface="+mn-ea"/>
              </a:rPr>
              <a:t>公司业务框架</a:t>
            </a:r>
            <a:endParaRPr lang="zh-CN" altLang="en-US" b="1" dirty="0">
              <a:solidFill>
                <a:schemeClr val="tx1">
                  <a:lumMod val="50000"/>
                  <a:lumOff val="50000"/>
                </a:schemeClr>
              </a:solidFill>
              <a:latin typeface="微软雅黑" panose="020B0503020204020204" charset="-122"/>
              <a:ea typeface="微软雅黑" panose="020B0503020204020204" charset="-122"/>
            </a:endParaRPr>
          </a:p>
        </p:txBody>
      </p:sp>
      <p:sp>
        <p:nvSpPr>
          <p:cNvPr id="4" name="Freeform 6"/>
          <p:cNvSpPr/>
          <p:nvPr/>
        </p:nvSpPr>
        <p:spPr bwMode="auto">
          <a:xfrm rot="4440000">
            <a:off x="2757169" y="1303520"/>
            <a:ext cx="820638" cy="950284"/>
          </a:xfrm>
          <a:custGeom>
            <a:avLst/>
            <a:gdLst>
              <a:gd name="T0" fmla="*/ 1630 w 1630"/>
              <a:gd name="T1" fmla="*/ 1583 h 1888"/>
              <a:gd name="T2" fmla="*/ 1344 w 1630"/>
              <a:gd name="T3" fmla="*/ 987 h 1888"/>
              <a:gd name="T4" fmla="*/ 1253 w 1630"/>
              <a:gd name="T5" fmla="*/ 1167 h 1888"/>
              <a:gd name="T6" fmla="*/ 772 w 1630"/>
              <a:gd name="T7" fmla="*/ 706 h 1888"/>
              <a:gd name="T8" fmla="*/ 635 w 1630"/>
              <a:gd name="T9" fmla="*/ 55 h 1888"/>
              <a:gd name="T10" fmla="*/ 32 w 1630"/>
              <a:gd name="T11" fmla="*/ 0 h 1888"/>
              <a:gd name="T12" fmla="*/ 244 w 1630"/>
              <a:gd name="T13" fmla="*/ 1000 h 1888"/>
              <a:gd name="T14" fmla="*/ 982 w 1630"/>
              <a:gd name="T15" fmla="*/ 1708 h 1888"/>
              <a:gd name="T16" fmla="*/ 892 w 1630"/>
              <a:gd name="T17" fmla="*/ 1888 h 1888"/>
              <a:gd name="T18" fmla="*/ 1630 w 1630"/>
              <a:gd name="T19" fmla="*/ 1583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0" h="1888">
                <a:moveTo>
                  <a:pt x="1630" y="1583"/>
                </a:moveTo>
                <a:cubicBezTo>
                  <a:pt x="1467" y="1399"/>
                  <a:pt x="1371" y="1189"/>
                  <a:pt x="1344" y="987"/>
                </a:cubicBezTo>
                <a:cubicBezTo>
                  <a:pt x="1253" y="1167"/>
                  <a:pt x="1253" y="1167"/>
                  <a:pt x="1253" y="1167"/>
                </a:cubicBezTo>
                <a:cubicBezTo>
                  <a:pt x="1052" y="1067"/>
                  <a:pt x="882" y="903"/>
                  <a:pt x="772" y="706"/>
                </a:cubicBezTo>
                <a:cubicBezTo>
                  <a:pt x="662" y="509"/>
                  <a:pt x="614" y="280"/>
                  <a:pt x="635" y="55"/>
                </a:cubicBezTo>
                <a:cubicBezTo>
                  <a:pt x="32" y="0"/>
                  <a:pt x="32" y="0"/>
                  <a:pt x="32" y="0"/>
                </a:cubicBezTo>
                <a:cubicBezTo>
                  <a:pt x="0" y="343"/>
                  <a:pt x="75" y="699"/>
                  <a:pt x="244" y="1000"/>
                </a:cubicBezTo>
                <a:cubicBezTo>
                  <a:pt x="412" y="1303"/>
                  <a:pt x="672" y="1553"/>
                  <a:pt x="982" y="1708"/>
                </a:cubicBezTo>
                <a:cubicBezTo>
                  <a:pt x="892" y="1888"/>
                  <a:pt x="892" y="1888"/>
                  <a:pt x="892" y="1888"/>
                </a:cubicBezTo>
                <a:cubicBezTo>
                  <a:pt x="1184" y="1847"/>
                  <a:pt x="1437" y="1734"/>
                  <a:pt x="1630" y="1583"/>
                </a:cubicBezTo>
                <a:close/>
              </a:path>
            </a:pathLst>
          </a:cu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dirty="0">
              <a:solidFill>
                <a:prstClr val="white"/>
              </a:solidFill>
              <a:latin typeface="微软雅黑" panose="020B0503020204020204" charset="-122"/>
              <a:ea typeface="微软雅黑" panose="020B0503020204020204" charset="-122"/>
            </a:endParaRPr>
          </a:p>
        </p:txBody>
      </p:sp>
      <p:sp>
        <p:nvSpPr>
          <p:cNvPr id="33" name="Freeform 6"/>
          <p:cNvSpPr/>
          <p:nvPr/>
        </p:nvSpPr>
        <p:spPr bwMode="auto">
          <a:xfrm rot="17160000" flipH="1">
            <a:off x="5328309" y="1303520"/>
            <a:ext cx="820638" cy="950284"/>
          </a:xfrm>
          <a:custGeom>
            <a:avLst/>
            <a:gdLst>
              <a:gd name="T0" fmla="*/ 1630 w 1630"/>
              <a:gd name="T1" fmla="*/ 1583 h 1888"/>
              <a:gd name="T2" fmla="*/ 1344 w 1630"/>
              <a:gd name="T3" fmla="*/ 987 h 1888"/>
              <a:gd name="T4" fmla="*/ 1253 w 1630"/>
              <a:gd name="T5" fmla="*/ 1167 h 1888"/>
              <a:gd name="T6" fmla="*/ 772 w 1630"/>
              <a:gd name="T7" fmla="*/ 706 h 1888"/>
              <a:gd name="T8" fmla="*/ 635 w 1630"/>
              <a:gd name="T9" fmla="*/ 55 h 1888"/>
              <a:gd name="T10" fmla="*/ 32 w 1630"/>
              <a:gd name="T11" fmla="*/ 0 h 1888"/>
              <a:gd name="T12" fmla="*/ 244 w 1630"/>
              <a:gd name="T13" fmla="*/ 1000 h 1888"/>
              <a:gd name="T14" fmla="*/ 982 w 1630"/>
              <a:gd name="T15" fmla="*/ 1708 h 1888"/>
              <a:gd name="T16" fmla="*/ 892 w 1630"/>
              <a:gd name="T17" fmla="*/ 1888 h 1888"/>
              <a:gd name="T18" fmla="*/ 1630 w 1630"/>
              <a:gd name="T19" fmla="*/ 1583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0" h="1888">
                <a:moveTo>
                  <a:pt x="1630" y="1583"/>
                </a:moveTo>
                <a:cubicBezTo>
                  <a:pt x="1467" y="1399"/>
                  <a:pt x="1371" y="1189"/>
                  <a:pt x="1344" y="987"/>
                </a:cubicBezTo>
                <a:cubicBezTo>
                  <a:pt x="1253" y="1167"/>
                  <a:pt x="1253" y="1167"/>
                  <a:pt x="1253" y="1167"/>
                </a:cubicBezTo>
                <a:cubicBezTo>
                  <a:pt x="1052" y="1067"/>
                  <a:pt x="882" y="903"/>
                  <a:pt x="772" y="706"/>
                </a:cubicBezTo>
                <a:cubicBezTo>
                  <a:pt x="662" y="509"/>
                  <a:pt x="614" y="280"/>
                  <a:pt x="635" y="55"/>
                </a:cubicBezTo>
                <a:cubicBezTo>
                  <a:pt x="32" y="0"/>
                  <a:pt x="32" y="0"/>
                  <a:pt x="32" y="0"/>
                </a:cubicBezTo>
                <a:cubicBezTo>
                  <a:pt x="0" y="343"/>
                  <a:pt x="75" y="699"/>
                  <a:pt x="244" y="1000"/>
                </a:cubicBezTo>
                <a:cubicBezTo>
                  <a:pt x="412" y="1303"/>
                  <a:pt x="672" y="1553"/>
                  <a:pt x="982" y="1708"/>
                </a:cubicBezTo>
                <a:cubicBezTo>
                  <a:pt x="892" y="1888"/>
                  <a:pt x="892" y="1888"/>
                  <a:pt x="892" y="1888"/>
                </a:cubicBezTo>
                <a:cubicBezTo>
                  <a:pt x="1184" y="1847"/>
                  <a:pt x="1437" y="1734"/>
                  <a:pt x="1630" y="1583"/>
                </a:cubicBezTo>
                <a:close/>
              </a:path>
            </a:pathLst>
          </a:cu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dirty="0">
              <a:solidFill>
                <a:prstClr val="white"/>
              </a:solidFill>
              <a:latin typeface="微软雅黑" panose="020B0503020204020204" charset="-122"/>
              <a:ea typeface="微软雅黑" panose="020B0503020204020204" charset="-122"/>
            </a:endParaRPr>
          </a:p>
        </p:txBody>
      </p:sp>
      <p:sp>
        <p:nvSpPr>
          <p:cNvPr id="38" name="Freeform 6"/>
          <p:cNvSpPr/>
          <p:nvPr/>
        </p:nvSpPr>
        <p:spPr bwMode="auto">
          <a:xfrm rot="17160000" flipV="1">
            <a:off x="2757169" y="2926972"/>
            <a:ext cx="820638" cy="950284"/>
          </a:xfrm>
          <a:custGeom>
            <a:avLst/>
            <a:gdLst>
              <a:gd name="T0" fmla="*/ 1630 w 1630"/>
              <a:gd name="T1" fmla="*/ 1583 h 1888"/>
              <a:gd name="T2" fmla="*/ 1344 w 1630"/>
              <a:gd name="T3" fmla="*/ 987 h 1888"/>
              <a:gd name="T4" fmla="*/ 1253 w 1630"/>
              <a:gd name="T5" fmla="*/ 1167 h 1888"/>
              <a:gd name="T6" fmla="*/ 772 w 1630"/>
              <a:gd name="T7" fmla="*/ 706 h 1888"/>
              <a:gd name="T8" fmla="*/ 635 w 1630"/>
              <a:gd name="T9" fmla="*/ 55 h 1888"/>
              <a:gd name="T10" fmla="*/ 32 w 1630"/>
              <a:gd name="T11" fmla="*/ 0 h 1888"/>
              <a:gd name="T12" fmla="*/ 244 w 1630"/>
              <a:gd name="T13" fmla="*/ 1000 h 1888"/>
              <a:gd name="T14" fmla="*/ 982 w 1630"/>
              <a:gd name="T15" fmla="*/ 1708 h 1888"/>
              <a:gd name="T16" fmla="*/ 892 w 1630"/>
              <a:gd name="T17" fmla="*/ 1888 h 1888"/>
              <a:gd name="T18" fmla="*/ 1630 w 1630"/>
              <a:gd name="T19" fmla="*/ 1583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0" h="1888">
                <a:moveTo>
                  <a:pt x="1630" y="1583"/>
                </a:moveTo>
                <a:cubicBezTo>
                  <a:pt x="1467" y="1399"/>
                  <a:pt x="1371" y="1189"/>
                  <a:pt x="1344" y="987"/>
                </a:cubicBezTo>
                <a:cubicBezTo>
                  <a:pt x="1253" y="1167"/>
                  <a:pt x="1253" y="1167"/>
                  <a:pt x="1253" y="1167"/>
                </a:cubicBezTo>
                <a:cubicBezTo>
                  <a:pt x="1052" y="1067"/>
                  <a:pt x="882" y="903"/>
                  <a:pt x="772" y="706"/>
                </a:cubicBezTo>
                <a:cubicBezTo>
                  <a:pt x="662" y="509"/>
                  <a:pt x="614" y="280"/>
                  <a:pt x="635" y="55"/>
                </a:cubicBezTo>
                <a:cubicBezTo>
                  <a:pt x="32" y="0"/>
                  <a:pt x="32" y="0"/>
                  <a:pt x="32" y="0"/>
                </a:cubicBezTo>
                <a:cubicBezTo>
                  <a:pt x="0" y="343"/>
                  <a:pt x="75" y="699"/>
                  <a:pt x="244" y="1000"/>
                </a:cubicBezTo>
                <a:cubicBezTo>
                  <a:pt x="412" y="1303"/>
                  <a:pt x="672" y="1553"/>
                  <a:pt x="982" y="1708"/>
                </a:cubicBezTo>
                <a:cubicBezTo>
                  <a:pt x="892" y="1888"/>
                  <a:pt x="892" y="1888"/>
                  <a:pt x="892" y="1888"/>
                </a:cubicBezTo>
                <a:cubicBezTo>
                  <a:pt x="1184" y="1847"/>
                  <a:pt x="1437" y="1734"/>
                  <a:pt x="1630" y="1583"/>
                </a:cubicBezTo>
                <a:close/>
              </a:path>
            </a:pathLst>
          </a:cu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dirty="0">
              <a:solidFill>
                <a:prstClr val="white"/>
              </a:solidFill>
              <a:latin typeface="微软雅黑" panose="020B0503020204020204" charset="-122"/>
              <a:ea typeface="微软雅黑" panose="020B0503020204020204" charset="-122"/>
            </a:endParaRPr>
          </a:p>
        </p:txBody>
      </p:sp>
      <p:sp>
        <p:nvSpPr>
          <p:cNvPr id="40" name="Freeform 6"/>
          <p:cNvSpPr/>
          <p:nvPr/>
        </p:nvSpPr>
        <p:spPr bwMode="auto">
          <a:xfrm rot="4440000" flipH="1" flipV="1">
            <a:off x="5328309" y="2926972"/>
            <a:ext cx="820638" cy="950284"/>
          </a:xfrm>
          <a:custGeom>
            <a:avLst/>
            <a:gdLst>
              <a:gd name="T0" fmla="*/ 1630 w 1630"/>
              <a:gd name="T1" fmla="*/ 1583 h 1888"/>
              <a:gd name="T2" fmla="*/ 1344 w 1630"/>
              <a:gd name="T3" fmla="*/ 987 h 1888"/>
              <a:gd name="T4" fmla="*/ 1253 w 1630"/>
              <a:gd name="T5" fmla="*/ 1167 h 1888"/>
              <a:gd name="T6" fmla="*/ 772 w 1630"/>
              <a:gd name="T7" fmla="*/ 706 h 1888"/>
              <a:gd name="T8" fmla="*/ 635 w 1630"/>
              <a:gd name="T9" fmla="*/ 55 h 1888"/>
              <a:gd name="T10" fmla="*/ 32 w 1630"/>
              <a:gd name="T11" fmla="*/ 0 h 1888"/>
              <a:gd name="T12" fmla="*/ 244 w 1630"/>
              <a:gd name="T13" fmla="*/ 1000 h 1888"/>
              <a:gd name="T14" fmla="*/ 982 w 1630"/>
              <a:gd name="T15" fmla="*/ 1708 h 1888"/>
              <a:gd name="T16" fmla="*/ 892 w 1630"/>
              <a:gd name="T17" fmla="*/ 1888 h 1888"/>
              <a:gd name="T18" fmla="*/ 1630 w 1630"/>
              <a:gd name="T19" fmla="*/ 1583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0" h="1888">
                <a:moveTo>
                  <a:pt x="1630" y="1583"/>
                </a:moveTo>
                <a:cubicBezTo>
                  <a:pt x="1467" y="1399"/>
                  <a:pt x="1371" y="1189"/>
                  <a:pt x="1344" y="987"/>
                </a:cubicBezTo>
                <a:cubicBezTo>
                  <a:pt x="1253" y="1167"/>
                  <a:pt x="1253" y="1167"/>
                  <a:pt x="1253" y="1167"/>
                </a:cubicBezTo>
                <a:cubicBezTo>
                  <a:pt x="1052" y="1067"/>
                  <a:pt x="882" y="903"/>
                  <a:pt x="772" y="706"/>
                </a:cubicBezTo>
                <a:cubicBezTo>
                  <a:pt x="662" y="509"/>
                  <a:pt x="614" y="280"/>
                  <a:pt x="635" y="55"/>
                </a:cubicBezTo>
                <a:cubicBezTo>
                  <a:pt x="32" y="0"/>
                  <a:pt x="32" y="0"/>
                  <a:pt x="32" y="0"/>
                </a:cubicBezTo>
                <a:cubicBezTo>
                  <a:pt x="0" y="343"/>
                  <a:pt x="75" y="699"/>
                  <a:pt x="244" y="1000"/>
                </a:cubicBezTo>
                <a:cubicBezTo>
                  <a:pt x="412" y="1303"/>
                  <a:pt x="672" y="1553"/>
                  <a:pt x="982" y="1708"/>
                </a:cubicBezTo>
                <a:cubicBezTo>
                  <a:pt x="892" y="1888"/>
                  <a:pt x="892" y="1888"/>
                  <a:pt x="892" y="1888"/>
                </a:cubicBezTo>
                <a:cubicBezTo>
                  <a:pt x="1184" y="1847"/>
                  <a:pt x="1437" y="1734"/>
                  <a:pt x="1630" y="1583"/>
                </a:cubicBezTo>
                <a:close/>
              </a:path>
            </a:pathLst>
          </a:cu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dirty="0">
              <a:solidFill>
                <a:prstClr val="white"/>
              </a:solidFill>
              <a:latin typeface="微软雅黑" panose="020B0503020204020204" charset="-122"/>
              <a:ea typeface="微软雅黑" panose="020B0503020204020204" charset="-122"/>
            </a:endParaRPr>
          </a:p>
        </p:txBody>
      </p:sp>
      <p:sp>
        <p:nvSpPr>
          <p:cNvPr id="41" name="圆角矩形 40"/>
          <p:cNvSpPr/>
          <p:nvPr/>
        </p:nvSpPr>
        <p:spPr>
          <a:xfrm>
            <a:off x="3627909" y="1125292"/>
            <a:ext cx="1673932" cy="540039"/>
          </a:xfrm>
          <a:prstGeom prst="roundRect">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圆角矩形 41"/>
          <p:cNvSpPr/>
          <p:nvPr/>
        </p:nvSpPr>
        <p:spPr>
          <a:xfrm>
            <a:off x="3627909" y="3518323"/>
            <a:ext cx="1673932" cy="540039"/>
          </a:xfrm>
          <a:prstGeom prst="roundRect">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3" name="圆角矩形 42"/>
          <p:cNvSpPr/>
          <p:nvPr/>
        </p:nvSpPr>
        <p:spPr>
          <a:xfrm>
            <a:off x="2156373" y="2303949"/>
            <a:ext cx="1160085" cy="540039"/>
          </a:xfrm>
          <a:prstGeom prst="roundRect">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4" name="圆角矩形 43"/>
          <p:cNvSpPr/>
          <p:nvPr/>
        </p:nvSpPr>
        <p:spPr>
          <a:xfrm>
            <a:off x="5163736" y="2303949"/>
            <a:ext cx="1427723" cy="540039"/>
          </a:xfrm>
          <a:prstGeom prst="roundRect">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5" name="矩形 114"/>
          <p:cNvSpPr/>
          <p:nvPr/>
        </p:nvSpPr>
        <p:spPr>
          <a:xfrm>
            <a:off x="3860783" y="1253396"/>
            <a:ext cx="1252948" cy="251460"/>
          </a:xfrm>
          <a:prstGeom prst="rect">
            <a:avLst/>
          </a:prstGeom>
        </p:spPr>
        <p:txBody>
          <a:bodyPr wrap="square" lIns="68552" tIns="34276" rIns="68552" bIns="34276">
            <a:spAutoFit/>
          </a:bodyPr>
          <a:lstStyle/>
          <a:p>
            <a:pPr algn="l"/>
            <a:r>
              <a:rPr lang="zh-CN" altLang="en-US" sz="1200" b="1" dirty="0">
                <a:solidFill>
                  <a:schemeClr val="bg1"/>
                </a:solidFill>
                <a:latin typeface="微软雅黑" panose="020B0503020204020204" charset="-122"/>
                <a:ea typeface="微软雅黑" panose="020B0503020204020204" charset="-122"/>
              </a:rPr>
              <a:t>自动化解决方案</a:t>
            </a:r>
          </a:p>
        </p:txBody>
      </p:sp>
      <p:sp>
        <p:nvSpPr>
          <p:cNvPr id="45" name="矩形 44"/>
          <p:cNvSpPr/>
          <p:nvPr/>
        </p:nvSpPr>
        <p:spPr>
          <a:xfrm rot="18780000">
            <a:off x="2766247" y="1569402"/>
            <a:ext cx="849630" cy="252730"/>
          </a:xfrm>
          <a:prstGeom prst="rect">
            <a:avLst/>
          </a:prstGeom>
        </p:spPr>
        <p:txBody>
          <a:bodyPr wrap="none">
            <a:spAutoFit/>
          </a:bodyPr>
          <a:lstStyle/>
          <a:p>
            <a:pPr algn="l"/>
            <a:r>
              <a:rPr lang="en-US" altLang="zh-CN" sz="1050" dirty="0">
                <a:solidFill>
                  <a:prstClr val="white"/>
                </a:solidFill>
                <a:latin typeface="微软雅黑" panose="020B0503020204020204" charset="-122"/>
                <a:ea typeface="微软雅黑" panose="020B0503020204020204" charset="-122"/>
                <a:cs typeface="Open Sans" panose="020B0606030504020204" pitchFamily="34" charset="0"/>
              </a:rPr>
              <a:t>产品自动化</a:t>
            </a:r>
          </a:p>
        </p:txBody>
      </p:sp>
      <p:sp>
        <p:nvSpPr>
          <p:cNvPr id="46" name="文本框 45"/>
          <p:cNvSpPr txBox="1"/>
          <p:nvPr/>
        </p:nvSpPr>
        <p:spPr>
          <a:xfrm>
            <a:off x="6537645" y="1282446"/>
            <a:ext cx="1185325" cy="695960"/>
          </a:xfrm>
          <a:prstGeom prst="rect">
            <a:avLst/>
          </a:prstGeom>
          <a:noFill/>
        </p:spPr>
        <p:txBody>
          <a:bodyPr wrap="square" lIns="68559" tIns="34279" rIns="68559" bIns="34279" rtlCol="0">
            <a:spAutoFit/>
          </a:bodyPr>
          <a:lstStyle/>
          <a:p>
            <a:pPr>
              <a:lnSpc>
                <a:spcPct val="130000"/>
              </a:lnSpc>
            </a:pPr>
            <a:r>
              <a:rPr lang="zh-CN" altLang="en-US" sz="1050" dirty="0">
                <a:solidFill>
                  <a:schemeClr val="tx1"/>
                </a:solidFill>
                <a:latin typeface="微软雅黑" panose="020B0503020204020204" charset="-122"/>
                <a:ea typeface="微软雅黑" panose="020B0503020204020204" charset="-122"/>
              </a:rPr>
              <a:t>提高生产效率</a:t>
            </a:r>
          </a:p>
          <a:p>
            <a:pPr>
              <a:lnSpc>
                <a:spcPct val="130000"/>
              </a:lnSpc>
            </a:pPr>
            <a:r>
              <a:rPr lang="zh-CN" altLang="en-US" sz="1050" dirty="0">
                <a:solidFill>
                  <a:schemeClr val="tx1"/>
                </a:solidFill>
                <a:latin typeface="微软雅黑" panose="020B0503020204020204" charset="-122"/>
                <a:ea typeface="微软雅黑" panose="020B0503020204020204" charset="-122"/>
              </a:rPr>
              <a:t>提高生产质量</a:t>
            </a:r>
          </a:p>
          <a:p>
            <a:pPr>
              <a:lnSpc>
                <a:spcPct val="130000"/>
              </a:lnSpc>
            </a:pPr>
            <a:r>
              <a:rPr lang="zh-CN" altLang="en-US" sz="1050" dirty="0">
                <a:solidFill>
                  <a:schemeClr val="tx1"/>
                </a:solidFill>
                <a:latin typeface="微软雅黑" panose="020B0503020204020204" charset="-122"/>
                <a:ea typeface="微软雅黑" panose="020B0503020204020204" charset="-122"/>
              </a:rPr>
              <a:t>降低运营成本</a:t>
            </a:r>
          </a:p>
        </p:txBody>
      </p:sp>
      <p:sp>
        <p:nvSpPr>
          <p:cNvPr id="47" name="矩形 46"/>
          <p:cNvSpPr/>
          <p:nvPr/>
        </p:nvSpPr>
        <p:spPr>
          <a:xfrm rot="2640000">
            <a:off x="5336910" y="1569402"/>
            <a:ext cx="849630" cy="252730"/>
          </a:xfrm>
          <a:prstGeom prst="rect">
            <a:avLst/>
          </a:prstGeom>
        </p:spPr>
        <p:txBody>
          <a:bodyPr wrap="none">
            <a:spAutoFit/>
          </a:bodyPr>
          <a:lstStyle/>
          <a:p>
            <a:pPr algn="l"/>
            <a:r>
              <a:rPr lang="zh-CN" altLang="en-US" sz="1050" dirty="0">
                <a:solidFill>
                  <a:prstClr val="white"/>
                </a:solidFill>
                <a:latin typeface="微软雅黑" panose="020B0503020204020204" charset="-122"/>
                <a:ea typeface="微软雅黑" panose="020B0503020204020204" charset="-122"/>
                <a:cs typeface="Open Sans" panose="020B0606030504020204" pitchFamily="34" charset="0"/>
              </a:rPr>
              <a:t>过程</a:t>
            </a:r>
            <a:r>
              <a:rPr lang="en-US" altLang="zh-CN" sz="1050" dirty="0">
                <a:solidFill>
                  <a:prstClr val="white"/>
                </a:solidFill>
                <a:latin typeface="微软雅黑" panose="020B0503020204020204" charset="-122"/>
                <a:ea typeface="微软雅黑" panose="020B0503020204020204" charset="-122"/>
                <a:cs typeface="Open Sans" panose="020B0606030504020204" pitchFamily="34" charset="0"/>
              </a:rPr>
              <a:t>自动化</a:t>
            </a:r>
          </a:p>
        </p:txBody>
      </p:sp>
      <p:sp>
        <p:nvSpPr>
          <p:cNvPr id="48" name="文本框 47"/>
          <p:cNvSpPr txBox="1"/>
          <p:nvPr/>
        </p:nvSpPr>
        <p:spPr>
          <a:xfrm>
            <a:off x="1378698" y="1296257"/>
            <a:ext cx="1856326" cy="695960"/>
          </a:xfrm>
          <a:prstGeom prst="rect">
            <a:avLst/>
          </a:prstGeom>
          <a:noFill/>
        </p:spPr>
        <p:txBody>
          <a:bodyPr wrap="square" lIns="68559" tIns="34279" rIns="68559" bIns="34279" rtlCol="0">
            <a:spAutoFit/>
          </a:bodyPr>
          <a:lstStyle/>
          <a:p>
            <a:pPr>
              <a:lnSpc>
                <a:spcPct val="130000"/>
              </a:lnSpc>
            </a:pPr>
            <a:r>
              <a:rPr lang="zh-CN" altLang="en-US" sz="1050" dirty="0">
                <a:solidFill>
                  <a:schemeClr val="tx1"/>
                </a:solidFill>
                <a:latin typeface="微软雅黑" panose="020B0503020204020204" charset="-122"/>
                <a:ea typeface="微软雅黑" panose="020B0503020204020204" charset="-122"/>
              </a:rPr>
              <a:t>提高产品自动化程度</a:t>
            </a:r>
          </a:p>
          <a:p>
            <a:pPr>
              <a:lnSpc>
                <a:spcPct val="130000"/>
              </a:lnSpc>
            </a:pPr>
            <a:r>
              <a:rPr lang="zh-CN" altLang="en-US" sz="1050" dirty="0">
                <a:solidFill>
                  <a:schemeClr val="tx1"/>
                </a:solidFill>
                <a:latin typeface="微软雅黑" panose="020B0503020204020204" charset="-122"/>
                <a:ea typeface="微软雅黑" panose="020B0503020204020204" charset="-122"/>
              </a:rPr>
              <a:t>提高产品附加价值</a:t>
            </a:r>
          </a:p>
          <a:p>
            <a:pPr>
              <a:lnSpc>
                <a:spcPct val="130000"/>
              </a:lnSpc>
            </a:pPr>
            <a:r>
              <a:rPr lang="zh-CN" altLang="en-US" sz="1050" dirty="0">
                <a:solidFill>
                  <a:schemeClr val="tx1"/>
                </a:solidFill>
                <a:latin typeface="微软雅黑" panose="020B0503020204020204" charset="-122"/>
                <a:ea typeface="微软雅黑" panose="020B0503020204020204" charset="-122"/>
              </a:rPr>
              <a:t>提高产品的竞争力</a:t>
            </a:r>
          </a:p>
        </p:txBody>
      </p:sp>
      <p:sp>
        <p:nvSpPr>
          <p:cNvPr id="49" name="矩形 48"/>
          <p:cNvSpPr/>
          <p:nvPr/>
        </p:nvSpPr>
        <p:spPr>
          <a:xfrm>
            <a:off x="2352578" y="2447769"/>
            <a:ext cx="852919" cy="251460"/>
          </a:xfrm>
          <a:prstGeom prst="rect">
            <a:avLst/>
          </a:prstGeom>
        </p:spPr>
        <p:txBody>
          <a:bodyPr wrap="square" lIns="68552" tIns="34276" rIns="68552" bIns="34276">
            <a:spAutoFit/>
          </a:bodyPr>
          <a:lstStyle/>
          <a:p>
            <a:pPr algn="l"/>
            <a:r>
              <a:rPr lang="zh-CN" altLang="en-US" sz="1200" b="1" dirty="0">
                <a:solidFill>
                  <a:schemeClr val="bg1"/>
                </a:solidFill>
                <a:latin typeface="微软雅黑" panose="020B0503020204020204" charset="-122"/>
                <a:ea typeface="微软雅黑" panose="020B0503020204020204" charset="-122"/>
              </a:rPr>
              <a:t>客户产品</a:t>
            </a:r>
          </a:p>
        </p:txBody>
      </p:sp>
      <p:sp>
        <p:nvSpPr>
          <p:cNvPr id="50" name="矩形 49"/>
          <p:cNvSpPr/>
          <p:nvPr/>
        </p:nvSpPr>
        <p:spPr>
          <a:xfrm>
            <a:off x="5352797" y="2447769"/>
            <a:ext cx="1152941" cy="251460"/>
          </a:xfrm>
          <a:prstGeom prst="rect">
            <a:avLst/>
          </a:prstGeom>
        </p:spPr>
        <p:txBody>
          <a:bodyPr wrap="square" lIns="68552" tIns="34276" rIns="68552" bIns="34276">
            <a:spAutoFit/>
          </a:bodyPr>
          <a:lstStyle/>
          <a:p>
            <a:pPr algn="l"/>
            <a:r>
              <a:rPr lang="zh-CN" altLang="en-US" sz="1200" b="1" dirty="0">
                <a:solidFill>
                  <a:schemeClr val="bg1"/>
                </a:solidFill>
                <a:latin typeface="微软雅黑" panose="020B0503020204020204" charset="-122"/>
                <a:ea typeface="微软雅黑" panose="020B0503020204020204" charset="-122"/>
              </a:rPr>
              <a:t>客户生产过程</a:t>
            </a:r>
          </a:p>
        </p:txBody>
      </p:sp>
      <p:sp>
        <p:nvSpPr>
          <p:cNvPr id="51" name="矩形 50"/>
          <p:cNvSpPr/>
          <p:nvPr/>
        </p:nvSpPr>
        <p:spPr>
          <a:xfrm>
            <a:off x="3860783" y="3660715"/>
            <a:ext cx="1252948" cy="251460"/>
          </a:xfrm>
          <a:prstGeom prst="rect">
            <a:avLst/>
          </a:prstGeom>
        </p:spPr>
        <p:txBody>
          <a:bodyPr wrap="square" lIns="68552" tIns="34276" rIns="68552" bIns="34276">
            <a:spAutoFit/>
          </a:bodyPr>
          <a:lstStyle/>
          <a:p>
            <a:pPr algn="l"/>
            <a:r>
              <a:rPr lang="zh-CN" altLang="en-US" sz="1200" b="1" dirty="0">
                <a:solidFill>
                  <a:schemeClr val="bg1"/>
                </a:solidFill>
                <a:latin typeface="微软雅黑" panose="020B0503020204020204" charset="-122"/>
                <a:ea typeface="微软雅黑" panose="020B0503020204020204" charset="-122"/>
              </a:rPr>
              <a:t>信息化解决方案</a:t>
            </a:r>
          </a:p>
        </p:txBody>
      </p:sp>
      <p:sp>
        <p:nvSpPr>
          <p:cNvPr id="52" name="文本框 51"/>
          <p:cNvSpPr txBox="1"/>
          <p:nvPr/>
        </p:nvSpPr>
        <p:spPr>
          <a:xfrm>
            <a:off x="1412510" y="3147820"/>
            <a:ext cx="1185325" cy="905510"/>
          </a:xfrm>
          <a:prstGeom prst="rect">
            <a:avLst/>
          </a:prstGeom>
          <a:noFill/>
        </p:spPr>
        <p:txBody>
          <a:bodyPr wrap="square" lIns="68559" tIns="34279" rIns="68559" bIns="34279" rtlCol="0">
            <a:spAutoFit/>
          </a:bodyPr>
          <a:lstStyle/>
          <a:p>
            <a:pPr>
              <a:lnSpc>
                <a:spcPct val="130000"/>
              </a:lnSpc>
            </a:pPr>
            <a:r>
              <a:rPr lang="zh-CN" altLang="en-US" sz="1050" dirty="0">
                <a:solidFill>
                  <a:schemeClr val="tx1"/>
                </a:solidFill>
                <a:latin typeface="微软雅黑" panose="020B0503020204020204" charset="-122"/>
                <a:ea typeface="微软雅黑" panose="020B0503020204020204" charset="-122"/>
              </a:rPr>
              <a:t>设备远程监控</a:t>
            </a:r>
          </a:p>
          <a:p>
            <a:pPr>
              <a:lnSpc>
                <a:spcPct val="130000"/>
              </a:lnSpc>
            </a:pPr>
            <a:r>
              <a:rPr lang="zh-CN" altLang="en-US" sz="1050" dirty="0">
                <a:solidFill>
                  <a:schemeClr val="tx1"/>
                </a:solidFill>
                <a:latin typeface="微软雅黑" panose="020B0503020204020204" charset="-122"/>
                <a:ea typeface="微软雅黑" panose="020B0503020204020204" charset="-122"/>
              </a:rPr>
              <a:t>设备远程报警</a:t>
            </a:r>
          </a:p>
          <a:p>
            <a:pPr>
              <a:lnSpc>
                <a:spcPct val="130000"/>
              </a:lnSpc>
            </a:pPr>
            <a:r>
              <a:rPr lang="zh-CN" altLang="en-US" sz="1050" dirty="0">
                <a:solidFill>
                  <a:schemeClr val="tx1"/>
                </a:solidFill>
                <a:latin typeface="微软雅黑" panose="020B0503020204020204" charset="-122"/>
                <a:ea typeface="微软雅黑" panose="020B0503020204020204" charset="-122"/>
              </a:rPr>
              <a:t>设备远程维护</a:t>
            </a:r>
          </a:p>
          <a:p>
            <a:pPr>
              <a:lnSpc>
                <a:spcPct val="130000"/>
              </a:lnSpc>
            </a:pPr>
            <a:r>
              <a:rPr lang="zh-CN" altLang="en-US" sz="1050" dirty="0">
                <a:solidFill>
                  <a:schemeClr val="tx1"/>
                </a:solidFill>
                <a:latin typeface="微软雅黑" panose="020B0503020204020204" charset="-122"/>
                <a:ea typeface="微软雅黑" panose="020B0503020204020204" charset="-122"/>
              </a:rPr>
              <a:t>设备远程运营</a:t>
            </a:r>
          </a:p>
        </p:txBody>
      </p:sp>
      <p:sp>
        <p:nvSpPr>
          <p:cNvPr id="53" name="文本框 52"/>
          <p:cNvSpPr txBox="1"/>
          <p:nvPr/>
        </p:nvSpPr>
        <p:spPr>
          <a:xfrm>
            <a:off x="6495261" y="3147820"/>
            <a:ext cx="1856326" cy="695960"/>
          </a:xfrm>
          <a:prstGeom prst="rect">
            <a:avLst/>
          </a:prstGeom>
          <a:noFill/>
        </p:spPr>
        <p:txBody>
          <a:bodyPr wrap="square" lIns="68559" tIns="34279" rIns="68559" bIns="34279" rtlCol="0">
            <a:spAutoFit/>
          </a:bodyPr>
          <a:lstStyle/>
          <a:p>
            <a:pPr>
              <a:lnSpc>
                <a:spcPct val="130000"/>
              </a:lnSpc>
            </a:pPr>
            <a:r>
              <a:rPr lang="zh-CN" altLang="en-US" sz="1050" dirty="0">
                <a:solidFill>
                  <a:schemeClr val="tx1"/>
                </a:solidFill>
                <a:latin typeface="微软雅黑" panose="020B0503020204020204" charset="-122"/>
                <a:ea typeface="微软雅黑" panose="020B0503020204020204" charset="-122"/>
              </a:rPr>
              <a:t>基于价值链的评价体系</a:t>
            </a:r>
          </a:p>
          <a:p>
            <a:pPr>
              <a:lnSpc>
                <a:spcPct val="130000"/>
              </a:lnSpc>
            </a:pPr>
            <a:r>
              <a:rPr lang="zh-CN" altLang="en-US" sz="1050" dirty="0">
                <a:solidFill>
                  <a:schemeClr val="tx1"/>
                </a:solidFill>
                <a:latin typeface="微软雅黑" panose="020B0503020204020204" charset="-122"/>
                <a:ea typeface="微软雅黑" panose="020B0503020204020204" charset="-122"/>
              </a:rPr>
              <a:t>依托项目端到端的管理</a:t>
            </a:r>
          </a:p>
          <a:p>
            <a:pPr>
              <a:lnSpc>
                <a:spcPct val="130000"/>
              </a:lnSpc>
            </a:pPr>
            <a:r>
              <a:rPr lang="zh-CN" altLang="en-US" sz="1050" dirty="0">
                <a:solidFill>
                  <a:schemeClr val="tx1"/>
                </a:solidFill>
                <a:latin typeface="微软雅黑" panose="020B0503020204020204" charset="-122"/>
                <a:ea typeface="微软雅黑" panose="020B0503020204020204" charset="-122"/>
              </a:rPr>
              <a:t>依托数据的考核模式</a:t>
            </a:r>
          </a:p>
        </p:txBody>
      </p:sp>
      <p:sp>
        <p:nvSpPr>
          <p:cNvPr id="54" name="矩形 53"/>
          <p:cNvSpPr/>
          <p:nvPr/>
        </p:nvSpPr>
        <p:spPr>
          <a:xfrm rot="13500000">
            <a:off x="2627665" y="3338579"/>
            <a:ext cx="1116330" cy="252730"/>
          </a:xfrm>
          <a:prstGeom prst="rect">
            <a:avLst/>
          </a:prstGeom>
        </p:spPr>
        <p:txBody>
          <a:bodyPr wrap="none">
            <a:spAutoFit/>
          </a:bodyPr>
          <a:lstStyle/>
          <a:p>
            <a:pPr algn="l"/>
            <a:r>
              <a:rPr lang="en-US" altLang="zh-CN" sz="1050" dirty="0">
                <a:solidFill>
                  <a:prstClr val="white"/>
                </a:solidFill>
                <a:latin typeface="微软雅黑" panose="020B0503020204020204" charset="-122"/>
                <a:ea typeface="微软雅黑" panose="020B0503020204020204" charset="-122"/>
                <a:cs typeface="Open Sans" panose="020B0606030504020204" pitchFamily="34" charset="0"/>
              </a:rPr>
              <a:t>深拓云监控平台</a:t>
            </a:r>
          </a:p>
        </p:txBody>
      </p:sp>
      <p:sp>
        <p:nvSpPr>
          <p:cNvPr id="55" name="矩形 54"/>
          <p:cNvSpPr/>
          <p:nvPr/>
        </p:nvSpPr>
        <p:spPr>
          <a:xfrm rot="7860000">
            <a:off x="5301194" y="3355723"/>
            <a:ext cx="982980" cy="252730"/>
          </a:xfrm>
          <a:prstGeom prst="rect">
            <a:avLst/>
          </a:prstGeom>
        </p:spPr>
        <p:txBody>
          <a:bodyPr wrap="none">
            <a:spAutoFit/>
          </a:bodyPr>
          <a:lstStyle/>
          <a:p>
            <a:pPr algn="l"/>
            <a:r>
              <a:rPr sz="1050" dirty="0">
                <a:solidFill>
                  <a:prstClr val="white"/>
                </a:solidFill>
                <a:latin typeface="微软雅黑" panose="020B0503020204020204" charset="-122"/>
                <a:ea typeface="微软雅黑" panose="020B0503020204020204" charset="-122"/>
                <a:cs typeface="Open Sans" panose="020B0606030504020204" pitchFamily="34" charset="0"/>
              </a:rPr>
              <a:t>深拓管理系统</a:t>
            </a:r>
          </a:p>
        </p:txBody>
      </p:sp>
      <p:sp>
        <p:nvSpPr>
          <p:cNvPr id="57" name="文本框 56"/>
          <p:cNvSpPr txBox="1"/>
          <p:nvPr/>
        </p:nvSpPr>
        <p:spPr>
          <a:xfrm>
            <a:off x="1432511" y="1070526"/>
            <a:ext cx="973404" cy="251460"/>
          </a:xfrm>
          <a:prstGeom prst="rect">
            <a:avLst/>
          </a:prstGeom>
          <a:noFill/>
        </p:spPr>
        <p:txBody>
          <a:bodyPr wrap="square" lIns="68559" tIns="34279" rIns="68559" bIns="34279" rtlCol="0">
            <a:spAutoFit/>
          </a:bodyPr>
          <a:lstStyle/>
          <a:p>
            <a:r>
              <a:rPr lang="zh-CN" altLang="en-US" sz="1200" b="1" dirty="0">
                <a:solidFill>
                  <a:srgbClr val="2F5EB0"/>
                </a:solidFill>
                <a:latin typeface="微软雅黑" panose="020B0503020204020204" charset="-122"/>
                <a:ea typeface="微软雅黑" panose="020B0503020204020204" charset="-122"/>
              </a:rPr>
              <a:t>产品自动化</a:t>
            </a:r>
          </a:p>
        </p:txBody>
      </p:sp>
      <p:sp>
        <p:nvSpPr>
          <p:cNvPr id="80" name="Oval 15"/>
          <p:cNvSpPr/>
          <p:nvPr/>
        </p:nvSpPr>
        <p:spPr>
          <a:xfrm>
            <a:off x="1326313" y="1438648"/>
            <a:ext cx="57147" cy="57147"/>
          </a:xfrm>
          <a:prstGeom prst="ellipse">
            <a:avLst/>
          </a:prstGeom>
          <a:solidFill>
            <a:srgbClr val="2C59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400">
              <a:solidFill>
                <a:schemeClr val="bg1">
                  <a:lumMod val="50000"/>
                </a:schemeClr>
              </a:solidFill>
              <a:latin typeface="方正黑体简体" panose="03000509000000000000" pitchFamily="2" charset="-122"/>
              <a:ea typeface="方正黑体简体" panose="03000509000000000000" pitchFamily="2" charset="-122"/>
              <a:sym typeface="方正黑体简体" panose="03000509000000000000" pitchFamily="2" charset="-122"/>
            </a:endParaRPr>
          </a:p>
        </p:txBody>
      </p:sp>
      <p:sp>
        <p:nvSpPr>
          <p:cNvPr id="81" name="Oval 15"/>
          <p:cNvSpPr/>
          <p:nvPr/>
        </p:nvSpPr>
        <p:spPr>
          <a:xfrm>
            <a:off x="1326313" y="1642472"/>
            <a:ext cx="57147" cy="57147"/>
          </a:xfrm>
          <a:prstGeom prst="ellipse">
            <a:avLst/>
          </a:prstGeom>
          <a:solidFill>
            <a:srgbClr val="2C59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400">
              <a:solidFill>
                <a:schemeClr val="bg1">
                  <a:lumMod val="50000"/>
                </a:schemeClr>
              </a:solidFill>
              <a:latin typeface="方正黑体简体" panose="03000509000000000000" pitchFamily="2" charset="-122"/>
              <a:ea typeface="方正黑体简体" panose="03000509000000000000" pitchFamily="2" charset="-122"/>
              <a:sym typeface="方正黑体简体" panose="03000509000000000000" pitchFamily="2" charset="-122"/>
            </a:endParaRPr>
          </a:p>
        </p:txBody>
      </p:sp>
      <p:sp>
        <p:nvSpPr>
          <p:cNvPr id="58" name="Oval 15"/>
          <p:cNvSpPr/>
          <p:nvPr/>
        </p:nvSpPr>
        <p:spPr>
          <a:xfrm>
            <a:off x="1326313" y="1847725"/>
            <a:ext cx="57147" cy="57147"/>
          </a:xfrm>
          <a:prstGeom prst="ellipse">
            <a:avLst/>
          </a:prstGeom>
          <a:solidFill>
            <a:srgbClr val="2C59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400">
              <a:solidFill>
                <a:schemeClr val="bg1">
                  <a:lumMod val="50000"/>
                </a:schemeClr>
              </a:solidFill>
              <a:latin typeface="方正黑体简体" panose="03000509000000000000" pitchFamily="2" charset="-122"/>
              <a:ea typeface="方正黑体简体" panose="03000509000000000000" pitchFamily="2" charset="-122"/>
              <a:sym typeface="方正黑体简体" panose="03000509000000000000" pitchFamily="2" charset="-122"/>
            </a:endParaRPr>
          </a:p>
        </p:txBody>
      </p:sp>
      <p:sp>
        <p:nvSpPr>
          <p:cNvPr id="59" name="文本框 58"/>
          <p:cNvSpPr txBox="1"/>
          <p:nvPr/>
        </p:nvSpPr>
        <p:spPr>
          <a:xfrm>
            <a:off x="1432511" y="2942091"/>
            <a:ext cx="1270569" cy="251460"/>
          </a:xfrm>
          <a:prstGeom prst="rect">
            <a:avLst/>
          </a:prstGeom>
          <a:noFill/>
        </p:spPr>
        <p:txBody>
          <a:bodyPr wrap="square" lIns="68559" tIns="34279" rIns="68559" bIns="34279" rtlCol="0">
            <a:spAutoFit/>
          </a:bodyPr>
          <a:lstStyle/>
          <a:p>
            <a:r>
              <a:rPr lang="zh-CN" altLang="en-US" sz="1200" b="1" dirty="0">
                <a:solidFill>
                  <a:srgbClr val="2F5EB0"/>
                </a:solidFill>
                <a:latin typeface="微软雅黑" panose="020B0503020204020204" charset="-122"/>
                <a:ea typeface="微软雅黑" panose="020B0503020204020204" charset="-122"/>
              </a:rPr>
              <a:t>深拓云监控平台</a:t>
            </a:r>
          </a:p>
        </p:txBody>
      </p:sp>
      <p:sp>
        <p:nvSpPr>
          <p:cNvPr id="60" name="Oval 15"/>
          <p:cNvSpPr/>
          <p:nvPr/>
        </p:nvSpPr>
        <p:spPr>
          <a:xfrm>
            <a:off x="1326313" y="3274496"/>
            <a:ext cx="57147" cy="57147"/>
          </a:xfrm>
          <a:prstGeom prst="ellipse">
            <a:avLst/>
          </a:prstGeom>
          <a:solidFill>
            <a:srgbClr val="2C59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400">
              <a:solidFill>
                <a:schemeClr val="bg1">
                  <a:lumMod val="50000"/>
                </a:schemeClr>
              </a:solidFill>
              <a:latin typeface="方正黑体简体" panose="03000509000000000000" pitchFamily="2" charset="-122"/>
              <a:ea typeface="方正黑体简体" panose="03000509000000000000" pitchFamily="2" charset="-122"/>
              <a:sym typeface="方正黑体简体" panose="03000509000000000000" pitchFamily="2" charset="-122"/>
            </a:endParaRPr>
          </a:p>
        </p:txBody>
      </p:sp>
      <p:sp>
        <p:nvSpPr>
          <p:cNvPr id="61" name="Oval 15"/>
          <p:cNvSpPr/>
          <p:nvPr/>
        </p:nvSpPr>
        <p:spPr>
          <a:xfrm>
            <a:off x="1326313" y="3478320"/>
            <a:ext cx="57147" cy="57147"/>
          </a:xfrm>
          <a:prstGeom prst="ellipse">
            <a:avLst/>
          </a:prstGeom>
          <a:solidFill>
            <a:srgbClr val="2C59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400">
              <a:solidFill>
                <a:schemeClr val="bg1">
                  <a:lumMod val="50000"/>
                </a:schemeClr>
              </a:solidFill>
              <a:latin typeface="方正黑体简体" panose="03000509000000000000" pitchFamily="2" charset="-122"/>
              <a:ea typeface="方正黑体简体" panose="03000509000000000000" pitchFamily="2" charset="-122"/>
              <a:sym typeface="方正黑体简体" panose="03000509000000000000" pitchFamily="2" charset="-122"/>
            </a:endParaRPr>
          </a:p>
        </p:txBody>
      </p:sp>
      <p:sp>
        <p:nvSpPr>
          <p:cNvPr id="62" name="Oval 15"/>
          <p:cNvSpPr/>
          <p:nvPr/>
        </p:nvSpPr>
        <p:spPr>
          <a:xfrm>
            <a:off x="1326313" y="3683573"/>
            <a:ext cx="57147" cy="57147"/>
          </a:xfrm>
          <a:prstGeom prst="ellipse">
            <a:avLst/>
          </a:prstGeom>
          <a:solidFill>
            <a:srgbClr val="2C59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400">
              <a:solidFill>
                <a:schemeClr val="bg1">
                  <a:lumMod val="50000"/>
                </a:schemeClr>
              </a:solidFill>
              <a:latin typeface="方正黑体简体" panose="03000509000000000000" pitchFamily="2" charset="-122"/>
              <a:ea typeface="方正黑体简体" panose="03000509000000000000" pitchFamily="2" charset="-122"/>
              <a:sym typeface="方正黑体简体" panose="03000509000000000000" pitchFamily="2" charset="-122"/>
            </a:endParaRPr>
          </a:p>
        </p:txBody>
      </p:sp>
      <p:sp>
        <p:nvSpPr>
          <p:cNvPr id="63" name="Oval 15"/>
          <p:cNvSpPr/>
          <p:nvPr/>
        </p:nvSpPr>
        <p:spPr>
          <a:xfrm>
            <a:off x="1326313" y="3897875"/>
            <a:ext cx="57147" cy="57147"/>
          </a:xfrm>
          <a:prstGeom prst="ellipse">
            <a:avLst/>
          </a:prstGeom>
          <a:solidFill>
            <a:srgbClr val="2C59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400">
              <a:solidFill>
                <a:schemeClr val="bg1">
                  <a:lumMod val="50000"/>
                </a:schemeClr>
              </a:solidFill>
              <a:latin typeface="方正黑体简体" panose="03000509000000000000" pitchFamily="2" charset="-122"/>
              <a:ea typeface="方正黑体简体" panose="03000509000000000000" pitchFamily="2" charset="-122"/>
              <a:sym typeface="方正黑体简体" panose="03000509000000000000" pitchFamily="2" charset="-122"/>
            </a:endParaRPr>
          </a:p>
        </p:txBody>
      </p:sp>
      <p:sp>
        <p:nvSpPr>
          <p:cNvPr id="64" name="文本框 63"/>
          <p:cNvSpPr txBox="1"/>
          <p:nvPr/>
        </p:nvSpPr>
        <p:spPr>
          <a:xfrm>
            <a:off x="6550980" y="1070526"/>
            <a:ext cx="973404" cy="251460"/>
          </a:xfrm>
          <a:prstGeom prst="rect">
            <a:avLst/>
          </a:prstGeom>
          <a:noFill/>
        </p:spPr>
        <p:txBody>
          <a:bodyPr wrap="square" lIns="68559" tIns="34279" rIns="68559" bIns="34279" rtlCol="0">
            <a:spAutoFit/>
          </a:bodyPr>
          <a:lstStyle/>
          <a:p>
            <a:r>
              <a:rPr lang="zh-CN" altLang="en-US" sz="1200" b="1" dirty="0">
                <a:solidFill>
                  <a:srgbClr val="2F5EB0"/>
                </a:solidFill>
                <a:latin typeface="微软雅黑" panose="020B0503020204020204" charset="-122"/>
                <a:ea typeface="微软雅黑" panose="020B0503020204020204" charset="-122"/>
              </a:rPr>
              <a:t>过程自动化</a:t>
            </a:r>
          </a:p>
        </p:txBody>
      </p:sp>
      <p:sp>
        <p:nvSpPr>
          <p:cNvPr id="65" name="文本框 64"/>
          <p:cNvSpPr txBox="1"/>
          <p:nvPr/>
        </p:nvSpPr>
        <p:spPr>
          <a:xfrm>
            <a:off x="6550980" y="2956378"/>
            <a:ext cx="1329621" cy="251460"/>
          </a:xfrm>
          <a:prstGeom prst="rect">
            <a:avLst/>
          </a:prstGeom>
          <a:noFill/>
        </p:spPr>
        <p:txBody>
          <a:bodyPr wrap="square" lIns="68559" tIns="34279" rIns="68559" bIns="34279" rtlCol="0">
            <a:spAutoFit/>
          </a:bodyPr>
          <a:lstStyle/>
          <a:p>
            <a:r>
              <a:rPr lang="zh-CN" altLang="en-US" sz="1200" b="1" dirty="0">
                <a:solidFill>
                  <a:srgbClr val="2F5EB0"/>
                </a:solidFill>
                <a:latin typeface="微软雅黑" panose="020B0503020204020204" charset="-122"/>
                <a:ea typeface="微软雅黑" panose="020B0503020204020204" charset="-122"/>
              </a:rPr>
              <a:t>深拓管理系统</a:t>
            </a:r>
          </a:p>
        </p:txBody>
      </p:sp>
      <p:sp>
        <p:nvSpPr>
          <p:cNvPr id="66" name="Oval 15"/>
          <p:cNvSpPr/>
          <p:nvPr/>
        </p:nvSpPr>
        <p:spPr>
          <a:xfrm>
            <a:off x="6444781" y="1438648"/>
            <a:ext cx="57147" cy="57147"/>
          </a:xfrm>
          <a:prstGeom prst="ellipse">
            <a:avLst/>
          </a:prstGeom>
          <a:solidFill>
            <a:srgbClr val="2C59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400">
              <a:solidFill>
                <a:schemeClr val="bg1">
                  <a:lumMod val="50000"/>
                </a:schemeClr>
              </a:solidFill>
              <a:latin typeface="方正黑体简体" panose="03000509000000000000" pitchFamily="2" charset="-122"/>
              <a:ea typeface="方正黑体简体" panose="03000509000000000000" pitchFamily="2" charset="-122"/>
              <a:sym typeface="方正黑体简体" panose="03000509000000000000" pitchFamily="2" charset="-122"/>
            </a:endParaRPr>
          </a:p>
        </p:txBody>
      </p:sp>
      <p:sp>
        <p:nvSpPr>
          <p:cNvPr id="67" name="Oval 15"/>
          <p:cNvSpPr/>
          <p:nvPr/>
        </p:nvSpPr>
        <p:spPr>
          <a:xfrm>
            <a:off x="6444781" y="1642472"/>
            <a:ext cx="57147" cy="57147"/>
          </a:xfrm>
          <a:prstGeom prst="ellipse">
            <a:avLst/>
          </a:prstGeom>
          <a:solidFill>
            <a:srgbClr val="2C59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400">
              <a:solidFill>
                <a:schemeClr val="bg1">
                  <a:lumMod val="50000"/>
                </a:schemeClr>
              </a:solidFill>
              <a:latin typeface="方正黑体简体" panose="03000509000000000000" pitchFamily="2" charset="-122"/>
              <a:ea typeface="方正黑体简体" panose="03000509000000000000" pitchFamily="2" charset="-122"/>
              <a:sym typeface="方正黑体简体" panose="03000509000000000000" pitchFamily="2" charset="-122"/>
            </a:endParaRPr>
          </a:p>
        </p:txBody>
      </p:sp>
      <p:sp>
        <p:nvSpPr>
          <p:cNvPr id="68" name="Oval 15"/>
          <p:cNvSpPr/>
          <p:nvPr/>
        </p:nvSpPr>
        <p:spPr>
          <a:xfrm>
            <a:off x="6444781" y="1847725"/>
            <a:ext cx="57147" cy="57147"/>
          </a:xfrm>
          <a:prstGeom prst="ellipse">
            <a:avLst/>
          </a:prstGeom>
          <a:solidFill>
            <a:srgbClr val="2C59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400">
              <a:solidFill>
                <a:schemeClr val="bg1">
                  <a:lumMod val="50000"/>
                </a:schemeClr>
              </a:solidFill>
              <a:latin typeface="方正黑体简体" panose="03000509000000000000" pitchFamily="2" charset="-122"/>
              <a:ea typeface="方正黑体简体" panose="03000509000000000000" pitchFamily="2" charset="-122"/>
              <a:sym typeface="方正黑体简体" panose="03000509000000000000" pitchFamily="2" charset="-122"/>
            </a:endParaRPr>
          </a:p>
        </p:txBody>
      </p:sp>
      <p:sp>
        <p:nvSpPr>
          <p:cNvPr id="69" name="Oval 15"/>
          <p:cNvSpPr/>
          <p:nvPr/>
        </p:nvSpPr>
        <p:spPr>
          <a:xfrm>
            <a:off x="6466211" y="3274496"/>
            <a:ext cx="57147" cy="57147"/>
          </a:xfrm>
          <a:prstGeom prst="ellipse">
            <a:avLst/>
          </a:prstGeom>
          <a:solidFill>
            <a:srgbClr val="2C59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400">
              <a:solidFill>
                <a:schemeClr val="bg1">
                  <a:lumMod val="50000"/>
                </a:schemeClr>
              </a:solidFill>
              <a:latin typeface="方正黑体简体" panose="03000509000000000000" pitchFamily="2" charset="-122"/>
              <a:ea typeface="方正黑体简体" panose="03000509000000000000" pitchFamily="2" charset="-122"/>
              <a:sym typeface="方正黑体简体" panose="03000509000000000000" pitchFamily="2" charset="-122"/>
            </a:endParaRPr>
          </a:p>
        </p:txBody>
      </p:sp>
      <p:sp>
        <p:nvSpPr>
          <p:cNvPr id="70" name="Oval 15"/>
          <p:cNvSpPr/>
          <p:nvPr/>
        </p:nvSpPr>
        <p:spPr>
          <a:xfrm>
            <a:off x="6466211" y="3478320"/>
            <a:ext cx="57147" cy="57147"/>
          </a:xfrm>
          <a:prstGeom prst="ellipse">
            <a:avLst/>
          </a:prstGeom>
          <a:solidFill>
            <a:srgbClr val="2C59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400">
              <a:solidFill>
                <a:schemeClr val="bg1">
                  <a:lumMod val="50000"/>
                </a:schemeClr>
              </a:solidFill>
              <a:latin typeface="方正黑体简体" panose="03000509000000000000" pitchFamily="2" charset="-122"/>
              <a:ea typeface="方正黑体简体" panose="03000509000000000000" pitchFamily="2" charset="-122"/>
              <a:sym typeface="方正黑体简体" panose="03000509000000000000" pitchFamily="2" charset="-122"/>
            </a:endParaRPr>
          </a:p>
        </p:txBody>
      </p:sp>
      <p:sp>
        <p:nvSpPr>
          <p:cNvPr id="71" name="Oval 15"/>
          <p:cNvSpPr/>
          <p:nvPr/>
        </p:nvSpPr>
        <p:spPr>
          <a:xfrm>
            <a:off x="6466211" y="3683573"/>
            <a:ext cx="57147" cy="57147"/>
          </a:xfrm>
          <a:prstGeom prst="ellipse">
            <a:avLst/>
          </a:prstGeom>
          <a:solidFill>
            <a:srgbClr val="2C59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400">
              <a:solidFill>
                <a:schemeClr val="bg1">
                  <a:lumMod val="50000"/>
                </a:schemeClr>
              </a:solidFill>
              <a:latin typeface="方正黑体简体" panose="03000509000000000000" pitchFamily="2" charset="-122"/>
              <a:ea typeface="方正黑体简体" panose="03000509000000000000" pitchFamily="2" charset="-122"/>
              <a:sym typeface="方正黑体简体" panose="03000509000000000000" pitchFamily="2" charset="-122"/>
            </a:endParaRPr>
          </a:p>
        </p:txBody>
      </p:sp>
      <p:pic>
        <p:nvPicPr>
          <p:cNvPr id="14" name="图片 13"/>
          <p:cNvPicPr>
            <a:picLocks noChangeAspect="1"/>
          </p:cNvPicPr>
          <p:nvPr/>
        </p:nvPicPr>
        <p:blipFill>
          <a:blip r:embed="rId3" cstate="print"/>
          <a:stretch>
            <a:fillRect/>
          </a:stretch>
        </p:blipFill>
        <p:spPr>
          <a:xfrm>
            <a:off x="185166" y="107950"/>
            <a:ext cx="351790" cy="35179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1" y="3158"/>
            <a:ext cx="738534" cy="437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nvGrpSpPr>
          <p:cNvPr id="2" name="组合 1"/>
          <p:cNvGrpSpPr/>
          <p:nvPr/>
        </p:nvGrpSpPr>
        <p:grpSpPr>
          <a:xfrm>
            <a:off x="145104" y="3158"/>
            <a:ext cx="431914" cy="627339"/>
            <a:chOff x="841003" y="360040"/>
            <a:chExt cx="504056" cy="836712"/>
          </a:xfrm>
          <a:solidFill>
            <a:srgbClr val="2F5EB0"/>
          </a:solidFill>
        </p:grpSpPr>
        <p:sp>
          <p:nvSpPr>
            <p:cNvPr id="6" name="矩形 5"/>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9" name="等腰三角形 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sp>
        <p:nvSpPr>
          <p:cNvPr id="8" name="文本框 9"/>
          <p:cNvSpPr txBox="1"/>
          <p:nvPr/>
        </p:nvSpPr>
        <p:spPr>
          <a:xfrm>
            <a:off x="630998" y="154881"/>
            <a:ext cx="2023005" cy="258445"/>
          </a:xfrm>
          <a:prstGeom prst="rect">
            <a:avLst/>
          </a:prstGeom>
          <a:noFill/>
        </p:spPr>
        <p:txBody>
          <a:bodyPr wrap="square" lIns="51418" tIns="25709" rIns="51418" bIns="25709" rtlCol="0">
            <a:spAutoFit/>
          </a:bodyPr>
          <a:lstStyle/>
          <a:p>
            <a:pPr marL="0" lvl="1"/>
            <a:r>
              <a:rPr lang="zh-CN" altLang="en-US" b="1" dirty="0">
                <a:solidFill>
                  <a:schemeClr val="tx1">
                    <a:lumMod val="50000"/>
                    <a:lumOff val="50000"/>
                  </a:schemeClr>
                </a:solidFill>
                <a:latin typeface="微软雅黑" panose="020B0503020204020204" charset="-122"/>
                <a:ea typeface="微软雅黑" panose="020B0503020204020204" charset="-122"/>
                <a:sym typeface="+mn-ea"/>
              </a:rPr>
              <a:t>公司优势</a:t>
            </a:r>
            <a:endParaRPr lang="zh-CN" altLang="en-US" b="1" dirty="0">
              <a:solidFill>
                <a:schemeClr val="tx1">
                  <a:lumMod val="50000"/>
                  <a:lumOff val="50000"/>
                </a:schemeClr>
              </a:solidFill>
              <a:latin typeface="微软雅黑" panose="020B0503020204020204" charset="-122"/>
              <a:ea typeface="微软雅黑" panose="020B0503020204020204" charset="-122"/>
            </a:endParaRPr>
          </a:p>
        </p:txBody>
      </p:sp>
      <p:sp>
        <p:nvSpPr>
          <p:cNvPr id="83" name="矩形 82"/>
          <p:cNvSpPr/>
          <p:nvPr/>
        </p:nvSpPr>
        <p:spPr>
          <a:xfrm>
            <a:off x="721426" y="1176029"/>
            <a:ext cx="2197082" cy="1826876"/>
          </a:xfrm>
          <a:prstGeom prst="rect">
            <a:avLst/>
          </a:prstGeom>
          <a:solidFill>
            <a:srgbClr val="2F5EB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68559" tIns="34279" rIns="68559" bIns="34279" rtlCol="0" anchor="ctr"/>
          <a:lstStyle/>
          <a:p>
            <a:pPr algn="ctr"/>
            <a:endParaRPr lang="zh-CN" altLang="en-US" sz="1350"/>
          </a:p>
        </p:txBody>
      </p:sp>
      <p:pic>
        <p:nvPicPr>
          <p:cNvPr id="84" name="图片 83"/>
          <p:cNvPicPr>
            <a:picLocks noChangeAspect="1"/>
          </p:cNvPicPr>
          <p:nvPr/>
        </p:nvPicPr>
        <p:blipFill>
          <a:blip r:embed="rId3" cstate="print"/>
          <a:srcRect l="26021" t="1874" r="15320" b="1571"/>
          <a:stretch>
            <a:fillRect/>
          </a:stretch>
        </p:blipFill>
        <p:spPr>
          <a:xfrm>
            <a:off x="817202" y="1255940"/>
            <a:ext cx="2005384" cy="1668217"/>
          </a:xfrm>
          <a:prstGeom prst="rect">
            <a:avLst/>
          </a:prstGeom>
        </p:spPr>
      </p:pic>
      <p:sp>
        <p:nvSpPr>
          <p:cNvPr id="85" name="矩形 84"/>
          <p:cNvSpPr/>
          <p:nvPr/>
        </p:nvSpPr>
        <p:spPr>
          <a:xfrm>
            <a:off x="3542365" y="1176029"/>
            <a:ext cx="2197082" cy="1826876"/>
          </a:xfrm>
          <a:prstGeom prst="rect">
            <a:avLst/>
          </a:prstGeom>
          <a:solidFill>
            <a:srgbClr val="2F5EB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68559" tIns="34279" rIns="68559" bIns="34279" rtlCol="0" anchor="ctr"/>
          <a:lstStyle/>
          <a:p>
            <a:pPr algn="ctr"/>
            <a:endParaRPr lang="zh-CN" altLang="en-US" sz="1350"/>
          </a:p>
        </p:txBody>
      </p:sp>
      <p:pic>
        <p:nvPicPr>
          <p:cNvPr id="86" name="图片 85"/>
          <p:cNvPicPr>
            <a:picLocks noChangeAspect="1"/>
          </p:cNvPicPr>
          <p:nvPr/>
        </p:nvPicPr>
        <p:blipFill>
          <a:blip r:embed="rId4" cstate="print"/>
          <a:srcRect r="19579"/>
          <a:stretch>
            <a:fillRect/>
          </a:stretch>
        </p:blipFill>
        <p:spPr>
          <a:xfrm>
            <a:off x="3631546" y="1255834"/>
            <a:ext cx="2018719" cy="1667264"/>
          </a:xfrm>
          <a:prstGeom prst="rect">
            <a:avLst/>
          </a:prstGeom>
        </p:spPr>
      </p:pic>
      <p:sp>
        <p:nvSpPr>
          <p:cNvPr id="87" name="矩形 86"/>
          <p:cNvSpPr/>
          <p:nvPr/>
        </p:nvSpPr>
        <p:spPr>
          <a:xfrm>
            <a:off x="6376377" y="1176029"/>
            <a:ext cx="2197082" cy="1826876"/>
          </a:xfrm>
          <a:prstGeom prst="rect">
            <a:avLst/>
          </a:prstGeom>
          <a:solidFill>
            <a:srgbClr val="2F5EB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68559" tIns="34279" rIns="68559" bIns="34279" rtlCol="0" anchor="ctr"/>
          <a:lstStyle/>
          <a:p>
            <a:pPr algn="ctr"/>
            <a:endParaRPr lang="zh-CN" altLang="en-US" sz="1350"/>
          </a:p>
        </p:txBody>
      </p:sp>
      <p:pic>
        <p:nvPicPr>
          <p:cNvPr id="88" name="图片 87"/>
          <p:cNvPicPr>
            <a:picLocks noChangeAspect="1"/>
          </p:cNvPicPr>
          <p:nvPr/>
        </p:nvPicPr>
        <p:blipFill>
          <a:blip r:embed="rId5" cstate="print"/>
          <a:srcRect l="19844" t="286" r="-381" b="-286"/>
          <a:stretch>
            <a:fillRect/>
          </a:stretch>
        </p:blipFill>
        <p:spPr>
          <a:xfrm>
            <a:off x="6472377" y="1255940"/>
            <a:ext cx="2013956" cy="1667741"/>
          </a:xfrm>
          <a:prstGeom prst="rect">
            <a:avLst/>
          </a:prstGeom>
        </p:spPr>
      </p:pic>
      <p:sp>
        <p:nvSpPr>
          <p:cNvPr id="89" name="文本框 88"/>
          <p:cNvSpPr txBox="1"/>
          <p:nvPr/>
        </p:nvSpPr>
        <p:spPr>
          <a:xfrm>
            <a:off x="690267" y="3149276"/>
            <a:ext cx="2392738" cy="905510"/>
          </a:xfrm>
          <a:prstGeom prst="rect">
            <a:avLst/>
          </a:prstGeom>
          <a:noFill/>
        </p:spPr>
        <p:txBody>
          <a:bodyPr wrap="square" lIns="68559" tIns="34279" rIns="68559" bIns="34279" rtlCol="0">
            <a:spAutoFit/>
          </a:bodyPr>
          <a:lstStyle/>
          <a:p>
            <a:pPr>
              <a:lnSpc>
                <a:spcPct val="130000"/>
              </a:lnSpc>
            </a:pPr>
            <a:r>
              <a:rPr lang="zh-CN" altLang="en-US" sz="1050" dirty="0">
                <a:solidFill>
                  <a:schemeClr val="tx1"/>
                </a:solidFill>
                <a:latin typeface="微软雅黑" panose="020B0503020204020204" charset="-122"/>
                <a:ea typeface="微软雅黑" panose="020B0503020204020204" charset="-122"/>
              </a:rPr>
              <a:t>自动化业务的资深解决方案提供者</a:t>
            </a:r>
          </a:p>
          <a:p>
            <a:pPr>
              <a:lnSpc>
                <a:spcPct val="130000"/>
              </a:lnSpc>
            </a:pPr>
            <a:r>
              <a:rPr lang="zh-CN" altLang="en-US" sz="1050" dirty="0">
                <a:solidFill>
                  <a:schemeClr val="tx1"/>
                </a:solidFill>
                <a:latin typeface="微软雅黑" panose="020B0503020204020204" charset="-122"/>
                <a:ea typeface="微软雅黑" panose="020B0503020204020204" charset="-122"/>
              </a:rPr>
              <a:t>沉淀了三十年的自动化从业经验</a:t>
            </a:r>
          </a:p>
          <a:p>
            <a:pPr>
              <a:lnSpc>
                <a:spcPct val="130000"/>
              </a:lnSpc>
            </a:pPr>
            <a:r>
              <a:rPr lang="zh-CN" altLang="en-US" sz="1050" dirty="0">
                <a:solidFill>
                  <a:schemeClr val="tx1"/>
                </a:solidFill>
                <a:latin typeface="微软雅黑" panose="020B0503020204020204" charset="-122"/>
                <a:ea typeface="微软雅黑" panose="020B0503020204020204" charset="-122"/>
              </a:rPr>
              <a:t>积累了</a:t>
            </a:r>
            <a:r>
              <a:rPr lang="en-US" altLang="zh-CN" sz="1050" dirty="0">
                <a:solidFill>
                  <a:schemeClr val="tx1"/>
                </a:solidFill>
                <a:latin typeface="微软雅黑" panose="020B0503020204020204" charset="-122"/>
                <a:ea typeface="微软雅黑" panose="020B0503020204020204" charset="-122"/>
              </a:rPr>
              <a:t>200</a:t>
            </a:r>
            <a:r>
              <a:rPr lang="zh-CN" altLang="en-US" sz="1050" dirty="0">
                <a:solidFill>
                  <a:schemeClr val="tx1"/>
                </a:solidFill>
                <a:latin typeface="微软雅黑" panose="020B0503020204020204" charset="-122"/>
                <a:ea typeface="微软雅黑" panose="020B0503020204020204" charset="-122"/>
              </a:rPr>
              <a:t>多家合作伙伴</a:t>
            </a:r>
          </a:p>
          <a:p>
            <a:pPr>
              <a:lnSpc>
                <a:spcPct val="130000"/>
              </a:lnSpc>
            </a:pPr>
            <a:r>
              <a:rPr lang="zh-CN" altLang="en-US" sz="1050" dirty="0">
                <a:solidFill>
                  <a:schemeClr val="tx1"/>
                </a:solidFill>
                <a:latin typeface="微软雅黑" panose="020B0503020204020204" charset="-122"/>
                <a:ea typeface="微软雅黑" panose="020B0503020204020204" charset="-122"/>
              </a:rPr>
              <a:t>成为智能制造的龙头企业</a:t>
            </a:r>
          </a:p>
        </p:txBody>
      </p:sp>
      <p:sp>
        <p:nvSpPr>
          <p:cNvPr id="90" name="五边形 89"/>
          <p:cNvSpPr/>
          <p:nvPr/>
        </p:nvSpPr>
        <p:spPr>
          <a:xfrm>
            <a:off x="721426" y="2480820"/>
            <a:ext cx="1599721" cy="321472"/>
          </a:xfrm>
          <a:prstGeom prst="homePlate">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lIns="68559" tIns="34279" rIns="68559" bIns="34279" rtlCol="0" anchor="ctr"/>
          <a:lstStyle/>
          <a:p>
            <a:pPr algn="ctr"/>
            <a:endParaRPr lang="zh-CN" altLang="en-US" sz="1350"/>
          </a:p>
        </p:txBody>
      </p:sp>
      <p:sp>
        <p:nvSpPr>
          <p:cNvPr id="91" name="文本框 90"/>
          <p:cNvSpPr txBox="1"/>
          <p:nvPr/>
        </p:nvSpPr>
        <p:spPr>
          <a:xfrm>
            <a:off x="930356" y="2480820"/>
            <a:ext cx="1249313" cy="297815"/>
          </a:xfrm>
          <a:prstGeom prst="rect">
            <a:avLst/>
          </a:prstGeom>
          <a:noFill/>
        </p:spPr>
        <p:txBody>
          <a:bodyPr wrap="square" lIns="68559" tIns="34279" rIns="68559" bIns="34279" rtlCol="0">
            <a:spAutoFit/>
          </a:bodyPr>
          <a:lstStyle/>
          <a:p>
            <a:r>
              <a:rPr lang="zh-CN" altLang="en-US" sz="1500" b="1" dirty="0">
                <a:solidFill>
                  <a:schemeClr val="bg1"/>
                </a:solidFill>
                <a:latin typeface="微软雅黑" panose="020B0503020204020204" charset="-122"/>
                <a:ea typeface="微软雅黑" panose="020B0503020204020204" charset="-122"/>
              </a:rPr>
              <a:t>技术优势</a:t>
            </a:r>
          </a:p>
        </p:txBody>
      </p:sp>
      <p:sp>
        <p:nvSpPr>
          <p:cNvPr id="92" name="文本框 91"/>
          <p:cNvSpPr txBox="1"/>
          <p:nvPr/>
        </p:nvSpPr>
        <p:spPr>
          <a:xfrm>
            <a:off x="3492146" y="3149276"/>
            <a:ext cx="2392738" cy="695960"/>
          </a:xfrm>
          <a:prstGeom prst="rect">
            <a:avLst/>
          </a:prstGeom>
          <a:noFill/>
        </p:spPr>
        <p:txBody>
          <a:bodyPr wrap="square" lIns="68559" tIns="34279" rIns="68559" bIns="34279" rtlCol="0">
            <a:spAutoFit/>
          </a:bodyPr>
          <a:lstStyle/>
          <a:p>
            <a:pPr>
              <a:lnSpc>
                <a:spcPct val="130000"/>
              </a:lnSpc>
            </a:pPr>
            <a:r>
              <a:rPr lang="zh-CN" altLang="en-US" sz="1050" dirty="0">
                <a:solidFill>
                  <a:schemeClr val="tx1"/>
                </a:solidFill>
                <a:latin typeface="微软雅黑" panose="020B0503020204020204" charset="-122"/>
                <a:ea typeface="微软雅黑" panose="020B0503020204020204" charset="-122"/>
              </a:rPr>
              <a:t>打造先进的自动化产品生产线</a:t>
            </a:r>
          </a:p>
          <a:p>
            <a:pPr>
              <a:lnSpc>
                <a:spcPct val="130000"/>
              </a:lnSpc>
            </a:pPr>
            <a:r>
              <a:rPr lang="zh-CN" altLang="en-US" sz="1050" dirty="0">
                <a:solidFill>
                  <a:schemeClr val="tx1"/>
                </a:solidFill>
                <a:latin typeface="微软雅黑" panose="020B0503020204020204" charset="-122"/>
                <a:ea typeface="微软雅黑" panose="020B0503020204020204" charset="-122"/>
              </a:rPr>
              <a:t>有基于控制的工艺优势、生产优势、检测优势</a:t>
            </a:r>
          </a:p>
        </p:txBody>
      </p:sp>
      <p:sp>
        <p:nvSpPr>
          <p:cNvPr id="93" name="五边形 92"/>
          <p:cNvSpPr/>
          <p:nvPr/>
        </p:nvSpPr>
        <p:spPr>
          <a:xfrm>
            <a:off x="3542364" y="2480820"/>
            <a:ext cx="1599721" cy="321472"/>
          </a:xfrm>
          <a:prstGeom prst="homePlate">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lIns="68559" tIns="34279" rIns="68559" bIns="34279" rtlCol="0" anchor="ctr"/>
          <a:lstStyle/>
          <a:p>
            <a:pPr algn="ctr"/>
            <a:endParaRPr lang="zh-CN" altLang="en-US" sz="1350"/>
          </a:p>
        </p:txBody>
      </p:sp>
      <p:sp>
        <p:nvSpPr>
          <p:cNvPr id="94" name="文本框 93"/>
          <p:cNvSpPr txBox="1"/>
          <p:nvPr/>
        </p:nvSpPr>
        <p:spPr>
          <a:xfrm>
            <a:off x="3751293" y="2480820"/>
            <a:ext cx="1249313" cy="297815"/>
          </a:xfrm>
          <a:prstGeom prst="rect">
            <a:avLst/>
          </a:prstGeom>
          <a:noFill/>
        </p:spPr>
        <p:txBody>
          <a:bodyPr wrap="square" lIns="68559" tIns="34279" rIns="68559" bIns="34279" rtlCol="0">
            <a:spAutoFit/>
          </a:bodyPr>
          <a:lstStyle/>
          <a:p>
            <a:r>
              <a:rPr lang="zh-CN" altLang="en-US" sz="1500" b="1" dirty="0">
                <a:solidFill>
                  <a:schemeClr val="bg1"/>
                </a:solidFill>
                <a:latin typeface="微软雅黑" panose="020B0503020204020204" charset="-122"/>
                <a:ea typeface="微软雅黑" panose="020B0503020204020204" charset="-122"/>
              </a:rPr>
              <a:t>生产优势</a:t>
            </a:r>
          </a:p>
        </p:txBody>
      </p:sp>
      <p:sp>
        <p:nvSpPr>
          <p:cNvPr id="95" name="文本框 94"/>
          <p:cNvSpPr txBox="1"/>
          <p:nvPr/>
        </p:nvSpPr>
        <p:spPr>
          <a:xfrm>
            <a:off x="6326158" y="3149276"/>
            <a:ext cx="2392738" cy="695960"/>
          </a:xfrm>
          <a:prstGeom prst="rect">
            <a:avLst/>
          </a:prstGeom>
          <a:noFill/>
        </p:spPr>
        <p:txBody>
          <a:bodyPr wrap="square" lIns="68559" tIns="34279" rIns="68559" bIns="34279" rtlCol="0">
            <a:spAutoFit/>
          </a:bodyPr>
          <a:lstStyle/>
          <a:p>
            <a:pPr>
              <a:lnSpc>
                <a:spcPct val="130000"/>
              </a:lnSpc>
            </a:pPr>
            <a:r>
              <a:rPr lang="zh-CN" altLang="en-US" sz="1050" dirty="0">
                <a:solidFill>
                  <a:schemeClr val="tx1"/>
                </a:solidFill>
                <a:latin typeface="微软雅黑" panose="020B0503020204020204" charset="-122"/>
                <a:ea typeface="微软雅黑" panose="020B0503020204020204" charset="-122"/>
              </a:rPr>
              <a:t>组建物联网研究所</a:t>
            </a:r>
          </a:p>
          <a:p>
            <a:pPr>
              <a:lnSpc>
                <a:spcPct val="130000"/>
              </a:lnSpc>
            </a:pPr>
            <a:r>
              <a:rPr lang="zh-CN" altLang="en-US" sz="1050" dirty="0">
                <a:solidFill>
                  <a:schemeClr val="tx1"/>
                </a:solidFill>
                <a:latin typeface="微软雅黑" panose="020B0503020204020204" charset="-122"/>
                <a:ea typeface="微软雅黑" panose="020B0503020204020204" charset="-122"/>
              </a:rPr>
              <a:t>从信息化的角度：改变客户产品的服务模式；解决管理过程中的困惑</a:t>
            </a:r>
          </a:p>
        </p:txBody>
      </p:sp>
      <p:sp>
        <p:nvSpPr>
          <p:cNvPr id="96" name="五边形 95"/>
          <p:cNvSpPr/>
          <p:nvPr/>
        </p:nvSpPr>
        <p:spPr>
          <a:xfrm>
            <a:off x="6376376" y="2480820"/>
            <a:ext cx="1599721" cy="321472"/>
          </a:xfrm>
          <a:prstGeom prst="homePlate">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lIns="68559" tIns="34279" rIns="68559" bIns="34279" rtlCol="0" anchor="ctr"/>
          <a:lstStyle/>
          <a:p>
            <a:pPr algn="ctr"/>
            <a:endParaRPr lang="zh-CN" altLang="en-US" sz="1350"/>
          </a:p>
        </p:txBody>
      </p:sp>
      <p:sp>
        <p:nvSpPr>
          <p:cNvPr id="97" name="文本框 96"/>
          <p:cNvSpPr txBox="1"/>
          <p:nvPr/>
        </p:nvSpPr>
        <p:spPr>
          <a:xfrm>
            <a:off x="6585307" y="2480820"/>
            <a:ext cx="1249313" cy="297815"/>
          </a:xfrm>
          <a:prstGeom prst="rect">
            <a:avLst/>
          </a:prstGeom>
          <a:noFill/>
        </p:spPr>
        <p:txBody>
          <a:bodyPr wrap="square" lIns="68559" tIns="34279" rIns="68559" bIns="34279" rtlCol="0">
            <a:spAutoFit/>
          </a:bodyPr>
          <a:lstStyle/>
          <a:p>
            <a:r>
              <a:rPr lang="zh-CN" altLang="en-US" sz="1500" b="1" dirty="0">
                <a:solidFill>
                  <a:schemeClr val="bg1"/>
                </a:solidFill>
                <a:latin typeface="微软雅黑" panose="020B0503020204020204" charset="-122"/>
                <a:ea typeface="微软雅黑" panose="020B0503020204020204" charset="-122"/>
              </a:rPr>
              <a:t>信息化</a:t>
            </a:r>
          </a:p>
        </p:txBody>
      </p:sp>
      <p:pic>
        <p:nvPicPr>
          <p:cNvPr id="14" name="图片 13"/>
          <p:cNvPicPr>
            <a:picLocks noChangeAspect="1"/>
          </p:cNvPicPr>
          <p:nvPr/>
        </p:nvPicPr>
        <p:blipFill>
          <a:blip r:embed="rId6" cstate="print"/>
          <a:stretch>
            <a:fillRect/>
          </a:stretch>
        </p:blipFill>
        <p:spPr>
          <a:xfrm>
            <a:off x="185166" y="107950"/>
            <a:ext cx="351790" cy="35179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1" y="3158"/>
            <a:ext cx="738534" cy="437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nvGrpSpPr>
          <p:cNvPr id="2" name="组合 1"/>
          <p:cNvGrpSpPr/>
          <p:nvPr/>
        </p:nvGrpSpPr>
        <p:grpSpPr>
          <a:xfrm>
            <a:off x="145104" y="3158"/>
            <a:ext cx="431914" cy="627339"/>
            <a:chOff x="841003" y="360040"/>
            <a:chExt cx="504056" cy="836712"/>
          </a:xfrm>
          <a:solidFill>
            <a:srgbClr val="2F5EB0"/>
          </a:solidFill>
        </p:grpSpPr>
        <p:sp>
          <p:nvSpPr>
            <p:cNvPr id="6" name="矩形 5"/>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9" name="等腰三角形 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sp>
        <p:nvSpPr>
          <p:cNvPr id="10" name="KSO_Shape"/>
          <p:cNvSpPr/>
          <p:nvPr/>
        </p:nvSpPr>
        <p:spPr bwMode="auto">
          <a:xfrm>
            <a:off x="226967" y="154934"/>
            <a:ext cx="272011" cy="213704"/>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010">
              <a:solidFill>
                <a:srgbClr val="1C666E"/>
              </a:solidFill>
              <a:ea typeface="宋体" panose="02010600030101010101" pitchFamily="2" charset="-122"/>
            </a:endParaRPr>
          </a:p>
        </p:txBody>
      </p:sp>
      <p:sp>
        <p:nvSpPr>
          <p:cNvPr id="8" name="文本框 9"/>
          <p:cNvSpPr txBox="1"/>
          <p:nvPr/>
        </p:nvSpPr>
        <p:spPr>
          <a:xfrm>
            <a:off x="630998" y="154881"/>
            <a:ext cx="2023005" cy="258445"/>
          </a:xfrm>
          <a:prstGeom prst="rect">
            <a:avLst/>
          </a:prstGeom>
          <a:noFill/>
        </p:spPr>
        <p:txBody>
          <a:bodyPr wrap="square" lIns="51418" tIns="25709" rIns="51418" bIns="25709" rtlCol="0">
            <a:spAutoFit/>
          </a:bodyPr>
          <a:lstStyle/>
          <a:p>
            <a:pPr marL="0" lvl="1"/>
            <a:r>
              <a:rPr lang="zh-CN" altLang="en-US" b="1" dirty="0">
                <a:solidFill>
                  <a:schemeClr val="tx1">
                    <a:lumMod val="50000"/>
                    <a:lumOff val="50000"/>
                  </a:schemeClr>
                </a:solidFill>
                <a:latin typeface="微软雅黑" panose="020B0503020204020204" charset="-122"/>
                <a:ea typeface="微软雅黑" panose="020B0503020204020204" charset="-122"/>
              </a:rPr>
              <a:t>深拓业绩</a:t>
            </a:r>
          </a:p>
        </p:txBody>
      </p:sp>
      <p:pic>
        <p:nvPicPr>
          <p:cNvPr id="12292" name="图片 1" descr="241437103794e.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t="11041" b="21852"/>
          <a:stretch>
            <a:fillRect/>
          </a:stretch>
        </p:blipFill>
        <p:spPr bwMode="auto">
          <a:xfrm>
            <a:off x="2961182" y="521125"/>
            <a:ext cx="974357" cy="6600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293" name="Picture 20" descr="300000705357129102405948346_950"/>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461768" y="528269"/>
            <a:ext cx="891970" cy="614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296" name="TextBox 180"/>
          <p:cNvSpPr>
            <a:spLocks noChangeArrowheads="1"/>
          </p:cNvSpPr>
          <p:nvPr/>
        </p:nvSpPr>
        <p:spPr bwMode="auto">
          <a:xfrm>
            <a:off x="3132147" y="4496653"/>
            <a:ext cx="1162466" cy="245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000" b="1">
                <a:solidFill>
                  <a:srgbClr val="2C59A8"/>
                </a:solidFill>
                <a:latin typeface="Calibri" panose="020F0502020204030204" charset="0"/>
                <a:ea typeface="微软雅黑" panose="020B0503020204020204" charset="-122"/>
                <a:sym typeface="宋体" panose="02010600030101010101" pitchFamily="2" charset="-122"/>
              </a:rPr>
              <a:t>生产制造</a:t>
            </a:r>
          </a:p>
        </p:txBody>
      </p:sp>
      <p:sp>
        <p:nvSpPr>
          <p:cNvPr id="12297" name="TextBox 181"/>
          <p:cNvSpPr>
            <a:spLocks noChangeArrowheads="1"/>
          </p:cNvSpPr>
          <p:nvPr/>
        </p:nvSpPr>
        <p:spPr bwMode="auto">
          <a:xfrm>
            <a:off x="5961877" y="4496653"/>
            <a:ext cx="1412008" cy="245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000" b="1">
                <a:solidFill>
                  <a:srgbClr val="2C59A8"/>
                </a:solidFill>
                <a:latin typeface="Calibri" panose="020F0502020204030204" charset="0"/>
                <a:ea typeface="微软雅黑" panose="020B0503020204020204" charset="-122"/>
                <a:sym typeface="宋体" panose="02010600030101010101" pitchFamily="2" charset="-122"/>
              </a:rPr>
              <a:t>区域管理中心</a:t>
            </a:r>
          </a:p>
        </p:txBody>
      </p:sp>
      <p:sp>
        <p:nvSpPr>
          <p:cNvPr id="12298" name="TextBox 182"/>
          <p:cNvSpPr>
            <a:spLocks noChangeArrowheads="1"/>
          </p:cNvSpPr>
          <p:nvPr/>
        </p:nvSpPr>
        <p:spPr bwMode="auto">
          <a:xfrm>
            <a:off x="4482245" y="4496653"/>
            <a:ext cx="1147226" cy="245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000" b="1">
                <a:solidFill>
                  <a:srgbClr val="2C59A8"/>
                </a:solidFill>
                <a:latin typeface="Calibri" panose="020F0502020204030204" charset="0"/>
                <a:ea typeface="微软雅黑" panose="020B0503020204020204" charset="-122"/>
                <a:sym typeface="宋体" panose="02010600030101010101" pitchFamily="2" charset="-122"/>
              </a:rPr>
              <a:t>设备运营商</a:t>
            </a:r>
          </a:p>
        </p:txBody>
      </p:sp>
      <p:sp>
        <p:nvSpPr>
          <p:cNvPr id="12299" name="TextBox 197"/>
          <p:cNvSpPr>
            <a:spLocks noChangeArrowheads="1"/>
          </p:cNvSpPr>
          <p:nvPr/>
        </p:nvSpPr>
        <p:spPr bwMode="auto">
          <a:xfrm>
            <a:off x="7381981" y="4496653"/>
            <a:ext cx="947212" cy="245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000" b="1">
                <a:solidFill>
                  <a:srgbClr val="2C59A8"/>
                </a:solidFill>
                <a:latin typeface="Calibri" panose="020F0502020204030204" charset="0"/>
                <a:ea typeface="微软雅黑" panose="020B0503020204020204" charset="-122"/>
                <a:sym typeface="宋体" panose="02010600030101010101" pitchFamily="2" charset="-122"/>
              </a:rPr>
              <a:t>最终用户</a:t>
            </a:r>
          </a:p>
        </p:txBody>
      </p:sp>
      <p:pic>
        <p:nvPicPr>
          <p:cNvPr id="12301" name="Picture 44" descr="图片2"/>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6129508" y="1445955"/>
            <a:ext cx="536706" cy="5000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302" name="Picture 38" descr="492786429"/>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5964258" y="557795"/>
            <a:ext cx="832918" cy="5552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303" name="Picture 39" descr="01300000913120131104604645415"/>
          <p:cNvPicPr>
            <a:picLocks noChangeAspect="1" noChangeArrowheads="1"/>
          </p:cNvPicPr>
          <p:nvPr/>
        </p:nvPicPr>
        <p:blipFill>
          <a:blip r:embed="rId8" cstate="print">
            <a:extLst>
              <a:ext uri="{28A0092B-C50C-407E-A947-70E740481C1C}">
                <a14:useLocalDpi xmlns:a14="http://schemas.microsoft.com/office/drawing/2010/main" xmlns="" val="0"/>
              </a:ext>
            </a:extLst>
          </a:blip>
          <a:srcRect l="1869" t="11859" r="14375"/>
          <a:stretch>
            <a:fillRect/>
          </a:stretch>
        </p:blipFill>
        <p:spPr bwMode="auto">
          <a:xfrm>
            <a:off x="7297213" y="544937"/>
            <a:ext cx="875302" cy="56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304" name="Picture 5" descr="DSC03853"/>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4461768" y="1445955"/>
            <a:ext cx="753864" cy="4176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305" name="Picture 5" descr="IMG_7006"/>
          <p:cNvPicPr>
            <a:picLocks noChangeAspect="1"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7381504" y="1525008"/>
            <a:ext cx="674811" cy="3457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306" name="Picture 138" descr="C:\Users\Administrator\Desktop\图片2.png图片2"/>
          <p:cNvPicPr>
            <a:picLocks noChangeAspect="1" noChangeArrowheads="1"/>
          </p:cNvPicPr>
          <p:nvPr/>
        </p:nvPicPr>
        <p:blipFill>
          <a:blip r:embed="rId11" cstate="print">
            <a:grayscl/>
          </a:blip>
          <a:srcRect/>
          <a:stretch>
            <a:fillRect/>
          </a:stretch>
        </p:blipFill>
        <p:spPr bwMode="auto">
          <a:xfrm>
            <a:off x="3627421" y="2113623"/>
            <a:ext cx="4480327" cy="16677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307" name="TextBox 118"/>
          <p:cNvSpPr txBox="1">
            <a:spLocks noChangeArrowheads="1"/>
          </p:cNvSpPr>
          <p:nvPr/>
        </p:nvSpPr>
        <p:spPr bwMode="auto">
          <a:xfrm>
            <a:off x="3461695" y="2897013"/>
            <a:ext cx="1180562" cy="2755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solidFill>
                  <a:schemeClr val="tx1">
                    <a:lumMod val="95000"/>
                    <a:lumOff val="5000"/>
                  </a:schemeClr>
                </a:solidFill>
              </a:rPr>
              <a:t> </a:t>
            </a:r>
            <a:r>
              <a:rPr lang="zh-CN" altLang="en-US" sz="1000">
                <a:solidFill>
                  <a:schemeClr val="tx1">
                    <a:lumMod val="95000"/>
                    <a:lumOff val="5000"/>
                  </a:schemeClr>
                </a:solidFill>
                <a:latin typeface="微软雅黑" panose="020B0503020204020204" charset="-122"/>
                <a:ea typeface="微软雅黑" panose="020B0503020204020204" charset="-122"/>
              </a:rPr>
              <a:t>控制预警服务</a:t>
            </a:r>
          </a:p>
        </p:txBody>
      </p:sp>
      <p:pic>
        <p:nvPicPr>
          <p:cNvPr id="12308" name="Picture 11" descr="图片07"/>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a:off x="3711713" y="2448409"/>
            <a:ext cx="724339" cy="490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309" name="Line 71"/>
          <p:cNvSpPr>
            <a:spLocks noChangeShapeType="1"/>
          </p:cNvSpPr>
          <p:nvPr/>
        </p:nvSpPr>
        <p:spPr bwMode="auto">
          <a:xfrm flipV="1">
            <a:off x="5859012" y="2143149"/>
            <a:ext cx="36669" cy="147154"/>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grpSp>
        <p:nvGrpSpPr>
          <p:cNvPr id="12310" name="Group 135"/>
          <p:cNvGrpSpPr/>
          <p:nvPr/>
        </p:nvGrpSpPr>
        <p:grpSpPr bwMode="auto">
          <a:xfrm>
            <a:off x="5809485" y="2076953"/>
            <a:ext cx="119533" cy="286688"/>
            <a:chOff x="2976" y="3264"/>
            <a:chExt cx="720" cy="577"/>
          </a:xfrm>
        </p:grpSpPr>
        <p:grpSp>
          <p:nvGrpSpPr>
            <p:cNvPr id="12360" name="Group 136"/>
            <p:cNvGrpSpPr/>
            <p:nvPr/>
          </p:nvGrpSpPr>
          <p:grpSpPr bwMode="auto">
            <a:xfrm>
              <a:off x="2976" y="3616"/>
              <a:ext cx="720" cy="225"/>
              <a:chOff x="2304" y="2166"/>
              <a:chExt cx="288" cy="90"/>
            </a:xfrm>
          </p:grpSpPr>
          <p:sp>
            <p:nvSpPr>
              <p:cNvPr id="12376" name="Oval 137"/>
              <p:cNvSpPr>
                <a:spLocks noChangeArrowheads="1"/>
              </p:cNvSpPr>
              <p:nvPr/>
            </p:nvSpPr>
            <p:spPr bwMode="auto">
              <a:xfrm>
                <a:off x="2304" y="2170"/>
                <a:ext cx="288" cy="86"/>
              </a:xfrm>
              <a:prstGeom prst="ellipse">
                <a:avLst/>
              </a:prstGeom>
              <a:gradFill rotWithShape="0">
                <a:gsLst>
                  <a:gs pos="0">
                    <a:srgbClr val="00AFD8"/>
                  </a:gs>
                  <a:gs pos="50000">
                    <a:srgbClr val="7575AD"/>
                  </a:gs>
                  <a:gs pos="100000">
                    <a:srgbClr val="00AFD8"/>
                  </a:gs>
                </a:gsLst>
                <a:lin ang="0" scaled="1"/>
              </a:gradFill>
              <a:ln>
                <a:noFill/>
              </a:ln>
              <a:extLst>
                <a:ext uri="{91240B29-F687-4F45-9708-019B960494DF}">
                  <a14:hiddenLine xmlns:a14="http://schemas.microsoft.com/office/drawing/2010/main" xmlns=""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2377" name="Oval 138"/>
              <p:cNvSpPr>
                <a:spLocks noChangeArrowheads="1"/>
              </p:cNvSpPr>
              <p:nvPr/>
            </p:nvSpPr>
            <p:spPr bwMode="auto">
              <a:xfrm>
                <a:off x="2304" y="2166"/>
                <a:ext cx="288" cy="76"/>
              </a:xfrm>
              <a:prstGeom prst="ellipse">
                <a:avLst/>
              </a:prstGeom>
              <a:gradFill rotWithShape="0">
                <a:gsLst>
                  <a:gs pos="0">
                    <a:srgbClr val="57DFFF"/>
                  </a:gs>
                  <a:gs pos="50000">
                    <a:srgbClr val="00AFD8"/>
                  </a:gs>
                  <a:gs pos="100000">
                    <a:srgbClr val="57DFFF"/>
                  </a:gs>
                </a:gsLst>
                <a:lin ang="0" scaled="1"/>
              </a:gradFill>
              <a:ln>
                <a:noFill/>
              </a:ln>
              <a:extLst>
                <a:ext uri="{91240B29-F687-4F45-9708-019B960494DF}">
                  <a14:hiddenLine xmlns:a14="http://schemas.microsoft.com/office/drawing/2010/main" xmlns=""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grpSp>
          <p:nvGrpSpPr>
            <p:cNvPr id="12361" name="Group 139"/>
            <p:cNvGrpSpPr/>
            <p:nvPr/>
          </p:nvGrpSpPr>
          <p:grpSpPr bwMode="auto">
            <a:xfrm>
              <a:off x="2976" y="3552"/>
              <a:ext cx="720" cy="225"/>
              <a:chOff x="2304" y="2166"/>
              <a:chExt cx="288" cy="90"/>
            </a:xfrm>
          </p:grpSpPr>
          <p:sp>
            <p:nvSpPr>
              <p:cNvPr id="12374" name="Oval 140"/>
              <p:cNvSpPr>
                <a:spLocks noChangeArrowheads="1"/>
              </p:cNvSpPr>
              <p:nvPr/>
            </p:nvSpPr>
            <p:spPr bwMode="auto">
              <a:xfrm>
                <a:off x="2304" y="2170"/>
                <a:ext cx="288" cy="86"/>
              </a:xfrm>
              <a:prstGeom prst="ellipse">
                <a:avLst/>
              </a:prstGeom>
              <a:gradFill rotWithShape="0">
                <a:gsLst>
                  <a:gs pos="0">
                    <a:srgbClr val="00AFD8"/>
                  </a:gs>
                  <a:gs pos="50000">
                    <a:srgbClr val="7575AD"/>
                  </a:gs>
                  <a:gs pos="100000">
                    <a:srgbClr val="00AFD8"/>
                  </a:gs>
                </a:gsLst>
                <a:lin ang="0" scaled="1"/>
              </a:gradFill>
              <a:ln>
                <a:noFill/>
              </a:ln>
              <a:extLst>
                <a:ext uri="{91240B29-F687-4F45-9708-019B960494DF}">
                  <a14:hiddenLine xmlns:a14="http://schemas.microsoft.com/office/drawing/2010/main" xmlns=""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2375" name="Oval 141"/>
              <p:cNvSpPr>
                <a:spLocks noChangeArrowheads="1"/>
              </p:cNvSpPr>
              <p:nvPr/>
            </p:nvSpPr>
            <p:spPr bwMode="auto">
              <a:xfrm>
                <a:off x="2304" y="2166"/>
                <a:ext cx="288" cy="76"/>
              </a:xfrm>
              <a:prstGeom prst="ellipse">
                <a:avLst/>
              </a:prstGeom>
              <a:gradFill rotWithShape="0">
                <a:gsLst>
                  <a:gs pos="0">
                    <a:srgbClr val="57DFFF"/>
                  </a:gs>
                  <a:gs pos="50000">
                    <a:srgbClr val="00AFD8"/>
                  </a:gs>
                  <a:gs pos="100000">
                    <a:srgbClr val="57DFFF"/>
                  </a:gs>
                </a:gsLst>
                <a:lin ang="0" scaled="1"/>
              </a:gradFill>
              <a:ln>
                <a:noFill/>
              </a:ln>
              <a:extLst>
                <a:ext uri="{91240B29-F687-4F45-9708-019B960494DF}">
                  <a14:hiddenLine xmlns:a14="http://schemas.microsoft.com/office/drawing/2010/main" xmlns=""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grpSp>
          <p:nvGrpSpPr>
            <p:cNvPr id="12362" name="Group 142"/>
            <p:cNvGrpSpPr/>
            <p:nvPr/>
          </p:nvGrpSpPr>
          <p:grpSpPr bwMode="auto">
            <a:xfrm>
              <a:off x="2976" y="3489"/>
              <a:ext cx="720" cy="225"/>
              <a:chOff x="2304" y="2166"/>
              <a:chExt cx="288" cy="90"/>
            </a:xfrm>
          </p:grpSpPr>
          <p:sp>
            <p:nvSpPr>
              <p:cNvPr id="12372" name="Oval 143"/>
              <p:cNvSpPr>
                <a:spLocks noChangeArrowheads="1"/>
              </p:cNvSpPr>
              <p:nvPr/>
            </p:nvSpPr>
            <p:spPr bwMode="auto">
              <a:xfrm>
                <a:off x="2304" y="2170"/>
                <a:ext cx="288" cy="86"/>
              </a:xfrm>
              <a:prstGeom prst="ellipse">
                <a:avLst/>
              </a:prstGeom>
              <a:gradFill rotWithShape="0">
                <a:gsLst>
                  <a:gs pos="0">
                    <a:srgbClr val="00AFD8"/>
                  </a:gs>
                  <a:gs pos="50000">
                    <a:srgbClr val="7575AD"/>
                  </a:gs>
                  <a:gs pos="100000">
                    <a:srgbClr val="00AFD8"/>
                  </a:gs>
                </a:gsLst>
                <a:lin ang="0" scaled="1"/>
              </a:gradFill>
              <a:ln>
                <a:noFill/>
              </a:ln>
              <a:extLst>
                <a:ext uri="{91240B29-F687-4F45-9708-019B960494DF}">
                  <a14:hiddenLine xmlns:a14="http://schemas.microsoft.com/office/drawing/2010/main" xmlns=""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2373" name="Oval 144"/>
              <p:cNvSpPr>
                <a:spLocks noChangeArrowheads="1"/>
              </p:cNvSpPr>
              <p:nvPr/>
            </p:nvSpPr>
            <p:spPr bwMode="auto">
              <a:xfrm>
                <a:off x="2304" y="2166"/>
                <a:ext cx="288" cy="76"/>
              </a:xfrm>
              <a:prstGeom prst="ellipse">
                <a:avLst/>
              </a:prstGeom>
              <a:gradFill rotWithShape="0">
                <a:gsLst>
                  <a:gs pos="0">
                    <a:srgbClr val="57DFFF"/>
                  </a:gs>
                  <a:gs pos="50000">
                    <a:srgbClr val="00AFD8"/>
                  </a:gs>
                  <a:gs pos="100000">
                    <a:srgbClr val="57DFFF"/>
                  </a:gs>
                </a:gsLst>
                <a:lin ang="0" scaled="1"/>
              </a:gradFill>
              <a:ln>
                <a:noFill/>
              </a:ln>
              <a:extLst>
                <a:ext uri="{91240B29-F687-4F45-9708-019B960494DF}">
                  <a14:hiddenLine xmlns:a14="http://schemas.microsoft.com/office/drawing/2010/main" xmlns=""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grpSp>
          <p:nvGrpSpPr>
            <p:cNvPr id="12363" name="Group 145"/>
            <p:cNvGrpSpPr/>
            <p:nvPr/>
          </p:nvGrpSpPr>
          <p:grpSpPr bwMode="auto">
            <a:xfrm>
              <a:off x="2976" y="3419"/>
              <a:ext cx="720" cy="225"/>
              <a:chOff x="2304" y="2166"/>
              <a:chExt cx="288" cy="90"/>
            </a:xfrm>
          </p:grpSpPr>
          <p:sp>
            <p:nvSpPr>
              <p:cNvPr id="12370" name="Oval 146"/>
              <p:cNvSpPr>
                <a:spLocks noChangeArrowheads="1"/>
              </p:cNvSpPr>
              <p:nvPr/>
            </p:nvSpPr>
            <p:spPr bwMode="auto">
              <a:xfrm>
                <a:off x="2304" y="2170"/>
                <a:ext cx="288" cy="86"/>
              </a:xfrm>
              <a:prstGeom prst="ellipse">
                <a:avLst/>
              </a:prstGeom>
              <a:gradFill rotWithShape="0">
                <a:gsLst>
                  <a:gs pos="0">
                    <a:srgbClr val="00AFD8"/>
                  </a:gs>
                  <a:gs pos="50000">
                    <a:srgbClr val="7575AD"/>
                  </a:gs>
                  <a:gs pos="100000">
                    <a:srgbClr val="00AFD8"/>
                  </a:gs>
                </a:gsLst>
                <a:lin ang="0" scaled="1"/>
              </a:gradFill>
              <a:ln>
                <a:noFill/>
              </a:ln>
              <a:extLst>
                <a:ext uri="{91240B29-F687-4F45-9708-019B960494DF}">
                  <a14:hiddenLine xmlns:a14="http://schemas.microsoft.com/office/drawing/2010/main" xmlns=""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2371" name="Oval 147"/>
              <p:cNvSpPr>
                <a:spLocks noChangeArrowheads="1"/>
              </p:cNvSpPr>
              <p:nvPr/>
            </p:nvSpPr>
            <p:spPr bwMode="auto">
              <a:xfrm>
                <a:off x="2304" y="2166"/>
                <a:ext cx="288" cy="76"/>
              </a:xfrm>
              <a:prstGeom prst="ellipse">
                <a:avLst/>
              </a:prstGeom>
              <a:gradFill rotWithShape="0">
                <a:gsLst>
                  <a:gs pos="0">
                    <a:srgbClr val="57DFFF"/>
                  </a:gs>
                  <a:gs pos="50000">
                    <a:srgbClr val="00AFD8"/>
                  </a:gs>
                  <a:gs pos="100000">
                    <a:srgbClr val="57DFFF"/>
                  </a:gs>
                </a:gsLst>
                <a:lin ang="0" scaled="1"/>
              </a:gradFill>
              <a:ln>
                <a:noFill/>
              </a:ln>
              <a:extLst>
                <a:ext uri="{91240B29-F687-4F45-9708-019B960494DF}">
                  <a14:hiddenLine xmlns:a14="http://schemas.microsoft.com/office/drawing/2010/main" xmlns=""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grpSp>
          <p:nvGrpSpPr>
            <p:cNvPr id="12364" name="Group 148"/>
            <p:cNvGrpSpPr/>
            <p:nvPr/>
          </p:nvGrpSpPr>
          <p:grpSpPr bwMode="auto">
            <a:xfrm>
              <a:off x="2976" y="3349"/>
              <a:ext cx="720" cy="225"/>
              <a:chOff x="2304" y="2166"/>
              <a:chExt cx="288" cy="90"/>
            </a:xfrm>
          </p:grpSpPr>
          <p:sp>
            <p:nvSpPr>
              <p:cNvPr id="12368" name="Oval 149"/>
              <p:cNvSpPr>
                <a:spLocks noChangeArrowheads="1"/>
              </p:cNvSpPr>
              <p:nvPr/>
            </p:nvSpPr>
            <p:spPr bwMode="auto">
              <a:xfrm>
                <a:off x="2304" y="2170"/>
                <a:ext cx="288" cy="86"/>
              </a:xfrm>
              <a:prstGeom prst="ellipse">
                <a:avLst/>
              </a:prstGeom>
              <a:gradFill rotWithShape="0">
                <a:gsLst>
                  <a:gs pos="0">
                    <a:srgbClr val="00AFD8"/>
                  </a:gs>
                  <a:gs pos="50000">
                    <a:srgbClr val="7575AD"/>
                  </a:gs>
                  <a:gs pos="100000">
                    <a:srgbClr val="00AFD8"/>
                  </a:gs>
                </a:gsLst>
                <a:lin ang="0" scaled="1"/>
              </a:gradFill>
              <a:ln>
                <a:noFill/>
              </a:ln>
              <a:extLst>
                <a:ext uri="{91240B29-F687-4F45-9708-019B960494DF}">
                  <a14:hiddenLine xmlns:a14="http://schemas.microsoft.com/office/drawing/2010/main" xmlns=""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2369" name="Oval 150"/>
              <p:cNvSpPr>
                <a:spLocks noChangeArrowheads="1"/>
              </p:cNvSpPr>
              <p:nvPr/>
            </p:nvSpPr>
            <p:spPr bwMode="auto">
              <a:xfrm>
                <a:off x="2304" y="2166"/>
                <a:ext cx="288" cy="76"/>
              </a:xfrm>
              <a:prstGeom prst="ellipse">
                <a:avLst/>
              </a:prstGeom>
              <a:gradFill rotWithShape="0">
                <a:gsLst>
                  <a:gs pos="0">
                    <a:srgbClr val="57DFFF"/>
                  </a:gs>
                  <a:gs pos="50000">
                    <a:srgbClr val="00AFD8"/>
                  </a:gs>
                  <a:gs pos="100000">
                    <a:srgbClr val="57DFFF"/>
                  </a:gs>
                </a:gsLst>
                <a:lin ang="0" scaled="1"/>
              </a:gradFill>
              <a:ln>
                <a:noFill/>
              </a:ln>
              <a:extLst>
                <a:ext uri="{91240B29-F687-4F45-9708-019B960494DF}">
                  <a14:hiddenLine xmlns:a14="http://schemas.microsoft.com/office/drawing/2010/main" xmlns=""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grpSp>
          <p:nvGrpSpPr>
            <p:cNvPr id="12365" name="Group 151"/>
            <p:cNvGrpSpPr/>
            <p:nvPr/>
          </p:nvGrpSpPr>
          <p:grpSpPr bwMode="auto">
            <a:xfrm>
              <a:off x="2976" y="3264"/>
              <a:ext cx="720" cy="225"/>
              <a:chOff x="2304" y="2112"/>
              <a:chExt cx="288" cy="90"/>
            </a:xfrm>
          </p:grpSpPr>
          <p:sp>
            <p:nvSpPr>
              <p:cNvPr id="12366" name="Oval 152"/>
              <p:cNvSpPr>
                <a:spLocks noChangeArrowheads="1"/>
              </p:cNvSpPr>
              <p:nvPr/>
            </p:nvSpPr>
            <p:spPr bwMode="auto">
              <a:xfrm>
                <a:off x="2304" y="2116"/>
                <a:ext cx="288" cy="86"/>
              </a:xfrm>
              <a:prstGeom prst="ellipse">
                <a:avLst/>
              </a:prstGeom>
              <a:gradFill rotWithShape="0">
                <a:gsLst>
                  <a:gs pos="0">
                    <a:srgbClr val="57DFFF"/>
                  </a:gs>
                  <a:gs pos="50000">
                    <a:srgbClr val="008EB0"/>
                  </a:gs>
                  <a:gs pos="100000">
                    <a:srgbClr val="57DFFF"/>
                  </a:gs>
                </a:gsLst>
                <a:lin ang="0" scaled="1"/>
              </a:gradFill>
              <a:ln>
                <a:noFill/>
              </a:ln>
              <a:extLst>
                <a:ext uri="{91240B29-F687-4F45-9708-019B960494DF}">
                  <a14:hiddenLine xmlns:a14="http://schemas.microsoft.com/office/drawing/2010/main" xmlns=""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2367" name="Oval 153"/>
              <p:cNvSpPr>
                <a:spLocks noChangeArrowheads="1"/>
              </p:cNvSpPr>
              <p:nvPr/>
            </p:nvSpPr>
            <p:spPr bwMode="auto">
              <a:xfrm>
                <a:off x="2304" y="2112"/>
                <a:ext cx="288" cy="76"/>
              </a:xfrm>
              <a:prstGeom prst="ellipse">
                <a:avLst/>
              </a:prstGeom>
              <a:gradFill rotWithShape="0">
                <a:gsLst>
                  <a:gs pos="0">
                    <a:srgbClr val="CCFFFF"/>
                  </a:gs>
                  <a:gs pos="50000">
                    <a:srgbClr val="57DFFF"/>
                  </a:gs>
                  <a:gs pos="100000">
                    <a:srgbClr val="CCFFFF"/>
                  </a:gs>
                </a:gsLst>
                <a:lin ang="0" scaled="1"/>
              </a:gradFill>
              <a:ln>
                <a:noFill/>
              </a:ln>
              <a:extLst>
                <a:ext uri="{91240B29-F687-4F45-9708-019B960494DF}">
                  <a14:hiddenLine xmlns:a14="http://schemas.microsoft.com/office/drawing/2010/main" xmlns=""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grpSp>
      <p:grpSp>
        <p:nvGrpSpPr>
          <p:cNvPr id="12311" name="Group 66"/>
          <p:cNvGrpSpPr/>
          <p:nvPr/>
        </p:nvGrpSpPr>
        <p:grpSpPr bwMode="auto">
          <a:xfrm>
            <a:off x="6101887" y="1946468"/>
            <a:ext cx="277639" cy="535277"/>
            <a:chOff x="3960" y="12396"/>
            <a:chExt cx="614" cy="690"/>
          </a:xfrm>
        </p:grpSpPr>
        <p:pic>
          <p:nvPicPr>
            <p:cNvPr id="12358" name="Picture 67" descr="server"/>
            <p:cNvPicPr>
              <a:picLocks noChangeAspect="1" noChangeArrowheads="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4166" y="12396"/>
              <a:ext cx="408" cy="6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359" name="Picture 68" descr="PC Blue"/>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3960" y="12710"/>
              <a:ext cx="368" cy="3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2312" name="Group 173"/>
          <p:cNvGrpSpPr/>
          <p:nvPr/>
        </p:nvGrpSpPr>
        <p:grpSpPr bwMode="auto">
          <a:xfrm>
            <a:off x="5982355" y="2093145"/>
            <a:ext cx="126676" cy="270496"/>
            <a:chOff x="432" y="3360"/>
            <a:chExt cx="432" cy="468"/>
          </a:xfrm>
        </p:grpSpPr>
        <p:grpSp>
          <p:nvGrpSpPr>
            <p:cNvPr id="12340" name="Group 174"/>
            <p:cNvGrpSpPr/>
            <p:nvPr/>
          </p:nvGrpSpPr>
          <p:grpSpPr bwMode="auto">
            <a:xfrm>
              <a:off x="432" y="3600"/>
              <a:ext cx="432" cy="228"/>
              <a:chOff x="432" y="288"/>
              <a:chExt cx="1488" cy="372"/>
            </a:xfrm>
          </p:grpSpPr>
          <p:sp>
            <p:nvSpPr>
              <p:cNvPr id="12356" name="Oval 175"/>
              <p:cNvSpPr>
                <a:spLocks noChangeArrowheads="1"/>
              </p:cNvSpPr>
              <p:nvPr/>
            </p:nvSpPr>
            <p:spPr bwMode="auto">
              <a:xfrm>
                <a:off x="432" y="324"/>
                <a:ext cx="1488" cy="336"/>
              </a:xfrm>
              <a:prstGeom prst="ellipse">
                <a:avLst/>
              </a:prstGeom>
              <a:solidFill>
                <a:schemeClr val="folHlink"/>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7" name="Oval 176"/>
              <p:cNvSpPr>
                <a:spLocks noChangeArrowheads="1"/>
              </p:cNvSpPr>
              <p:nvPr/>
            </p:nvSpPr>
            <p:spPr bwMode="auto">
              <a:xfrm>
                <a:off x="432" y="286"/>
                <a:ext cx="1488" cy="338"/>
              </a:xfrm>
              <a:prstGeom prst="ellipse">
                <a:avLst/>
              </a:prstGeom>
              <a:gradFill rotWithShape="0">
                <a:gsLst>
                  <a:gs pos="0">
                    <a:schemeClr val="folHlink"/>
                  </a:gs>
                  <a:gs pos="100000">
                    <a:schemeClr val="folHlink">
                      <a:gamma/>
                      <a:shade val="66275"/>
                      <a:invGamma/>
                    </a:schemeClr>
                  </a:gs>
                </a:gsLst>
                <a:lin ang="2700000" scaled="1"/>
              </a:gradFill>
              <a:ln w="9525">
                <a:noFill/>
                <a:round/>
              </a:ln>
              <a:effectLst/>
            </p:spPr>
            <p:txBody>
              <a:bodyPr wrap="none" anchor="ctr"/>
              <a:lstStyle/>
              <a:p>
                <a:pPr algn="ctr">
                  <a:buFont typeface="Arial" panose="020B0604020202020204" pitchFamily="34" charset="0"/>
                  <a:buNone/>
                  <a:defRPr/>
                </a:pPr>
                <a:endParaRPr lang="zh-CN" altLang="en-US">
                  <a:latin typeface="Arial" panose="020B0604020202020204" pitchFamily="34" charset="0"/>
                </a:endParaRPr>
              </a:p>
            </p:txBody>
          </p:sp>
        </p:grpSp>
        <p:grpSp>
          <p:nvGrpSpPr>
            <p:cNvPr id="12341" name="Group 177"/>
            <p:cNvGrpSpPr/>
            <p:nvPr/>
          </p:nvGrpSpPr>
          <p:grpSpPr bwMode="auto">
            <a:xfrm>
              <a:off x="432" y="3552"/>
              <a:ext cx="432" cy="228"/>
              <a:chOff x="432" y="288"/>
              <a:chExt cx="1488" cy="372"/>
            </a:xfrm>
          </p:grpSpPr>
          <p:sp>
            <p:nvSpPr>
              <p:cNvPr id="12354" name="Oval 178"/>
              <p:cNvSpPr>
                <a:spLocks noChangeArrowheads="1"/>
              </p:cNvSpPr>
              <p:nvPr/>
            </p:nvSpPr>
            <p:spPr bwMode="auto">
              <a:xfrm>
                <a:off x="432" y="324"/>
                <a:ext cx="1488" cy="336"/>
              </a:xfrm>
              <a:prstGeom prst="ellipse">
                <a:avLst/>
              </a:prstGeom>
              <a:solidFill>
                <a:schemeClr val="folHlink"/>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5" name="Oval 179"/>
              <p:cNvSpPr>
                <a:spLocks noChangeArrowheads="1"/>
              </p:cNvSpPr>
              <p:nvPr/>
            </p:nvSpPr>
            <p:spPr bwMode="auto">
              <a:xfrm>
                <a:off x="432" y="286"/>
                <a:ext cx="1488" cy="338"/>
              </a:xfrm>
              <a:prstGeom prst="ellipse">
                <a:avLst/>
              </a:prstGeom>
              <a:gradFill rotWithShape="0">
                <a:gsLst>
                  <a:gs pos="0">
                    <a:schemeClr val="folHlink"/>
                  </a:gs>
                  <a:gs pos="100000">
                    <a:schemeClr val="folHlink">
                      <a:gamma/>
                      <a:shade val="66275"/>
                      <a:invGamma/>
                    </a:schemeClr>
                  </a:gs>
                </a:gsLst>
                <a:lin ang="2700000" scaled="1"/>
              </a:gradFill>
              <a:ln w="9525">
                <a:noFill/>
                <a:round/>
              </a:ln>
              <a:effectLst/>
            </p:spPr>
            <p:txBody>
              <a:bodyPr wrap="none" anchor="ctr"/>
              <a:lstStyle/>
              <a:p>
                <a:pPr algn="ctr">
                  <a:buFont typeface="Arial" panose="020B0604020202020204" pitchFamily="34" charset="0"/>
                  <a:buNone/>
                  <a:defRPr/>
                </a:pPr>
                <a:endParaRPr lang="zh-CN" altLang="en-US">
                  <a:latin typeface="Arial" panose="020B0604020202020204" pitchFamily="34" charset="0"/>
                </a:endParaRPr>
              </a:p>
            </p:txBody>
          </p:sp>
        </p:grpSp>
        <p:grpSp>
          <p:nvGrpSpPr>
            <p:cNvPr id="12342" name="Group 180"/>
            <p:cNvGrpSpPr/>
            <p:nvPr/>
          </p:nvGrpSpPr>
          <p:grpSpPr bwMode="auto">
            <a:xfrm>
              <a:off x="432" y="3504"/>
              <a:ext cx="432" cy="228"/>
              <a:chOff x="432" y="288"/>
              <a:chExt cx="1488" cy="372"/>
            </a:xfrm>
          </p:grpSpPr>
          <p:sp>
            <p:nvSpPr>
              <p:cNvPr id="12352" name="Oval 181"/>
              <p:cNvSpPr>
                <a:spLocks noChangeArrowheads="1"/>
              </p:cNvSpPr>
              <p:nvPr/>
            </p:nvSpPr>
            <p:spPr bwMode="auto">
              <a:xfrm>
                <a:off x="432" y="324"/>
                <a:ext cx="1488" cy="336"/>
              </a:xfrm>
              <a:prstGeom prst="ellipse">
                <a:avLst/>
              </a:prstGeom>
              <a:solidFill>
                <a:schemeClr val="folHlink"/>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3" name="Oval 182"/>
              <p:cNvSpPr>
                <a:spLocks noChangeArrowheads="1"/>
              </p:cNvSpPr>
              <p:nvPr/>
            </p:nvSpPr>
            <p:spPr bwMode="auto">
              <a:xfrm>
                <a:off x="432" y="287"/>
                <a:ext cx="1488" cy="338"/>
              </a:xfrm>
              <a:prstGeom prst="ellipse">
                <a:avLst/>
              </a:prstGeom>
              <a:gradFill rotWithShape="0">
                <a:gsLst>
                  <a:gs pos="0">
                    <a:schemeClr val="folHlink"/>
                  </a:gs>
                  <a:gs pos="100000">
                    <a:schemeClr val="folHlink">
                      <a:gamma/>
                      <a:shade val="66275"/>
                      <a:invGamma/>
                    </a:schemeClr>
                  </a:gs>
                </a:gsLst>
                <a:lin ang="2700000" scaled="1"/>
              </a:gradFill>
              <a:ln w="9525">
                <a:noFill/>
                <a:round/>
              </a:ln>
              <a:effectLst/>
            </p:spPr>
            <p:txBody>
              <a:bodyPr wrap="none" anchor="ctr"/>
              <a:lstStyle/>
              <a:p>
                <a:pPr algn="ctr">
                  <a:buFont typeface="Arial" panose="020B0604020202020204" pitchFamily="34" charset="0"/>
                  <a:buNone/>
                  <a:defRPr/>
                </a:pPr>
                <a:endParaRPr lang="zh-CN" altLang="en-US">
                  <a:latin typeface="Arial" panose="020B0604020202020204" pitchFamily="34" charset="0"/>
                </a:endParaRPr>
              </a:p>
            </p:txBody>
          </p:sp>
        </p:grpSp>
        <p:grpSp>
          <p:nvGrpSpPr>
            <p:cNvPr id="12343" name="Group 183"/>
            <p:cNvGrpSpPr/>
            <p:nvPr/>
          </p:nvGrpSpPr>
          <p:grpSpPr bwMode="auto">
            <a:xfrm>
              <a:off x="432" y="3456"/>
              <a:ext cx="432" cy="228"/>
              <a:chOff x="432" y="288"/>
              <a:chExt cx="1488" cy="372"/>
            </a:xfrm>
          </p:grpSpPr>
          <p:sp>
            <p:nvSpPr>
              <p:cNvPr id="12350" name="Oval 184"/>
              <p:cNvSpPr>
                <a:spLocks noChangeArrowheads="1"/>
              </p:cNvSpPr>
              <p:nvPr/>
            </p:nvSpPr>
            <p:spPr bwMode="auto">
              <a:xfrm>
                <a:off x="432" y="324"/>
                <a:ext cx="1488" cy="336"/>
              </a:xfrm>
              <a:prstGeom prst="ellipse">
                <a:avLst/>
              </a:prstGeom>
              <a:solidFill>
                <a:schemeClr val="folHlink"/>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1" name="Oval 185"/>
              <p:cNvSpPr>
                <a:spLocks noChangeArrowheads="1"/>
              </p:cNvSpPr>
              <p:nvPr/>
            </p:nvSpPr>
            <p:spPr bwMode="auto">
              <a:xfrm>
                <a:off x="432" y="287"/>
                <a:ext cx="1488" cy="338"/>
              </a:xfrm>
              <a:prstGeom prst="ellipse">
                <a:avLst/>
              </a:prstGeom>
              <a:gradFill rotWithShape="0">
                <a:gsLst>
                  <a:gs pos="0">
                    <a:schemeClr val="folHlink"/>
                  </a:gs>
                  <a:gs pos="100000">
                    <a:schemeClr val="folHlink">
                      <a:gamma/>
                      <a:shade val="66275"/>
                      <a:invGamma/>
                    </a:schemeClr>
                  </a:gs>
                </a:gsLst>
                <a:lin ang="2700000" scaled="1"/>
              </a:gradFill>
              <a:ln w="9525">
                <a:noFill/>
                <a:round/>
              </a:ln>
              <a:effectLst/>
            </p:spPr>
            <p:txBody>
              <a:bodyPr wrap="none" anchor="ctr"/>
              <a:lstStyle/>
              <a:p>
                <a:pPr algn="ctr">
                  <a:buFont typeface="Arial" panose="020B0604020202020204" pitchFamily="34" charset="0"/>
                  <a:buNone/>
                  <a:defRPr/>
                </a:pPr>
                <a:endParaRPr lang="zh-CN" altLang="en-US">
                  <a:latin typeface="Arial" panose="020B0604020202020204" pitchFamily="34" charset="0"/>
                </a:endParaRPr>
              </a:p>
            </p:txBody>
          </p:sp>
        </p:grpSp>
        <p:grpSp>
          <p:nvGrpSpPr>
            <p:cNvPr id="12344" name="Group 186"/>
            <p:cNvGrpSpPr/>
            <p:nvPr/>
          </p:nvGrpSpPr>
          <p:grpSpPr bwMode="auto">
            <a:xfrm>
              <a:off x="432" y="3408"/>
              <a:ext cx="432" cy="228"/>
              <a:chOff x="432" y="288"/>
              <a:chExt cx="1488" cy="372"/>
            </a:xfrm>
          </p:grpSpPr>
          <p:sp>
            <p:nvSpPr>
              <p:cNvPr id="12348" name="Oval 187"/>
              <p:cNvSpPr>
                <a:spLocks noChangeArrowheads="1"/>
              </p:cNvSpPr>
              <p:nvPr/>
            </p:nvSpPr>
            <p:spPr bwMode="auto">
              <a:xfrm>
                <a:off x="432" y="324"/>
                <a:ext cx="1488" cy="336"/>
              </a:xfrm>
              <a:prstGeom prst="ellipse">
                <a:avLst/>
              </a:prstGeom>
              <a:solidFill>
                <a:schemeClr val="folHlink"/>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99" name="Oval 188"/>
              <p:cNvSpPr>
                <a:spLocks noChangeArrowheads="1"/>
              </p:cNvSpPr>
              <p:nvPr/>
            </p:nvSpPr>
            <p:spPr bwMode="auto">
              <a:xfrm>
                <a:off x="432" y="288"/>
                <a:ext cx="1488" cy="338"/>
              </a:xfrm>
              <a:prstGeom prst="ellipse">
                <a:avLst/>
              </a:prstGeom>
              <a:gradFill rotWithShape="0">
                <a:gsLst>
                  <a:gs pos="0">
                    <a:schemeClr val="folHlink"/>
                  </a:gs>
                  <a:gs pos="100000">
                    <a:schemeClr val="folHlink">
                      <a:gamma/>
                      <a:shade val="66275"/>
                      <a:invGamma/>
                    </a:schemeClr>
                  </a:gs>
                </a:gsLst>
                <a:lin ang="2700000" scaled="1"/>
              </a:gradFill>
              <a:ln w="9525">
                <a:noFill/>
                <a:round/>
              </a:ln>
              <a:effectLst/>
            </p:spPr>
            <p:txBody>
              <a:bodyPr wrap="none" anchor="ctr"/>
              <a:lstStyle/>
              <a:p>
                <a:pPr algn="ctr">
                  <a:buFont typeface="Arial" panose="020B0604020202020204" pitchFamily="34" charset="0"/>
                  <a:buNone/>
                  <a:defRPr/>
                </a:pPr>
                <a:endParaRPr lang="zh-CN" altLang="en-US">
                  <a:latin typeface="Arial" panose="020B0604020202020204" pitchFamily="34" charset="0"/>
                </a:endParaRPr>
              </a:p>
            </p:txBody>
          </p:sp>
        </p:grpSp>
        <p:grpSp>
          <p:nvGrpSpPr>
            <p:cNvPr id="12345" name="Group 189"/>
            <p:cNvGrpSpPr/>
            <p:nvPr/>
          </p:nvGrpSpPr>
          <p:grpSpPr bwMode="auto">
            <a:xfrm>
              <a:off x="432" y="3360"/>
              <a:ext cx="432" cy="228"/>
              <a:chOff x="432" y="288"/>
              <a:chExt cx="1488" cy="372"/>
            </a:xfrm>
          </p:grpSpPr>
          <p:sp>
            <p:nvSpPr>
              <p:cNvPr id="12346" name="Oval 190"/>
              <p:cNvSpPr>
                <a:spLocks noChangeArrowheads="1"/>
              </p:cNvSpPr>
              <p:nvPr/>
            </p:nvSpPr>
            <p:spPr bwMode="auto">
              <a:xfrm>
                <a:off x="432" y="324"/>
                <a:ext cx="1488" cy="336"/>
              </a:xfrm>
              <a:prstGeom prst="ellipse">
                <a:avLst/>
              </a:prstGeom>
              <a:solidFill>
                <a:schemeClr val="folHlink"/>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97" name="Oval 191"/>
              <p:cNvSpPr>
                <a:spLocks noChangeArrowheads="1"/>
              </p:cNvSpPr>
              <p:nvPr/>
            </p:nvSpPr>
            <p:spPr bwMode="auto">
              <a:xfrm>
                <a:off x="432" y="288"/>
                <a:ext cx="1488" cy="338"/>
              </a:xfrm>
              <a:prstGeom prst="ellipse">
                <a:avLst/>
              </a:prstGeom>
              <a:gradFill rotWithShape="0">
                <a:gsLst>
                  <a:gs pos="0">
                    <a:schemeClr val="folHlink"/>
                  </a:gs>
                  <a:gs pos="100000">
                    <a:schemeClr val="folHlink">
                      <a:gamma/>
                      <a:shade val="66275"/>
                      <a:invGamma/>
                    </a:schemeClr>
                  </a:gs>
                </a:gsLst>
                <a:lin ang="2700000" scaled="1"/>
              </a:gradFill>
              <a:ln w="9525">
                <a:noFill/>
                <a:round/>
              </a:ln>
              <a:effectLst/>
            </p:spPr>
            <p:txBody>
              <a:bodyPr wrap="none" anchor="ctr"/>
              <a:lstStyle/>
              <a:p>
                <a:pPr algn="ctr">
                  <a:buFont typeface="Arial" panose="020B0604020202020204" pitchFamily="34" charset="0"/>
                  <a:buNone/>
                  <a:defRPr/>
                </a:pPr>
                <a:endParaRPr lang="zh-CN" altLang="en-US">
                  <a:latin typeface="Arial" panose="020B0604020202020204" pitchFamily="34" charset="0"/>
                </a:endParaRPr>
              </a:p>
            </p:txBody>
          </p:sp>
        </p:grpSp>
      </p:grpSp>
      <p:sp>
        <p:nvSpPr>
          <p:cNvPr id="12313" name="TextBox 170"/>
          <p:cNvSpPr txBox="1">
            <a:spLocks noChangeArrowheads="1"/>
          </p:cNvSpPr>
          <p:nvPr/>
        </p:nvSpPr>
        <p:spPr bwMode="auto">
          <a:xfrm>
            <a:off x="5463746" y="2448409"/>
            <a:ext cx="1250567" cy="245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000">
                <a:solidFill>
                  <a:schemeClr val="tx1">
                    <a:lumMod val="95000"/>
                    <a:lumOff val="5000"/>
                  </a:schemeClr>
                </a:solidFill>
                <a:latin typeface="微软雅黑" panose="020B0503020204020204" charset="-122"/>
                <a:ea typeface="微软雅黑" panose="020B0503020204020204" charset="-122"/>
              </a:rPr>
              <a:t>数据分析服务</a:t>
            </a:r>
          </a:p>
        </p:txBody>
      </p:sp>
      <p:sp>
        <p:nvSpPr>
          <p:cNvPr id="12314" name="TextBox 171"/>
          <p:cNvSpPr txBox="1">
            <a:spLocks noChangeArrowheads="1"/>
          </p:cNvSpPr>
          <p:nvPr/>
        </p:nvSpPr>
        <p:spPr bwMode="auto">
          <a:xfrm>
            <a:off x="7047194" y="2863677"/>
            <a:ext cx="1334859" cy="245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000">
                <a:solidFill>
                  <a:schemeClr val="tx1">
                    <a:lumMod val="95000"/>
                    <a:lumOff val="5000"/>
                  </a:schemeClr>
                </a:solidFill>
                <a:latin typeface="微软雅黑" panose="020B0503020204020204" charset="-122"/>
                <a:ea typeface="微软雅黑" panose="020B0503020204020204" charset="-122"/>
              </a:rPr>
              <a:t>专家诊断服务</a:t>
            </a:r>
          </a:p>
        </p:txBody>
      </p:sp>
      <p:sp>
        <p:nvSpPr>
          <p:cNvPr id="12315" name="TextBox 181"/>
          <p:cNvSpPr>
            <a:spLocks noChangeArrowheads="1"/>
          </p:cNvSpPr>
          <p:nvPr/>
        </p:nvSpPr>
        <p:spPr bwMode="auto">
          <a:xfrm>
            <a:off x="5128959" y="2807006"/>
            <a:ext cx="1631071" cy="337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a:solidFill>
                  <a:schemeClr val="accent1"/>
                </a:solidFill>
                <a:latin typeface="Calibri" panose="020F0502020204030204" charset="0"/>
                <a:ea typeface="微软雅黑" panose="020B0503020204020204" charset="-122"/>
                <a:sym typeface="宋体" panose="02010600030101010101" pitchFamily="2" charset="-122"/>
              </a:rPr>
              <a:t>物 联 云 平 台</a:t>
            </a:r>
          </a:p>
        </p:txBody>
      </p:sp>
      <p:graphicFrame>
        <p:nvGraphicFramePr>
          <p:cNvPr id="12316" name="Object 44"/>
          <p:cNvGraphicFramePr>
            <a:graphicFrameLocks noChangeAspect="1"/>
          </p:cNvGraphicFramePr>
          <p:nvPr/>
        </p:nvGraphicFramePr>
        <p:xfrm>
          <a:off x="4544631" y="4094243"/>
          <a:ext cx="742911" cy="380504"/>
        </p:xfrm>
        <a:graphic>
          <a:graphicData uri="http://schemas.openxmlformats.org/presentationml/2006/ole">
            <p:oleObj spid="_x0000_s76801" name="CorelDRAW" r:id="rId15" imgW="5681472" imgH="3968496" progId="">
              <p:embed/>
            </p:oleObj>
          </a:graphicData>
        </a:graphic>
      </p:graphicFrame>
      <p:pic>
        <p:nvPicPr>
          <p:cNvPr id="12317" name="Picture 46" descr="EndUser Female"/>
          <p:cNvPicPr>
            <a:picLocks noChangeAspect="1" noChangeArrowheads="1"/>
          </p:cNvPicPr>
          <p:nvPr/>
        </p:nvPicPr>
        <p:blipFill>
          <a:blip r:embed="rId16" cstate="print">
            <a:extLst>
              <a:ext uri="{28A0092B-C50C-407E-A947-70E740481C1C}">
                <a14:useLocalDpi xmlns:a14="http://schemas.microsoft.com/office/drawing/2010/main" xmlns="" val="0"/>
              </a:ext>
            </a:extLst>
          </a:blip>
          <a:srcRect/>
          <a:stretch>
            <a:fillRect/>
          </a:stretch>
        </p:blipFill>
        <p:spPr bwMode="auto">
          <a:xfrm>
            <a:off x="3211200" y="4057098"/>
            <a:ext cx="500036" cy="439556"/>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318" name="Picture 8"/>
          <p:cNvPicPr>
            <a:picLocks noChangeAspect="1" noChangeArrowheads="1"/>
          </p:cNvPicPr>
          <p:nvPr/>
        </p:nvPicPr>
        <p:blipFill>
          <a:blip r:embed="rId17" cstate="print">
            <a:extLst>
              <a:ext uri="{28A0092B-C50C-407E-A947-70E740481C1C}">
                <a14:useLocalDpi xmlns:a14="http://schemas.microsoft.com/office/drawing/2010/main" xmlns="" val="0"/>
              </a:ext>
            </a:extLst>
          </a:blip>
          <a:srcRect/>
          <a:stretch>
            <a:fillRect/>
          </a:stretch>
        </p:blipFill>
        <p:spPr bwMode="auto">
          <a:xfrm>
            <a:off x="6094744" y="4116150"/>
            <a:ext cx="704337" cy="3457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319" name="Picture 47" descr="EndUserLeft"/>
          <p:cNvPicPr>
            <a:picLocks noChangeAspect="1" noChangeArrowheads="1"/>
          </p:cNvPicPr>
          <p:nvPr/>
        </p:nvPicPr>
        <p:blipFill>
          <a:blip r:embed="rId18" cstate="print">
            <a:extLst>
              <a:ext uri="{28A0092B-C50C-407E-A947-70E740481C1C}">
                <a14:useLocalDpi xmlns:a14="http://schemas.microsoft.com/office/drawing/2010/main" xmlns="" val="0"/>
              </a:ext>
            </a:extLst>
          </a:blip>
          <a:srcRect/>
          <a:stretch>
            <a:fillRect/>
          </a:stretch>
        </p:blipFill>
        <p:spPr bwMode="auto">
          <a:xfrm>
            <a:off x="7547231" y="4064717"/>
            <a:ext cx="501941" cy="469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2320" name="组合 114"/>
          <p:cNvGrpSpPr/>
          <p:nvPr/>
        </p:nvGrpSpPr>
        <p:grpSpPr bwMode="auto">
          <a:xfrm>
            <a:off x="4761313" y="3371333"/>
            <a:ext cx="873397" cy="827679"/>
            <a:chOff x="4716011" y="1660522"/>
            <a:chExt cx="894330" cy="849002"/>
          </a:xfrm>
        </p:grpSpPr>
        <p:pic>
          <p:nvPicPr>
            <p:cNvPr id="12338" name="Picture 50" descr="C:\Users\Administrator\Desktop\未标题-2-01.png"/>
            <p:cNvPicPr>
              <a:picLocks noChangeAspect="1" noChangeArrowheads="1"/>
            </p:cNvPicPr>
            <p:nvPr/>
          </p:nvPicPr>
          <p:blipFill>
            <a:blip r:embed="rId19" cstate="print">
              <a:extLst>
                <a:ext uri="{28A0092B-C50C-407E-A947-70E740481C1C}">
                  <a14:useLocalDpi xmlns:a14="http://schemas.microsoft.com/office/drawing/2010/main" xmlns="" val="0"/>
                </a:ext>
              </a:extLst>
            </a:blip>
            <a:srcRect/>
            <a:stretch>
              <a:fillRect/>
            </a:stretch>
          </p:blipFill>
          <p:spPr bwMode="auto">
            <a:xfrm>
              <a:off x="4788015" y="1660522"/>
              <a:ext cx="531005" cy="8490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339" name="TextBox 181"/>
            <p:cNvSpPr>
              <a:spLocks noChangeArrowheads="1"/>
            </p:cNvSpPr>
            <p:nvPr/>
          </p:nvSpPr>
          <p:spPr bwMode="auto">
            <a:xfrm>
              <a:off x="4716011" y="1988566"/>
              <a:ext cx="894330" cy="2826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solidFill>
                    <a:schemeClr val="tx1">
                      <a:lumMod val="65000"/>
                      <a:lumOff val="35000"/>
                    </a:schemeClr>
                  </a:solidFill>
                </a:rPr>
                <a:t>Internet</a:t>
              </a:r>
              <a:endParaRPr lang="en-US" altLang="zh-CN" sz="1200" b="1">
                <a:solidFill>
                  <a:schemeClr val="tx1">
                    <a:lumMod val="65000"/>
                    <a:lumOff val="35000"/>
                  </a:schemeClr>
                </a:solidFill>
                <a:latin typeface="Calibri" panose="020F0502020204030204" charset="0"/>
                <a:ea typeface="微软雅黑" panose="020B0503020204020204" charset="-122"/>
                <a:sym typeface="宋体" panose="02010600030101010101" pitchFamily="2" charset="-122"/>
              </a:endParaRPr>
            </a:p>
          </p:txBody>
        </p:sp>
      </p:grpSp>
      <p:sp>
        <p:nvSpPr>
          <p:cNvPr id="12321" name="TextBox 180"/>
          <p:cNvSpPr>
            <a:spLocks noChangeArrowheads="1"/>
          </p:cNvSpPr>
          <p:nvPr/>
        </p:nvSpPr>
        <p:spPr bwMode="auto">
          <a:xfrm>
            <a:off x="3044045" y="1113073"/>
            <a:ext cx="1162466" cy="245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000" b="1">
                <a:solidFill>
                  <a:srgbClr val="2C59A8"/>
                </a:solidFill>
                <a:latin typeface="Calibri" panose="020F0502020204030204" charset="0"/>
                <a:ea typeface="微软雅黑" panose="020B0503020204020204" charset="-122"/>
                <a:sym typeface="宋体" panose="02010600030101010101" pitchFamily="2" charset="-122"/>
              </a:rPr>
              <a:t>移动设备</a:t>
            </a:r>
          </a:p>
        </p:txBody>
      </p:sp>
      <p:sp>
        <p:nvSpPr>
          <p:cNvPr id="12322" name="TextBox 181"/>
          <p:cNvSpPr>
            <a:spLocks noChangeArrowheads="1"/>
          </p:cNvSpPr>
          <p:nvPr/>
        </p:nvSpPr>
        <p:spPr bwMode="auto">
          <a:xfrm>
            <a:off x="6047121" y="1113073"/>
            <a:ext cx="667668" cy="245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000" b="1">
                <a:solidFill>
                  <a:srgbClr val="2C59A8"/>
                </a:solidFill>
                <a:latin typeface="Calibri" panose="020F0502020204030204" charset="0"/>
                <a:ea typeface="微软雅黑" panose="020B0503020204020204" charset="-122"/>
                <a:sym typeface="宋体" panose="02010600030101010101" pitchFamily="2" charset="-122"/>
              </a:rPr>
              <a:t>生产线</a:t>
            </a:r>
          </a:p>
        </p:txBody>
      </p:sp>
      <p:sp>
        <p:nvSpPr>
          <p:cNvPr id="12323" name="TextBox 182"/>
          <p:cNvSpPr>
            <a:spLocks noChangeArrowheads="1"/>
          </p:cNvSpPr>
          <p:nvPr/>
        </p:nvSpPr>
        <p:spPr bwMode="auto">
          <a:xfrm>
            <a:off x="4470816" y="1113073"/>
            <a:ext cx="908638" cy="245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000" b="1">
                <a:solidFill>
                  <a:srgbClr val="2C59A8"/>
                </a:solidFill>
                <a:latin typeface="Calibri" panose="020F0502020204030204" charset="0"/>
                <a:ea typeface="微软雅黑" panose="020B0503020204020204" charset="-122"/>
                <a:sym typeface="宋体" panose="02010600030101010101" pitchFamily="2" charset="-122"/>
              </a:rPr>
              <a:t>固定设备</a:t>
            </a:r>
          </a:p>
        </p:txBody>
      </p:sp>
      <p:sp>
        <p:nvSpPr>
          <p:cNvPr id="12324" name="TextBox 197"/>
          <p:cNvSpPr>
            <a:spLocks noChangeArrowheads="1"/>
          </p:cNvSpPr>
          <p:nvPr/>
        </p:nvSpPr>
        <p:spPr bwMode="auto">
          <a:xfrm>
            <a:off x="7337692" y="1128313"/>
            <a:ext cx="947212" cy="245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000" b="1">
                <a:solidFill>
                  <a:srgbClr val="2C59A8"/>
                </a:solidFill>
                <a:latin typeface="Calibri" panose="020F0502020204030204" charset="0"/>
                <a:ea typeface="微软雅黑" panose="020B0503020204020204" charset="-122"/>
                <a:sym typeface="宋体" panose="02010600030101010101" pitchFamily="2" charset="-122"/>
              </a:rPr>
              <a:t>区域设备</a:t>
            </a:r>
          </a:p>
        </p:txBody>
      </p:sp>
      <p:pic>
        <p:nvPicPr>
          <p:cNvPr id="12325" name="Picture 54" descr="C:\Users\Administrator\Desktop\未标题-3.png"/>
          <p:cNvPicPr>
            <a:picLocks noChangeAspect="1" noChangeArrowheads="1"/>
          </p:cNvPicPr>
          <p:nvPr/>
        </p:nvPicPr>
        <p:blipFill>
          <a:blip r:embed="rId20" cstate="print">
            <a:extLst>
              <a:ext uri="{28A0092B-C50C-407E-A947-70E740481C1C}">
                <a14:useLocalDpi xmlns:a14="http://schemas.microsoft.com/office/drawing/2010/main" xmlns="" val="0"/>
              </a:ext>
            </a:extLst>
          </a:blip>
          <a:srcRect/>
          <a:stretch>
            <a:fillRect/>
          </a:stretch>
        </p:blipFill>
        <p:spPr bwMode="auto">
          <a:xfrm>
            <a:off x="7297213" y="2280778"/>
            <a:ext cx="742911" cy="6433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326" name="Picture 55" descr="C:\Users\Administrator\Desktop\未标题-3-01.png"/>
          <p:cNvPicPr>
            <a:picLocks noChangeAspect="1" noChangeArrowheads="1"/>
          </p:cNvPicPr>
          <p:nvPr/>
        </p:nvPicPr>
        <p:blipFill>
          <a:blip r:embed="rId21" cstate="print">
            <a:extLst>
              <a:ext uri="{28A0092B-C50C-407E-A947-70E740481C1C}">
                <a14:useLocalDpi xmlns:a14="http://schemas.microsoft.com/office/drawing/2010/main" xmlns="" val="0"/>
              </a:ext>
            </a:extLst>
          </a:blip>
          <a:srcRect/>
          <a:stretch>
            <a:fillRect/>
          </a:stretch>
        </p:blipFill>
        <p:spPr bwMode="auto">
          <a:xfrm>
            <a:off x="5461841" y="2952255"/>
            <a:ext cx="1298190" cy="11638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327" name="TextBox 172"/>
          <p:cNvSpPr txBox="1">
            <a:spLocks noChangeArrowheads="1"/>
          </p:cNvSpPr>
          <p:nvPr/>
        </p:nvSpPr>
        <p:spPr bwMode="auto">
          <a:xfrm>
            <a:off x="5462317" y="3746599"/>
            <a:ext cx="1259139" cy="245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000">
                <a:solidFill>
                  <a:schemeClr val="tx1">
                    <a:lumMod val="95000"/>
                    <a:lumOff val="5000"/>
                  </a:schemeClr>
                </a:solidFill>
                <a:latin typeface="微软雅黑" panose="020B0503020204020204" charset="-122"/>
                <a:ea typeface="微软雅黑" panose="020B0503020204020204" charset="-122"/>
              </a:rPr>
              <a:t>数据仓储服务</a:t>
            </a:r>
          </a:p>
        </p:txBody>
      </p:sp>
      <p:sp>
        <p:nvSpPr>
          <p:cNvPr id="132" name="圆角矩形 131"/>
          <p:cNvSpPr/>
          <p:nvPr/>
        </p:nvSpPr>
        <p:spPr>
          <a:xfrm>
            <a:off x="3044045" y="1441193"/>
            <a:ext cx="5170853" cy="500513"/>
          </a:xfrm>
          <a:prstGeom prst="roundRect">
            <a:avLst/>
          </a:prstGeom>
          <a:noFill/>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dirty="0">
              <a:solidFill>
                <a:schemeClr val="accent3"/>
              </a:solidFill>
            </a:endParaRPr>
          </a:p>
        </p:txBody>
      </p:sp>
      <p:grpSp>
        <p:nvGrpSpPr>
          <p:cNvPr id="12332" name="组合 133"/>
          <p:cNvGrpSpPr/>
          <p:nvPr/>
        </p:nvGrpSpPr>
        <p:grpSpPr bwMode="auto">
          <a:xfrm>
            <a:off x="4678926" y="1863604"/>
            <a:ext cx="871492" cy="827679"/>
            <a:chOff x="4716011" y="1746083"/>
            <a:chExt cx="894330" cy="849002"/>
          </a:xfrm>
        </p:grpSpPr>
        <p:pic>
          <p:nvPicPr>
            <p:cNvPr id="12336" name="Picture 50" descr="C:\Users\Administrator\Desktop\未标题-2-01.png"/>
            <p:cNvPicPr>
              <a:picLocks noChangeAspect="1" noChangeArrowheads="1"/>
            </p:cNvPicPr>
            <p:nvPr/>
          </p:nvPicPr>
          <p:blipFill>
            <a:blip r:embed="rId22" cstate="print">
              <a:extLst>
                <a:ext uri="{28A0092B-C50C-407E-A947-70E740481C1C}">
                  <a14:useLocalDpi xmlns:a14="http://schemas.microsoft.com/office/drawing/2010/main" xmlns="" val="0"/>
                </a:ext>
              </a:extLst>
            </a:blip>
            <a:srcRect/>
            <a:stretch>
              <a:fillRect/>
            </a:stretch>
          </p:blipFill>
          <p:spPr bwMode="auto">
            <a:xfrm>
              <a:off x="4788015" y="1746083"/>
              <a:ext cx="531005" cy="8490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337" name="TextBox 181"/>
            <p:cNvSpPr>
              <a:spLocks noChangeArrowheads="1"/>
            </p:cNvSpPr>
            <p:nvPr/>
          </p:nvSpPr>
          <p:spPr bwMode="auto">
            <a:xfrm>
              <a:off x="4716011" y="1988566"/>
              <a:ext cx="894330" cy="2826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solidFill>
                    <a:schemeClr val="tx1">
                      <a:lumMod val="65000"/>
                      <a:lumOff val="35000"/>
                    </a:schemeClr>
                  </a:solidFill>
                </a:rPr>
                <a:t>Internet</a:t>
              </a:r>
              <a:endParaRPr lang="en-US" altLang="zh-CN" sz="1200" b="1">
                <a:solidFill>
                  <a:schemeClr val="tx1">
                    <a:lumMod val="65000"/>
                    <a:lumOff val="35000"/>
                  </a:schemeClr>
                </a:solidFill>
                <a:latin typeface="Calibri" panose="020F0502020204030204" charset="0"/>
                <a:ea typeface="微软雅黑" panose="020B0503020204020204" charset="-122"/>
                <a:sym typeface="宋体" panose="02010600030101010101" pitchFamily="2" charset="-122"/>
              </a:endParaRPr>
            </a:p>
          </p:txBody>
        </p:sp>
      </p:grpSp>
      <p:pic>
        <p:nvPicPr>
          <p:cNvPr id="12334" name="图片 9"/>
          <p:cNvPicPr>
            <a:picLocks noChangeAspect="1" noChangeArrowheads="1"/>
          </p:cNvPicPr>
          <p:nvPr/>
        </p:nvPicPr>
        <p:blipFill>
          <a:blip r:embed="rId23" cstate="print">
            <a:extLst>
              <a:ext uri="{28A0092B-C50C-407E-A947-70E740481C1C}">
                <a14:useLocalDpi xmlns:a14="http://schemas.microsoft.com/office/drawing/2010/main" xmlns="" val="0"/>
              </a:ext>
            </a:extLst>
          </a:blip>
          <a:srcRect l="-7143" r="-7143"/>
          <a:stretch>
            <a:fillRect/>
          </a:stretch>
        </p:blipFill>
        <p:spPr bwMode="auto">
          <a:xfrm>
            <a:off x="3044045" y="1525008"/>
            <a:ext cx="753864" cy="3771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24" name="图片 324" descr="美国国家专利_页面_1"/>
          <p:cNvPicPr>
            <a:picLocks noChangeAspect="1" noChangeArrowheads="1"/>
          </p:cNvPicPr>
          <p:nvPr/>
        </p:nvPicPr>
        <p:blipFill>
          <a:blip r:embed="rId24" cstate="print"/>
          <a:srcRect r="7419" b="1593"/>
          <a:stretch>
            <a:fillRect/>
          </a:stretch>
        </p:blipFill>
        <p:spPr>
          <a:xfrm>
            <a:off x="627380" y="689610"/>
            <a:ext cx="1952625" cy="2940050"/>
          </a:xfrm>
          <a:prstGeom prst="rect">
            <a:avLst/>
          </a:prstGeom>
          <a:noFill/>
          <a:ln w="9525">
            <a:noFill/>
            <a:miter lim="800000"/>
            <a:headEnd/>
            <a:tailEnd/>
          </a:ln>
        </p:spPr>
      </p:pic>
      <p:pic>
        <p:nvPicPr>
          <p:cNvPr id="4" name="图片 3" descr="美国国家专利-基于云计算的远程实时监控系统_页面_3.jpg"/>
          <p:cNvPicPr>
            <a:picLocks noChangeAspect="1"/>
          </p:cNvPicPr>
          <p:nvPr/>
        </p:nvPicPr>
        <p:blipFill>
          <a:blip r:embed="rId25" cstate="print"/>
          <a:srcRect l="2789" r="7958" b="5353"/>
          <a:stretch>
            <a:fillRect/>
          </a:stretch>
        </p:blipFill>
        <p:spPr>
          <a:xfrm>
            <a:off x="1090930" y="1870710"/>
            <a:ext cx="1870075" cy="2806065"/>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1" y="3158"/>
            <a:ext cx="738534" cy="437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nvGrpSpPr>
          <p:cNvPr id="2" name="组合 1"/>
          <p:cNvGrpSpPr/>
          <p:nvPr/>
        </p:nvGrpSpPr>
        <p:grpSpPr>
          <a:xfrm>
            <a:off x="145104" y="3158"/>
            <a:ext cx="431914" cy="627339"/>
            <a:chOff x="841003" y="360040"/>
            <a:chExt cx="504056" cy="836712"/>
          </a:xfrm>
          <a:solidFill>
            <a:srgbClr val="2F5EB0"/>
          </a:solidFill>
        </p:grpSpPr>
        <p:sp>
          <p:nvSpPr>
            <p:cNvPr id="6" name="矩形 5"/>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9" name="等腰三角形 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sp>
        <p:nvSpPr>
          <p:cNvPr id="10" name="KSO_Shape"/>
          <p:cNvSpPr/>
          <p:nvPr/>
        </p:nvSpPr>
        <p:spPr bwMode="auto">
          <a:xfrm>
            <a:off x="226967" y="154934"/>
            <a:ext cx="272011" cy="213704"/>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010">
              <a:solidFill>
                <a:srgbClr val="1C666E"/>
              </a:solidFill>
              <a:ea typeface="宋体" panose="02010600030101010101" pitchFamily="2" charset="-122"/>
            </a:endParaRPr>
          </a:p>
        </p:txBody>
      </p:sp>
      <p:sp>
        <p:nvSpPr>
          <p:cNvPr id="8" name="文本框 9"/>
          <p:cNvSpPr txBox="1"/>
          <p:nvPr/>
        </p:nvSpPr>
        <p:spPr>
          <a:xfrm>
            <a:off x="630998" y="154881"/>
            <a:ext cx="2023005" cy="258445"/>
          </a:xfrm>
          <a:prstGeom prst="rect">
            <a:avLst/>
          </a:prstGeom>
          <a:noFill/>
        </p:spPr>
        <p:txBody>
          <a:bodyPr wrap="square" lIns="51418" tIns="25709" rIns="51418" bIns="25709" rtlCol="0">
            <a:spAutoFit/>
          </a:bodyPr>
          <a:lstStyle/>
          <a:p>
            <a:pPr marL="0" lvl="1"/>
            <a:r>
              <a:rPr lang="zh-CN" altLang="en-US" b="1" dirty="0">
                <a:solidFill>
                  <a:schemeClr val="tx1">
                    <a:lumMod val="50000"/>
                    <a:lumOff val="50000"/>
                  </a:schemeClr>
                </a:solidFill>
                <a:latin typeface="微软雅黑" panose="020B0503020204020204" charset="-122"/>
                <a:ea typeface="微软雅黑" panose="020B0503020204020204" charset="-122"/>
                <a:sym typeface="+mn-ea"/>
              </a:rPr>
              <a:t>平台架构</a:t>
            </a:r>
            <a:endParaRPr lang="zh-CN" altLang="en-US" b="1" dirty="0">
              <a:solidFill>
                <a:schemeClr val="tx1">
                  <a:lumMod val="50000"/>
                  <a:lumOff val="50000"/>
                </a:schemeClr>
              </a:solidFill>
              <a:latin typeface="微软雅黑" panose="020B0503020204020204" charset="-122"/>
              <a:ea typeface="微软雅黑" panose="020B0503020204020204" charset="-122"/>
            </a:endParaRPr>
          </a:p>
        </p:txBody>
      </p:sp>
      <p:pic>
        <p:nvPicPr>
          <p:cNvPr id="4" name="图片 3" descr="图片3"/>
          <p:cNvPicPr>
            <a:picLocks noChangeAspect="1"/>
          </p:cNvPicPr>
          <p:nvPr/>
        </p:nvPicPr>
        <p:blipFill>
          <a:blip r:embed="rId3" cstate="print"/>
          <a:stretch>
            <a:fillRect/>
          </a:stretch>
        </p:blipFill>
        <p:spPr>
          <a:xfrm>
            <a:off x="1249615" y="820670"/>
            <a:ext cx="7543407" cy="3785038"/>
          </a:xfrm>
          <a:prstGeom prst="rect">
            <a:avLst/>
          </a:prstGeom>
        </p:spPr>
      </p:pic>
      <p:sp>
        <p:nvSpPr>
          <p:cNvPr id="12" name="TextBox 118"/>
          <p:cNvSpPr txBox="1">
            <a:spLocks noChangeArrowheads="1"/>
          </p:cNvSpPr>
          <p:nvPr/>
        </p:nvSpPr>
        <p:spPr bwMode="auto">
          <a:xfrm>
            <a:off x="2033482" y="1249749"/>
            <a:ext cx="1180562" cy="2755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 </a:t>
            </a:r>
            <a:r>
              <a:rPr lang="zh-CN" altLang="en-US" sz="1000">
                <a:solidFill>
                  <a:schemeClr val="tx1">
                    <a:lumMod val="50000"/>
                    <a:lumOff val="50000"/>
                  </a:schemeClr>
                </a:solidFill>
                <a:latin typeface="微软雅黑" panose="020B0503020204020204" charset="-122"/>
                <a:ea typeface="微软雅黑" panose="020B0503020204020204" charset="-122"/>
              </a:rPr>
              <a:t>移动救援系统</a:t>
            </a:r>
          </a:p>
        </p:txBody>
      </p:sp>
      <p:sp>
        <p:nvSpPr>
          <p:cNvPr id="13" name="TextBox 118"/>
          <p:cNvSpPr txBox="1">
            <a:spLocks noChangeArrowheads="1"/>
          </p:cNvSpPr>
          <p:nvPr/>
        </p:nvSpPr>
        <p:spPr bwMode="auto">
          <a:xfrm>
            <a:off x="3207853" y="1249749"/>
            <a:ext cx="1180562" cy="2755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 </a:t>
            </a:r>
            <a:r>
              <a:rPr lang="zh-CN" altLang="en-US" sz="1000">
                <a:solidFill>
                  <a:schemeClr val="tx1">
                    <a:lumMod val="50000"/>
                    <a:lumOff val="50000"/>
                  </a:schemeClr>
                </a:solidFill>
                <a:latin typeface="微软雅黑" panose="020B0503020204020204" charset="-122"/>
                <a:ea typeface="微软雅黑" panose="020B0503020204020204" charset="-122"/>
              </a:rPr>
              <a:t>充电桩预定</a:t>
            </a:r>
          </a:p>
        </p:txBody>
      </p:sp>
      <p:sp>
        <p:nvSpPr>
          <p:cNvPr id="14" name="TextBox 118"/>
          <p:cNvSpPr txBox="1">
            <a:spLocks noChangeArrowheads="1"/>
          </p:cNvSpPr>
          <p:nvPr/>
        </p:nvSpPr>
        <p:spPr bwMode="auto">
          <a:xfrm>
            <a:off x="4365556" y="1249749"/>
            <a:ext cx="1180562" cy="2755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 </a:t>
            </a:r>
            <a:r>
              <a:rPr lang="zh-CN" altLang="en-US" sz="1000">
                <a:solidFill>
                  <a:schemeClr val="tx1">
                    <a:lumMod val="50000"/>
                    <a:lumOff val="50000"/>
                  </a:schemeClr>
                </a:solidFill>
                <a:latin typeface="微软雅黑" panose="020B0503020204020204" charset="-122"/>
                <a:ea typeface="微软雅黑" panose="020B0503020204020204" charset="-122"/>
              </a:rPr>
              <a:t>智能停车场管理</a:t>
            </a:r>
          </a:p>
        </p:txBody>
      </p:sp>
      <p:sp>
        <p:nvSpPr>
          <p:cNvPr id="29" name="TextBox 118"/>
          <p:cNvSpPr txBox="1">
            <a:spLocks noChangeArrowheads="1"/>
          </p:cNvSpPr>
          <p:nvPr/>
        </p:nvSpPr>
        <p:spPr bwMode="auto">
          <a:xfrm>
            <a:off x="5537547" y="1249749"/>
            <a:ext cx="1180562" cy="2755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 </a:t>
            </a:r>
            <a:r>
              <a:rPr lang="zh-CN" altLang="en-US" sz="1000">
                <a:solidFill>
                  <a:schemeClr val="tx1">
                    <a:lumMod val="50000"/>
                    <a:lumOff val="50000"/>
                  </a:schemeClr>
                </a:solidFill>
                <a:latin typeface="微软雅黑" panose="020B0503020204020204" charset="-122"/>
                <a:ea typeface="微软雅黑" panose="020B0503020204020204" charset="-122"/>
              </a:rPr>
              <a:t>车联网</a:t>
            </a:r>
          </a:p>
        </p:txBody>
      </p:sp>
      <p:sp>
        <p:nvSpPr>
          <p:cNvPr id="30" name="TextBox 118"/>
          <p:cNvSpPr txBox="1">
            <a:spLocks noChangeArrowheads="1"/>
          </p:cNvSpPr>
          <p:nvPr/>
        </p:nvSpPr>
        <p:spPr bwMode="auto">
          <a:xfrm>
            <a:off x="7863430" y="1249749"/>
            <a:ext cx="1180562" cy="2755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 </a:t>
            </a:r>
            <a:r>
              <a:rPr lang="zh-CN" altLang="en-US" sz="1000">
                <a:solidFill>
                  <a:schemeClr val="tx1">
                    <a:lumMod val="50000"/>
                    <a:lumOff val="50000"/>
                  </a:schemeClr>
                </a:solidFill>
                <a:latin typeface="微软雅黑" panose="020B0503020204020204" charset="-122"/>
                <a:ea typeface="微软雅黑" panose="020B0503020204020204" charset="-122"/>
              </a:rPr>
              <a:t>……</a:t>
            </a:r>
          </a:p>
        </p:txBody>
      </p:sp>
      <p:sp>
        <p:nvSpPr>
          <p:cNvPr id="57" name="文本框 47"/>
          <p:cNvSpPr txBox="1"/>
          <p:nvPr/>
        </p:nvSpPr>
        <p:spPr>
          <a:xfrm>
            <a:off x="606270" y="929891"/>
            <a:ext cx="1516380" cy="321945"/>
          </a:xfrm>
          <a:prstGeom prst="rect">
            <a:avLst/>
          </a:prstGeom>
          <a:noFill/>
          <a:effectLst/>
        </p:spPr>
        <p:txBody>
          <a:bodyPr wrap="none" rtlCol="0">
            <a:spAutoFit/>
          </a:bodyPr>
          <a:lstStyle/>
          <a:p>
            <a:pPr algn="l"/>
            <a:r>
              <a:rPr lang="zh-CN" altLang="en-US" sz="1500" b="1" dirty="0">
                <a:solidFill>
                  <a:srgbClr val="2C59A8"/>
                </a:solidFill>
                <a:latin typeface="微软雅黑" panose="020B0503020204020204" charset="-122"/>
                <a:ea typeface="微软雅黑" panose="020B0503020204020204" charset="-122"/>
                <a:sym typeface="+mn-ea"/>
              </a:rPr>
              <a:t>物联网应用平台</a:t>
            </a:r>
          </a:p>
        </p:txBody>
      </p:sp>
      <p:sp>
        <p:nvSpPr>
          <p:cNvPr id="58" name="TextBox 118"/>
          <p:cNvSpPr txBox="1">
            <a:spLocks noChangeArrowheads="1"/>
          </p:cNvSpPr>
          <p:nvPr/>
        </p:nvSpPr>
        <p:spPr bwMode="auto">
          <a:xfrm>
            <a:off x="6685249" y="1249749"/>
            <a:ext cx="1180562" cy="2755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 </a:t>
            </a:r>
            <a:r>
              <a:rPr lang="zh-CN" altLang="en-US" sz="1000">
                <a:solidFill>
                  <a:schemeClr val="tx1">
                    <a:lumMod val="50000"/>
                    <a:lumOff val="50000"/>
                  </a:schemeClr>
                </a:solidFill>
                <a:latin typeface="微软雅黑" panose="020B0503020204020204" charset="-122"/>
                <a:ea typeface="微软雅黑" panose="020B0503020204020204" charset="-122"/>
              </a:rPr>
              <a:t>空调集控 </a:t>
            </a:r>
          </a:p>
        </p:txBody>
      </p:sp>
      <p:sp>
        <p:nvSpPr>
          <p:cNvPr id="59" name="文本框 47"/>
          <p:cNvSpPr txBox="1"/>
          <p:nvPr/>
        </p:nvSpPr>
        <p:spPr>
          <a:xfrm>
            <a:off x="225290" y="2511434"/>
            <a:ext cx="1953895" cy="321945"/>
          </a:xfrm>
          <a:prstGeom prst="rect">
            <a:avLst/>
          </a:prstGeom>
          <a:noFill/>
          <a:effectLst/>
        </p:spPr>
        <p:txBody>
          <a:bodyPr wrap="none" rtlCol="0">
            <a:spAutoFit/>
          </a:bodyPr>
          <a:lstStyle/>
          <a:p>
            <a:pPr algn="l"/>
            <a:r>
              <a:rPr lang="zh-CN" altLang="en-US" sz="1500" b="1" dirty="0">
                <a:solidFill>
                  <a:srgbClr val="2C59A8"/>
                </a:solidFill>
                <a:latin typeface="微软雅黑" panose="020B0503020204020204" charset="-122"/>
                <a:ea typeface="微软雅黑" panose="020B0503020204020204" charset="-122"/>
                <a:sym typeface="+mn-ea"/>
              </a:rPr>
              <a:t>物联网数据分析平台 </a:t>
            </a:r>
          </a:p>
        </p:txBody>
      </p:sp>
      <p:sp>
        <p:nvSpPr>
          <p:cNvPr id="60" name="文本框 47"/>
          <p:cNvSpPr txBox="1"/>
          <p:nvPr/>
        </p:nvSpPr>
        <p:spPr>
          <a:xfrm>
            <a:off x="987250" y="3980589"/>
            <a:ext cx="1135380" cy="321945"/>
          </a:xfrm>
          <a:prstGeom prst="rect">
            <a:avLst/>
          </a:prstGeom>
          <a:noFill/>
          <a:effectLst/>
        </p:spPr>
        <p:txBody>
          <a:bodyPr wrap="none" rtlCol="0">
            <a:spAutoFit/>
          </a:bodyPr>
          <a:lstStyle/>
          <a:p>
            <a:pPr algn="l"/>
            <a:r>
              <a:rPr lang="zh-CN" altLang="en-US" sz="1500" b="1" dirty="0">
                <a:solidFill>
                  <a:srgbClr val="2C59A8"/>
                </a:solidFill>
                <a:latin typeface="微软雅黑" panose="020B0503020204020204" charset="-122"/>
                <a:ea typeface="微软雅黑" panose="020B0503020204020204" charset="-122"/>
                <a:sym typeface="+mn-ea"/>
              </a:rPr>
              <a:t>物联网终端</a:t>
            </a:r>
          </a:p>
        </p:txBody>
      </p:sp>
      <p:sp>
        <p:nvSpPr>
          <p:cNvPr id="61" name="文本框 47"/>
          <p:cNvSpPr txBox="1"/>
          <p:nvPr/>
        </p:nvSpPr>
        <p:spPr>
          <a:xfrm>
            <a:off x="2555460" y="1773762"/>
            <a:ext cx="1294765" cy="275590"/>
          </a:xfrm>
          <a:prstGeom prst="rect">
            <a:avLst/>
          </a:prstGeom>
          <a:noFill/>
          <a:effectLst/>
        </p:spPr>
        <p:txBody>
          <a:bodyPr wrap="none" rtlCol="0">
            <a:spAutoFit/>
          </a:bodyPr>
          <a:lstStyle/>
          <a:p>
            <a:pPr algn="l"/>
            <a:r>
              <a:rPr lang="zh-CN" altLang="en-US" sz="1200" b="1" dirty="0">
                <a:solidFill>
                  <a:srgbClr val="2C59A8"/>
                </a:solidFill>
                <a:latin typeface="微软雅黑" panose="020B0503020204020204" charset="-122"/>
                <a:ea typeface="微软雅黑" panose="020B0503020204020204" charset="-122"/>
                <a:sym typeface="+mn-ea"/>
              </a:rPr>
              <a:t>分布式计算系统 </a:t>
            </a:r>
          </a:p>
        </p:txBody>
      </p:sp>
      <p:sp>
        <p:nvSpPr>
          <p:cNvPr id="63" name="文本框 47"/>
          <p:cNvSpPr txBox="1"/>
          <p:nvPr/>
        </p:nvSpPr>
        <p:spPr>
          <a:xfrm>
            <a:off x="4987066" y="1773762"/>
            <a:ext cx="1447165" cy="275590"/>
          </a:xfrm>
          <a:prstGeom prst="rect">
            <a:avLst/>
          </a:prstGeom>
          <a:noFill/>
          <a:effectLst/>
        </p:spPr>
        <p:txBody>
          <a:bodyPr wrap="none" rtlCol="0">
            <a:spAutoFit/>
          </a:bodyPr>
          <a:lstStyle/>
          <a:p>
            <a:pPr algn="l"/>
            <a:r>
              <a:rPr lang="zh-CN" altLang="en-US" sz="1200" b="1" dirty="0">
                <a:solidFill>
                  <a:srgbClr val="2C59A8"/>
                </a:solidFill>
                <a:latin typeface="微软雅黑" panose="020B0503020204020204" charset="-122"/>
                <a:ea typeface="微软雅黑" panose="020B0503020204020204" charset="-122"/>
                <a:sym typeface="+mn-ea"/>
              </a:rPr>
              <a:t>高速数据处理系统 </a:t>
            </a:r>
          </a:p>
        </p:txBody>
      </p:sp>
      <p:sp>
        <p:nvSpPr>
          <p:cNvPr id="64" name="文本框 47"/>
          <p:cNvSpPr txBox="1"/>
          <p:nvPr/>
        </p:nvSpPr>
        <p:spPr>
          <a:xfrm>
            <a:off x="7221990" y="1773762"/>
            <a:ext cx="989965" cy="275590"/>
          </a:xfrm>
          <a:prstGeom prst="rect">
            <a:avLst/>
          </a:prstGeom>
          <a:noFill/>
          <a:effectLst/>
        </p:spPr>
        <p:txBody>
          <a:bodyPr wrap="none" rtlCol="0">
            <a:spAutoFit/>
          </a:bodyPr>
          <a:lstStyle/>
          <a:p>
            <a:pPr algn="l"/>
            <a:r>
              <a:rPr lang="zh-CN" altLang="en-US" sz="1200" b="1" dirty="0">
                <a:solidFill>
                  <a:srgbClr val="2C59A8"/>
                </a:solidFill>
                <a:latin typeface="微软雅黑" panose="020B0503020204020204" charset="-122"/>
                <a:ea typeface="微软雅黑" panose="020B0503020204020204" charset="-122"/>
                <a:sym typeface="+mn-ea"/>
              </a:rPr>
              <a:t>数据库集群 </a:t>
            </a:r>
          </a:p>
        </p:txBody>
      </p:sp>
      <p:sp>
        <p:nvSpPr>
          <p:cNvPr id="65" name="TextBox 118"/>
          <p:cNvSpPr txBox="1">
            <a:spLocks noChangeArrowheads="1"/>
          </p:cNvSpPr>
          <p:nvPr/>
        </p:nvSpPr>
        <p:spPr bwMode="auto">
          <a:xfrm>
            <a:off x="2033482" y="4315687"/>
            <a:ext cx="1180562" cy="2755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 </a:t>
            </a:r>
            <a:r>
              <a:rPr lang="zh-CN" altLang="en-US" sz="1000">
                <a:solidFill>
                  <a:schemeClr val="tx1">
                    <a:lumMod val="50000"/>
                    <a:lumOff val="50000"/>
                  </a:schemeClr>
                </a:solidFill>
                <a:latin typeface="微软雅黑" panose="020B0503020204020204" charset="-122"/>
                <a:ea typeface="微软雅黑" panose="020B0503020204020204" charset="-122"/>
              </a:rPr>
              <a:t>新能源汽车网关</a:t>
            </a:r>
          </a:p>
        </p:txBody>
      </p:sp>
      <p:sp>
        <p:nvSpPr>
          <p:cNvPr id="66" name="TextBox 118"/>
          <p:cNvSpPr txBox="1">
            <a:spLocks noChangeArrowheads="1"/>
          </p:cNvSpPr>
          <p:nvPr/>
        </p:nvSpPr>
        <p:spPr bwMode="auto">
          <a:xfrm>
            <a:off x="3207853" y="4315687"/>
            <a:ext cx="1180562" cy="2755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 </a:t>
            </a:r>
            <a:r>
              <a:rPr lang="zh-CN" altLang="en-US" sz="1000">
                <a:solidFill>
                  <a:schemeClr val="tx1">
                    <a:lumMod val="50000"/>
                    <a:lumOff val="50000"/>
                  </a:schemeClr>
                </a:solidFill>
                <a:latin typeface="微软雅黑" panose="020B0503020204020204" charset="-122"/>
                <a:ea typeface="微软雅黑" panose="020B0503020204020204" charset="-122"/>
              </a:rPr>
              <a:t>工程机械网关</a:t>
            </a:r>
          </a:p>
        </p:txBody>
      </p:sp>
      <p:sp>
        <p:nvSpPr>
          <p:cNvPr id="67" name="TextBox 118"/>
          <p:cNvSpPr txBox="1">
            <a:spLocks noChangeArrowheads="1"/>
          </p:cNvSpPr>
          <p:nvPr/>
        </p:nvSpPr>
        <p:spPr bwMode="auto">
          <a:xfrm>
            <a:off x="4365556" y="4315687"/>
            <a:ext cx="1180562" cy="2755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 </a:t>
            </a:r>
            <a:r>
              <a:rPr lang="zh-CN" altLang="en-US" sz="1000">
                <a:solidFill>
                  <a:schemeClr val="tx1">
                    <a:lumMod val="50000"/>
                    <a:lumOff val="50000"/>
                  </a:schemeClr>
                </a:solidFill>
                <a:latin typeface="微软雅黑" panose="020B0503020204020204" charset="-122"/>
                <a:ea typeface="微软雅黑" panose="020B0503020204020204" charset="-122"/>
              </a:rPr>
              <a:t>编程网关</a:t>
            </a:r>
          </a:p>
        </p:txBody>
      </p:sp>
      <p:sp>
        <p:nvSpPr>
          <p:cNvPr id="68" name="TextBox 118"/>
          <p:cNvSpPr txBox="1">
            <a:spLocks noChangeArrowheads="1"/>
          </p:cNvSpPr>
          <p:nvPr/>
        </p:nvSpPr>
        <p:spPr bwMode="auto">
          <a:xfrm>
            <a:off x="5537547" y="4315687"/>
            <a:ext cx="1180562" cy="2755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 </a:t>
            </a:r>
            <a:r>
              <a:rPr lang="zh-CN" altLang="en-US" sz="1000">
                <a:solidFill>
                  <a:schemeClr val="tx1">
                    <a:lumMod val="50000"/>
                    <a:lumOff val="50000"/>
                  </a:schemeClr>
                </a:solidFill>
                <a:latin typeface="微软雅黑" panose="020B0503020204020204" charset="-122"/>
                <a:ea typeface="微软雅黑" panose="020B0503020204020204" charset="-122"/>
              </a:rPr>
              <a:t>传感器</a:t>
            </a:r>
          </a:p>
        </p:txBody>
      </p:sp>
      <p:sp>
        <p:nvSpPr>
          <p:cNvPr id="69" name="TextBox 118"/>
          <p:cNvSpPr txBox="1">
            <a:spLocks noChangeArrowheads="1"/>
          </p:cNvSpPr>
          <p:nvPr/>
        </p:nvSpPr>
        <p:spPr bwMode="auto">
          <a:xfrm>
            <a:off x="7863430" y="4315687"/>
            <a:ext cx="1180562" cy="2755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 </a:t>
            </a:r>
            <a:r>
              <a:rPr lang="zh-CN" altLang="en-US" sz="1000">
                <a:solidFill>
                  <a:schemeClr val="tx1">
                    <a:lumMod val="50000"/>
                    <a:lumOff val="50000"/>
                  </a:schemeClr>
                </a:solidFill>
                <a:latin typeface="微软雅黑" panose="020B0503020204020204" charset="-122"/>
                <a:ea typeface="微软雅黑" panose="020B0503020204020204" charset="-122"/>
              </a:rPr>
              <a:t>……</a:t>
            </a:r>
          </a:p>
        </p:txBody>
      </p:sp>
      <p:sp>
        <p:nvSpPr>
          <p:cNvPr id="70" name="TextBox 118"/>
          <p:cNvSpPr txBox="1">
            <a:spLocks noChangeArrowheads="1"/>
          </p:cNvSpPr>
          <p:nvPr/>
        </p:nvSpPr>
        <p:spPr bwMode="auto">
          <a:xfrm>
            <a:off x="6685249" y="4315687"/>
            <a:ext cx="1180562" cy="2755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 </a:t>
            </a:r>
            <a:r>
              <a:rPr lang="zh-CN" altLang="en-US" sz="1000">
                <a:solidFill>
                  <a:schemeClr val="tx1">
                    <a:lumMod val="50000"/>
                    <a:lumOff val="50000"/>
                  </a:schemeClr>
                </a:solidFill>
                <a:latin typeface="微软雅黑" panose="020B0503020204020204" charset="-122"/>
                <a:ea typeface="微软雅黑" panose="020B0503020204020204" charset="-122"/>
              </a:rPr>
              <a:t>上位机 </a:t>
            </a:r>
          </a:p>
        </p:txBody>
      </p:sp>
      <p:sp>
        <p:nvSpPr>
          <p:cNvPr id="71" name="文本框 47"/>
          <p:cNvSpPr txBox="1"/>
          <p:nvPr/>
        </p:nvSpPr>
        <p:spPr>
          <a:xfrm>
            <a:off x="2330681" y="2881938"/>
            <a:ext cx="4349750" cy="229870"/>
          </a:xfrm>
          <a:prstGeom prst="rect">
            <a:avLst/>
          </a:prstGeom>
          <a:noFill/>
          <a:effectLst/>
        </p:spPr>
        <p:txBody>
          <a:bodyPr wrap="none" rtlCol="0">
            <a:spAutoFit/>
          </a:bodyPr>
          <a:lstStyle/>
          <a:p>
            <a:pPr algn="l"/>
            <a:r>
              <a:rPr lang="zh-CN" altLang="en-US" sz="900" b="1" dirty="0">
                <a:solidFill>
                  <a:schemeClr val="bg1"/>
                </a:solidFill>
                <a:latin typeface="微软雅黑" panose="020B0503020204020204" charset="-122"/>
                <a:ea typeface="微软雅黑" panose="020B0503020204020204" charset="-122"/>
                <a:sym typeface="+mn-ea"/>
              </a:rPr>
              <a:t>协调层——协调服务集群（提供负载均衡、故障转移、分布式同步、一致性服务） </a:t>
            </a:r>
          </a:p>
        </p:txBody>
      </p:sp>
      <p:sp>
        <p:nvSpPr>
          <p:cNvPr id="72" name="文本框 47"/>
          <p:cNvSpPr txBox="1"/>
          <p:nvPr/>
        </p:nvSpPr>
        <p:spPr>
          <a:xfrm>
            <a:off x="3864126" y="3347686"/>
            <a:ext cx="3092450" cy="229870"/>
          </a:xfrm>
          <a:prstGeom prst="rect">
            <a:avLst/>
          </a:prstGeom>
          <a:noFill/>
          <a:effectLst/>
        </p:spPr>
        <p:txBody>
          <a:bodyPr wrap="none" rtlCol="0">
            <a:spAutoFit/>
          </a:bodyPr>
          <a:lstStyle/>
          <a:p>
            <a:pPr algn="l"/>
            <a:r>
              <a:rPr lang="zh-CN" altLang="en-US" sz="900" b="1" dirty="0">
                <a:solidFill>
                  <a:schemeClr val="bg1"/>
                </a:solidFill>
                <a:latin typeface="微软雅黑" panose="020B0503020204020204" charset="-122"/>
                <a:ea typeface="微软雅黑" panose="020B0503020204020204" charset="-122"/>
                <a:sym typeface="+mn-ea"/>
              </a:rPr>
              <a:t>系统层——虚拟机集群（提供集群、硬件资源无缝扩展） </a:t>
            </a:r>
          </a:p>
        </p:txBody>
      </p:sp>
      <p:sp>
        <p:nvSpPr>
          <p:cNvPr id="73" name="文本框 47"/>
          <p:cNvSpPr txBox="1"/>
          <p:nvPr/>
        </p:nvSpPr>
        <p:spPr>
          <a:xfrm>
            <a:off x="7427720" y="2882414"/>
            <a:ext cx="868680" cy="229870"/>
          </a:xfrm>
          <a:prstGeom prst="rect">
            <a:avLst/>
          </a:prstGeom>
          <a:noFill/>
          <a:effectLst/>
        </p:spPr>
        <p:txBody>
          <a:bodyPr wrap="none" rtlCol="0">
            <a:spAutoFit/>
          </a:bodyPr>
          <a:lstStyle/>
          <a:p>
            <a:pPr algn="l"/>
            <a:r>
              <a:rPr lang="zh-CN" altLang="en-US" sz="900" b="1" dirty="0">
                <a:solidFill>
                  <a:schemeClr val="bg1"/>
                </a:solidFill>
                <a:latin typeface="微软雅黑" panose="020B0503020204020204" charset="-122"/>
                <a:ea typeface="微软雅黑" panose="020B0503020204020204" charset="-122"/>
                <a:sym typeface="+mn-ea"/>
              </a:rPr>
              <a:t>数据负载备份</a:t>
            </a:r>
          </a:p>
        </p:txBody>
      </p:sp>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1" y="3158"/>
            <a:ext cx="738534" cy="437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nvGrpSpPr>
          <p:cNvPr id="2" name="组合 1"/>
          <p:cNvGrpSpPr/>
          <p:nvPr/>
        </p:nvGrpSpPr>
        <p:grpSpPr>
          <a:xfrm>
            <a:off x="145104" y="3158"/>
            <a:ext cx="431914" cy="627339"/>
            <a:chOff x="841003" y="360040"/>
            <a:chExt cx="504056" cy="836712"/>
          </a:xfrm>
          <a:solidFill>
            <a:srgbClr val="2F5EB0"/>
          </a:solidFill>
        </p:grpSpPr>
        <p:sp>
          <p:nvSpPr>
            <p:cNvPr id="6" name="矩形 5"/>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9" name="等腰三角形 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sp>
        <p:nvSpPr>
          <p:cNvPr id="10" name="KSO_Shape"/>
          <p:cNvSpPr/>
          <p:nvPr/>
        </p:nvSpPr>
        <p:spPr bwMode="auto">
          <a:xfrm>
            <a:off x="226967" y="154934"/>
            <a:ext cx="272011" cy="213704"/>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010">
              <a:solidFill>
                <a:srgbClr val="1C666E"/>
              </a:solidFill>
              <a:ea typeface="宋体" panose="02010600030101010101" pitchFamily="2" charset="-122"/>
            </a:endParaRPr>
          </a:p>
        </p:txBody>
      </p:sp>
      <p:sp>
        <p:nvSpPr>
          <p:cNvPr id="8" name="文本框 9"/>
          <p:cNvSpPr txBox="1"/>
          <p:nvPr/>
        </p:nvSpPr>
        <p:spPr>
          <a:xfrm>
            <a:off x="630998" y="154881"/>
            <a:ext cx="2023005" cy="258445"/>
          </a:xfrm>
          <a:prstGeom prst="rect">
            <a:avLst/>
          </a:prstGeom>
          <a:noFill/>
        </p:spPr>
        <p:txBody>
          <a:bodyPr wrap="square" lIns="51418" tIns="25709" rIns="51418" bIns="25709" rtlCol="0">
            <a:spAutoFit/>
          </a:bodyPr>
          <a:lstStyle/>
          <a:p>
            <a:pPr marL="0" lvl="1"/>
            <a:r>
              <a:rPr lang="zh-CN" altLang="en-US" b="1" dirty="0">
                <a:solidFill>
                  <a:schemeClr val="tx1">
                    <a:lumMod val="50000"/>
                    <a:lumOff val="50000"/>
                  </a:schemeClr>
                </a:solidFill>
                <a:latin typeface="微软雅黑" panose="020B0503020204020204" charset="-122"/>
                <a:ea typeface="微软雅黑" panose="020B0503020204020204" charset="-122"/>
                <a:sym typeface="+mn-ea"/>
              </a:rPr>
              <a:t>物联云平台</a:t>
            </a:r>
            <a:endParaRPr lang="zh-CN" altLang="en-US" b="1" dirty="0">
              <a:solidFill>
                <a:schemeClr val="tx1">
                  <a:lumMod val="50000"/>
                  <a:lumOff val="50000"/>
                </a:schemeClr>
              </a:solidFill>
              <a:latin typeface="微软雅黑" panose="020B0503020204020204" charset="-122"/>
              <a:ea typeface="微软雅黑" panose="020B0503020204020204" charset="-122"/>
            </a:endParaRPr>
          </a:p>
        </p:txBody>
      </p:sp>
      <p:pic>
        <p:nvPicPr>
          <p:cNvPr id="12" name="图片 11"/>
          <p:cNvPicPr>
            <a:picLocks noChangeAspect="1"/>
          </p:cNvPicPr>
          <p:nvPr/>
        </p:nvPicPr>
        <p:blipFill rotWithShape="1">
          <a:blip r:embed="rId3" cstate="print">
            <a:extLst>
              <a:ext uri="{28A0092B-C50C-407E-A947-70E740481C1C}">
                <a14:useLocalDpi xmlns:a14="http://schemas.microsoft.com/office/drawing/2010/main" xmlns="" val="0"/>
              </a:ext>
            </a:extLst>
          </a:blip>
          <a:srcRect l="4649" t="7070" r="9467" b="4657"/>
          <a:stretch>
            <a:fillRect/>
          </a:stretch>
        </p:blipFill>
        <p:spPr>
          <a:xfrm>
            <a:off x="4564619" y="1116882"/>
            <a:ext cx="4371747" cy="3778371"/>
          </a:xfrm>
          <a:prstGeom prst="rect">
            <a:avLst/>
          </a:prstGeom>
        </p:spPr>
      </p:pic>
      <p:sp>
        <p:nvSpPr>
          <p:cNvPr id="13" name="Oval 15"/>
          <p:cNvSpPr/>
          <p:nvPr/>
        </p:nvSpPr>
        <p:spPr>
          <a:xfrm>
            <a:off x="517657" y="920201"/>
            <a:ext cx="409554" cy="412411"/>
          </a:xfrm>
          <a:prstGeom prst="ellipse">
            <a:avLst/>
          </a:prstGeom>
          <a:solidFill>
            <a:srgbClr val="2C59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400">
              <a:solidFill>
                <a:schemeClr val="bg1">
                  <a:lumMod val="50000"/>
                </a:schemeClr>
              </a:solidFill>
              <a:latin typeface="方正黑体简体" panose="03000509000000000000" pitchFamily="2" charset="-122"/>
              <a:ea typeface="方正黑体简体" panose="03000509000000000000" pitchFamily="2" charset="-122"/>
              <a:sym typeface="方正黑体简体" panose="03000509000000000000" pitchFamily="2" charset="-122"/>
            </a:endParaRPr>
          </a:p>
        </p:txBody>
      </p:sp>
      <p:sp>
        <p:nvSpPr>
          <p:cNvPr id="14" name="TextBox 17"/>
          <p:cNvSpPr txBox="1"/>
          <p:nvPr/>
        </p:nvSpPr>
        <p:spPr>
          <a:xfrm>
            <a:off x="927210" y="863054"/>
            <a:ext cx="1216755" cy="253828"/>
          </a:xfrm>
          <a:prstGeom prst="rect">
            <a:avLst/>
          </a:prstGeom>
          <a:noFill/>
        </p:spPr>
        <p:txBody>
          <a:bodyPr wrap="none" lIns="143992" tIns="0" rIns="143992" bIns="0" anchor="b" anchorCtr="0">
            <a:normAutofit/>
          </a:bodyPr>
          <a:lstStyle/>
          <a:p>
            <a:pPr algn="l"/>
            <a:r>
              <a:rPr lang="zh-CN" altLang="en-US" sz="1200" b="1" dirty="0">
                <a:solidFill>
                  <a:srgbClr val="2C59A8"/>
                </a:solidFill>
                <a:latin typeface="微软雅黑" panose="020B0503020204020204" charset="-122"/>
                <a:ea typeface="微软雅黑" panose="020B0503020204020204" charset="-122"/>
                <a:sym typeface="+mn-ea"/>
              </a:rPr>
              <a:t>设备监控模块</a:t>
            </a:r>
          </a:p>
        </p:txBody>
      </p:sp>
      <p:sp>
        <p:nvSpPr>
          <p:cNvPr id="15" name="TextBox 36"/>
          <p:cNvSpPr txBox="1"/>
          <p:nvPr/>
        </p:nvSpPr>
        <p:spPr>
          <a:xfrm>
            <a:off x="991501" y="1130216"/>
            <a:ext cx="1573448" cy="1066744"/>
          </a:xfrm>
          <a:prstGeom prst="rect">
            <a:avLst/>
          </a:prstGeom>
          <a:noFill/>
        </p:spPr>
        <p:txBody>
          <a:bodyPr wrap="square" lIns="143992" tIns="0" rIns="143992" bIns="0" anchor="t" anchorCtr="0">
            <a:normAutofit lnSpcReduction="20000"/>
          </a:bodyPr>
          <a:lstStyle/>
          <a:p>
            <a:pPr>
              <a:lnSpc>
                <a:spcPct val="150000"/>
              </a:lnSpc>
            </a:pPr>
            <a:r>
              <a:rPr lang="zh-CN" altLang="en-US" sz="1050" dirty="0">
                <a:solidFill>
                  <a:schemeClr val="bg1">
                    <a:lumMod val="50000"/>
                  </a:schemeClr>
                </a:solidFill>
                <a:latin typeface="微软雅黑" panose="020B0503020204020204" charset="-122"/>
                <a:ea typeface="微软雅黑" panose="020B0503020204020204" charset="-122"/>
                <a:cs typeface="微软雅黑" panose="020B0503020204020204" charset="-122"/>
                <a:sym typeface="方正黑体简体" panose="03000509000000000000" pitchFamily="2" charset="-122"/>
              </a:rPr>
              <a:t>GIS位置监控</a:t>
            </a:r>
          </a:p>
          <a:p>
            <a:pPr>
              <a:lnSpc>
                <a:spcPct val="150000"/>
              </a:lnSpc>
            </a:pPr>
            <a:r>
              <a:rPr lang="zh-CN" altLang="en-US" sz="1050" dirty="0">
                <a:solidFill>
                  <a:schemeClr val="bg1">
                    <a:lumMod val="50000"/>
                  </a:schemeClr>
                </a:solidFill>
                <a:latin typeface="微软雅黑" panose="020B0503020204020204" charset="-122"/>
                <a:ea typeface="微软雅黑" panose="020B0503020204020204" charset="-122"/>
                <a:cs typeface="微软雅黑" panose="020B0503020204020204" charset="-122"/>
                <a:sym typeface="方正黑体简体" panose="03000509000000000000" pitchFamily="2" charset="-122"/>
              </a:rPr>
              <a:t>设备运行状态监控</a:t>
            </a:r>
          </a:p>
          <a:p>
            <a:pPr>
              <a:lnSpc>
                <a:spcPct val="150000"/>
              </a:lnSpc>
            </a:pPr>
            <a:r>
              <a:rPr lang="zh-CN" altLang="en-US" sz="1050" dirty="0">
                <a:solidFill>
                  <a:schemeClr val="bg1">
                    <a:lumMod val="50000"/>
                  </a:schemeClr>
                </a:solidFill>
                <a:latin typeface="微软雅黑" panose="020B0503020204020204" charset="-122"/>
                <a:ea typeface="微软雅黑" panose="020B0503020204020204" charset="-122"/>
                <a:cs typeface="微软雅黑" panose="020B0503020204020204" charset="-122"/>
                <a:sym typeface="方正黑体简体" panose="03000509000000000000" pitchFamily="2" charset="-122"/>
              </a:rPr>
              <a:t>参数远程修改</a:t>
            </a:r>
          </a:p>
          <a:p>
            <a:pPr>
              <a:lnSpc>
                <a:spcPct val="150000"/>
              </a:lnSpc>
            </a:pPr>
            <a:r>
              <a:rPr lang="zh-CN" altLang="en-US" sz="1050" dirty="0">
                <a:solidFill>
                  <a:schemeClr val="bg1">
                    <a:lumMod val="50000"/>
                  </a:schemeClr>
                </a:solidFill>
                <a:latin typeface="微软雅黑" panose="020B0503020204020204" charset="-122"/>
                <a:ea typeface="微软雅黑" panose="020B0503020204020204" charset="-122"/>
                <a:cs typeface="微软雅黑" panose="020B0503020204020204" charset="-122"/>
                <a:sym typeface="方正黑体简体" panose="03000509000000000000" pitchFamily="2" charset="-122"/>
              </a:rPr>
              <a:t>程序远程升级</a:t>
            </a:r>
          </a:p>
        </p:txBody>
      </p:sp>
      <p:sp>
        <p:nvSpPr>
          <p:cNvPr id="17" name="Oval 15"/>
          <p:cNvSpPr/>
          <p:nvPr/>
        </p:nvSpPr>
        <p:spPr>
          <a:xfrm>
            <a:off x="1041028" y="1214985"/>
            <a:ext cx="57147" cy="57147"/>
          </a:xfrm>
          <a:prstGeom prst="ellipse">
            <a:avLst/>
          </a:prstGeom>
          <a:solidFill>
            <a:srgbClr val="2C59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400">
              <a:solidFill>
                <a:schemeClr val="bg1">
                  <a:lumMod val="50000"/>
                </a:schemeClr>
              </a:solidFill>
              <a:latin typeface="方正黑体简体" panose="03000509000000000000" pitchFamily="2" charset="-122"/>
              <a:ea typeface="方正黑体简体" panose="03000509000000000000" pitchFamily="2" charset="-122"/>
              <a:sym typeface="方正黑体简体" panose="03000509000000000000" pitchFamily="2" charset="-122"/>
            </a:endParaRPr>
          </a:p>
        </p:txBody>
      </p:sp>
      <p:sp>
        <p:nvSpPr>
          <p:cNvPr id="18" name="Oval 15"/>
          <p:cNvSpPr/>
          <p:nvPr/>
        </p:nvSpPr>
        <p:spPr>
          <a:xfrm>
            <a:off x="1041028" y="1438334"/>
            <a:ext cx="57147" cy="57147"/>
          </a:xfrm>
          <a:prstGeom prst="ellipse">
            <a:avLst/>
          </a:prstGeom>
          <a:solidFill>
            <a:srgbClr val="2C59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400">
              <a:solidFill>
                <a:schemeClr val="bg1">
                  <a:lumMod val="50000"/>
                </a:schemeClr>
              </a:solidFill>
              <a:latin typeface="方正黑体简体" panose="03000509000000000000" pitchFamily="2" charset="-122"/>
              <a:ea typeface="方正黑体简体" panose="03000509000000000000" pitchFamily="2" charset="-122"/>
              <a:sym typeface="方正黑体简体" panose="03000509000000000000" pitchFamily="2" charset="-122"/>
            </a:endParaRPr>
          </a:p>
        </p:txBody>
      </p:sp>
      <p:sp>
        <p:nvSpPr>
          <p:cNvPr id="19" name="Oval 15"/>
          <p:cNvSpPr/>
          <p:nvPr/>
        </p:nvSpPr>
        <p:spPr>
          <a:xfrm>
            <a:off x="1041028" y="1642159"/>
            <a:ext cx="57147" cy="57147"/>
          </a:xfrm>
          <a:prstGeom prst="ellipse">
            <a:avLst/>
          </a:prstGeom>
          <a:solidFill>
            <a:srgbClr val="2C59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400">
              <a:solidFill>
                <a:schemeClr val="bg1">
                  <a:lumMod val="50000"/>
                </a:schemeClr>
              </a:solidFill>
              <a:latin typeface="方正黑体简体" panose="03000509000000000000" pitchFamily="2" charset="-122"/>
              <a:ea typeface="方正黑体简体" panose="03000509000000000000" pitchFamily="2" charset="-122"/>
              <a:sym typeface="方正黑体简体" panose="03000509000000000000" pitchFamily="2" charset="-122"/>
            </a:endParaRPr>
          </a:p>
        </p:txBody>
      </p:sp>
      <p:sp>
        <p:nvSpPr>
          <p:cNvPr id="20" name="Oval 15"/>
          <p:cNvSpPr/>
          <p:nvPr/>
        </p:nvSpPr>
        <p:spPr>
          <a:xfrm>
            <a:off x="1041028" y="1847412"/>
            <a:ext cx="57147" cy="57147"/>
          </a:xfrm>
          <a:prstGeom prst="ellipse">
            <a:avLst/>
          </a:prstGeom>
          <a:solidFill>
            <a:srgbClr val="2C59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400">
              <a:solidFill>
                <a:schemeClr val="bg1">
                  <a:lumMod val="50000"/>
                </a:schemeClr>
              </a:solidFill>
              <a:latin typeface="方正黑体简体" panose="03000509000000000000" pitchFamily="2" charset="-122"/>
              <a:ea typeface="方正黑体简体" panose="03000509000000000000" pitchFamily="2" charset="-122"/>
              <a:sym typeface="方正黑体简体" panose="03000509000000000000" pitchFamily="2" charset="-122"/>
            </a:endParaRPr>
          </a:p>
        </p:txBody>
      </p:sp>
      <p:sp>
        <p:nvSpPr>
          <p:cNvPr id="21" name="Oval 15"/>
          <p:cNvSpPr/>
          <p:nvPr/>
        </p:nvSpPr>
        <p:spPr>
          <a:xfrm>
            <a:off x="517657" y="2280777"/>
            <a:ext cx="409554" cy="412411"/>
          </a:xfrm>
          <a:prstGeom prst="ellipse">
            <a:avLst/>
          </a:prstGeom>
          <a:solidFill>
            <a:srgbClr val="2C59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400">
              <a:solidFill>
                <a:schemeClr val="bg1">
                  <a:lumMod val="50000"/>
                </a:schemeClr>
              </a:solidFill>
              <a:latin typeface="方正黑体简体" panose="03000509000000000000" pitchFamily="2" charset="-122"/>
              <a:ea typeface="方正黑体简体" panose="03000509000000000000" pitchFamily="2" charset="-122"/>
              <a:sym typeface="方正黑体简体" panose="03000509000000000000" pitchFamily="2" charset="-122"/>
            </a:endParaRPr>
          </a:p>
        </p:txBody>
      </p:sp>
      <p:sp>
        <p:nvSpPr>
          <p:cNvPr id="22" name="TextBox 17"/>
          <p:cNvSpPr txBox="1"/>
          <p:nvPr/>
        </p:nvSpPr>
        <p:spPr>
          <a:xfrm>
            <a:off x="927210" y="2236964"/>
            <a:ext cx="1216755" cy="253828"/>
          </a:xfrm>
          <a:prstGeom prst="rect">
            <a:avLst/>
          </a:prstGeom>
          <a:noFill/>
        </p:spPr>
        <p:txBody>
          <a:bodyPr wrap="none" lIns="143992" tIns="0" rIns="143992" bIns="0" anchor="b" anchorCtr="0">
            <a:normAutofit/>
          </a:bodyPr>
          <a:lstStyle/>
          <a:p>
            <a:pPr algn="l"/>
            <a:r>
              <a:rPr lang="zh-CN" altLang="en-US" sz="1200" b="1" dirty="0">
                <a:solidFill>
                  <a:srgbClr val="2C59A8"/>
                </a:solidFill>
                <a:latin typeface="微软雅黑" panose="020B0503020204020204" charset="-122"/>
                <a:ea typeface="微软雅黑" panose="020B0503020204020204" charset="-122"/>
                <a:sym typeface="+mn-ea"/>
              </a:rPr>
              <a:t>故障管理模块</a:t>
            </a:r>
          </a:p>
        </p:txBody>
      </p:sp>
      <p:sp>
        <p:nvSpPr>
          <p:cNvPr id="23" name="TextBox 36"/>
          <p:cNvSpPr txBox="1"/>
          <p:nvPr/>
        </p:nvSpPr>
        <p:spPr>
          <a:xfrm>
            <a:off x="991501" y="2490792"/>
            <a:ext cx="1573448" cy="463843"/>
          </a:xfrm>
          <a:prstGeom prst="rect">
            <a:avLst/>
          </a:prstGeom>
          <a:noFill/>
        </p:spPr>
        <p:txBody>
          <a:bodyPr wrap="square" lIns="143992" tIns="0" rIns="143992" bIns="0" anchor="t" anchorCtr="0">
            <a:normAutofit lnSpcReduction="20000"/>
          </a:bodyPr>
          <a:lstStyle/>
          <a:p>
            <a:pPr>
              <a:lnSpc>
                <a:spcPct val="150000"/>
              </a:lnSpc>
            </a:pPr>
            <a:r>
              <a:rPr lang="zh-CN" altLang="en-US" sz="1050" dirty="0">
                <a:solidFill>
                  <a:schemeClr val="bg1">
                    <a:lumMod val="50000"/>
                  </a:schemeClr>
                </a:solidFill>
                <a:latin typeface="微软雅黑" panose="020B0503020204020204" charset="-122"/>
                <a:ea typeface="微软雅黑" panose="020B0503020204020204" charset="-122"/>
                <a:cs typeface="微软雅黑" panose="020B0503020204020204" charset="-122"/>
                <a:sym typeface="方正黑体简体" panose="03000509000000000000" pitchFamily="2" charset="-122"/>
              </a:rPr>
              <a:t>故障预警策略</a:t>
            </a:r>
          </a:p>
          <a:p>
            <a:pPr>
              <a:lnSpc>
                <a:spcPct val="150000"/>
              </a:lnSpc>
            </a:pPr>
            <a:r>
              <a:rPr lang="zh-CN" altLang="en-US" sz="1050" dirty="0">
                <a:solidFill>
                  <a:schemeClr val="bg1">
                    <a:lumMod val="50000"/>
                  </a:schemeClr>
                </a:solidFill>
                <a:latin typeface="微软雅黑" panose="020B0503020204020204" charset="-122"/>
                <a:ea typeface="微软雅黑" panose="020B0503020204020204" charset="-122"/>
                <a:cs typeface="微软雅黑" panose="020B0503020204020204" charset="-122"/>
                <a:sym typeface="方正黑体简体" panose="03000509000000000000" pitchFamily="2" charset="-122"/>
              </a:rPr>
              <a:t>故障现场回溯</a:t>
            </a:r>
          </a:p>
        </p:txBody>
      </p:sp>
      <p:sp>
        <p:nvSpPr>
          <p:cNvPr id="25" name="Oval 15"/>
          <p:cNvSpPr/>
          <p:nvPr/>
        </p:nvSpPr>
        <p:spPr>
          <a:xfrm>
            <a:off x="1041028" y="2575560"/>
            <a:ext cx="57147" cy="57147"/>
          </a:xfrm>
          <a:prstGeom prst="ellipse">
            <a:avLst/>
          </a:prstGeom>
          <a:solidFill>
            <a:srgbClr val="2C59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400">
              <a:solidFill>
                <a:schemeClr val="bg1">
                  <a:lumMod val="50000"/>
                </a:schemeClr>
              </a:solidFill>
              <a:latin typeface="方正黑体简体" panose="03000509000000000000" pitchFamily="2" charset="-122"/>
              <a:ea typeface="方正黑体简体" panose="03000509000000000000" pitchFamily="2" charset="-122"/>
              <a:sym typeface="方正黑体简体" panose="03000509000000000000" pitchFamily="2" charset="-122"/>
            </a:endParaRPr>
          </a:p>
        </p:txBody>
      </p:sp>
      <p:sp>
        <p:nvSpPr>
          <p:cNvPr id="26" name="Oval 15"/>
          <p:cNvSpPr/>
          <p:nvPr/>
        </p:nvSpPr>
        <p:spPr>
          <a:xfrm>
            <a:off x="1041028" y="2798910"/>
            <a:ext cx="57147" cy="57147"/>
          </a:xfrm>
          <a:prstGeom prst="ellipse">
            <a:avLst/>
          </a:prstGeom>
          <a:solidFill>
            <a:srgbClr val="2C59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400">
              <a:solidFill>
                <a:schemeClr val="bg1">
                  <a:lumMod val="50000"/>
                </a:schemeClr>
              </a:solidFill>
              <a:latin typeface="方正黑体简体" panose="03000509000000000000" pitchFamily="2" charset="-122"/>
              <a:ea typeface="方正黑体简体" panose="03000509000000000000" pitchFamily="2" charset="-122"/>
              <a:sym typeface="方正黑体简体" panose="03000509000000000000" pitchFamily="2" charset="-122"/>
            </a:endParaRPr>
          </a:p>
        </p:txBody>
      </p:sp>
      <p:sp>
        <p:nvSpPr>
          <p:cNvPr id="27" name="Oval 15"/>
          <p:cNvSpPr/>
          <p:nvPr/>
        </p:nvSpPr>
        <p:spPr>
          <a:xfrm>
            <a:off x="517657" y="3216559"/>
            <a:ext cx="409554" cy="412411"/>
          </a:xfrm>
          <a:prstGeom prst="ellipse">
            <a:avLst/>
          </a:prstGeom>
          <a:solidFill>
            <a:srgbClr val="2C59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400">
              <a:solidFill>
                <a:schemeClr val="bg1">
                  <a:lumMod val="50000"/>
                </a:schemeClr>
              </a:solidFill>
              <a:latin typeface="方正黑体简体" panose="03000509000000000000" pitchFamily="2" charset="-122"/>
              <a:ea typeface="方正黑体简体" panose="03000509000000000000" pitchFamily="2" charset="-122"/>
              <a:sym typeface="方正黑体简体" panose="03000509000000000000" pitchFamily="2" charset="-122"/>
            </a:endParaRPr>
          </a:p>
        </p:txBody>
      </p:sp>
      <p:sp>
        <p:nvSpPr>
          <p:cNvPr id="28" name="TextBox 17"/>
          <p:cNvSpPr txBox="1"/>
          <p:nvPr/>
        </p:nvSpPr>
        <p:spPr>
          <a:xfrm>
            <a:off x="927210" y="3172746"/>
            <a:ext cx="1216755" cy="253828"/>
          </a:xfrm>
          <a:prstGeom prst="rect">
            <a:avLst/>
          </a:prstGeom>
          <a:noFill/>
        </p:spPr>
        <p:txBody>
          <a:bodyPr wrap="none" lIns="143992" tIns="0" rIns="143992" bIns="0" anchor="b" anchorCtr="0">
            <a:normAutofit/>
          </a:bodyPr>
          <a:lstStyle/>
          <a:p>
            <a:pPr algn="l"/>
            <a:r>
              <a:rPr lang="zh-CN" altLang="en-US" sz="1200" b="1" dirty="0">
                <a:solidFill>
                  <a:srgbClr val="2C59A8"/>
                </a:solidFill>
                <a:latin typeface="微软雅黑" panose="020B0503020204020204" charset="-122"/>
                <a:ea typeface="微软雅黑" panose="020B0503020204020204" charset="-122"/>
                <a:sym typeface="+mn-ea"/>
              </a:rPr>
              <a:t>维保管理模块</a:t>
            </a:r>
          </a:p>
        </p:txBody>
      </p:sp>
      <p:sp>
        <p:nvSpPr>
          <p:cNvPr id="30" name="TextBox 36"/>
          <p:cNvSpPr txBox="1"/>
          <p:nvPr/>
        </p:nvSpPr>
        <p:spPr>
          <a:xfrm>
            <a:off x="991501" y="3426574"/>
            <a:ext cx="1573448" cy="531944"/>
          </a:xfrm>
          <a:prstGeom prst="rect">
            <a:avLst/>
          </a:prstGeom>
          <a:noFill/>
        </p:spPr>
        <p:txBody>
          <a:bodyPr wrap="square" lIns="143992" tIns="0" rIns="143992" bIns="0" anchor="t" anchorCtr="0">
            <a:normAutofit lnSpcReduction="20000"/>
          </a:bodyPr>
          <a:lstStyle/>
          <a:p>
            <a:pPr>
              <a:lnSpc>
                <a:spcPct val="150000"/>
              </a:lnSpc>
            </a:pPr>
            <a:r>
              <a:rPr lang="zh-CN" altLang="en-US" sz="1050" dirty="0">
                <a:solidFill>
                  <a:schemeClr val="bg1">
                    <a:lumMod val="50000"/>
                  </a:schemeClr>
                </a:solidFill>
                <a:latin typeface="微软雅黑" panose="020B0503020204020204" charset="-122"/>
                <a:ea typeface="微软雅黑" panose="020B0503020204020204" charset="-122"/>
                <a:cs typeface="微软雅黑" panose="020B0503020204020204" charset="-122"/>
                <a:sym typeface="方正黑体简体" panose="03000509000000000000" pitchFamily="2" charset="-122"/>
              </a:rPr>
              <a:t>BOM清单管理</a:t>
            </a:r>
          </a:p>
          <a:p>
            <a:pPr>
              <a:lnSpc>
                <a:spcPct val="150000"/>
              </a:lnSpc>
            </a:pPr>
            <a:r>
              <a:rPr lang="zh-CN" altLang="en-US" sz="1050" dirty="0">
                <a:solidFill>
                  <a:schemeClr val="bg1">
                    <a:lumMod val="50000"/>
                  </a:schemeClr>
                </a:solidFill>
                <a:latin typeface="微软雅黑" panose="020B0503020204020204" charset="-122"/>
                <a:ea typeface="微软雅黑" panose="020B0503020204020204" charset="-122"/>
                <a:cs typeface="微软雅黑" panose="020B0503020204020204" charset="-122"/>
                <a:sym typeface="方正黑体简体" panose="03000509000000000000" pitchFamily="2" charset="-122"/>
              </a:rPr>
              <a:t>易损件寿命管理</a:t>
            </a:r>
          </a:p>
        </p:txBody>
      </p:sp>
      <p:sp>
        <p:nvSpPr>
          <p:cNvPr id="31" name="Oval 15"/>
          <p:cNvSpPr/>
          <p:nvPr/>
        </p:nvSpPr>
        <p:spPr>
          <a:xfrm>
            <a:off x="1041028" y="3511342"/>
            <a:ext cx="57147" cy="57147"/>
          </a:xfrm>
          <a:prstGeom prst="ellipse">
            <a:avLst/>
          </a:prstGeom>
          <a:solidFill>
            <a:srgbClr val="2C59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400">
              <a:solidFill>
                <a:schemeClr val="bg1">
                  <a:lumMod val="50000"/>
                </a:schemeClr>
              </a:solidFill>
              <a:latin typeface="方正黑体简体" panose="03000509000000000000" pitchFamily="2" charset="-122"/>
              <a:ea typeface="方正黑体简体" panose="03000509000000000000" pitchFamily="2" charset="-122"/>
              <a:sym typeface="方正黑体简体" panose="03000509000000000000" pitchFamily="2" charset="-122"/>
            </a:endParaRPr>
          </a:p>
        </p:txBody>
      </p:sp>
      <p:sp>
        <p:nvSpPr>
          <p:cNvPr id="32" name="Oval 15"/>
          <p:cNvSpPr/>
          <p:nvPr/>
        </p:nvSpPr>
        <p:spPr>
          <a:xfrm>
            <a:off x="1041028" y="3734692"/>
            <a:ext cx="57147" cy="57147"/>
          </a:xfrm>
          <a:prstGeom prst="ellipse">
            <a:avLst/>
          </a:prstGeom>
          <a:solidFill>
            <a:srgbClr val="2C59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400">
              <a:solidFill>
                <a:schemeClr val="bg1">
                  <a:lumMod val="50000"/>
                </a:schemeClr>
              </a:solidFill>
              <a:latin typeface="方正黑体简体" panose="03000509000000000000" pitchFamily="2" charset="-122"/>
              <a:ea typeface="方正黑体简体" panose="03000509000000000000" pitchFamily="2" charset="-122"/>
              <a:sym typeface="方正黑体简体" panose="03000509000000000000" pitchFamily="2" charset="-122"/>
            </a:endParaRPr>
          </a:p>
        </p:txBody>
      </p:sp>
      <p:sp>
        <p:nvSpPr>
          <p:cNvPr id="33" name="Oval 15"/>
          <p:cNvSpPr/>
          <p:nvPr/>
        </p:nvSpPr>
        <p:spPr>
          <a:xfrm>
            <a:off x="2696863" y="920201"/>
            <a:ext cx="409554" cy="412411"/>
          </a:xfrm>
          <a:prstGeom prst="ellipse">
            <a:avLst/>
          </a:prstGeom>
          <a:solidFill>
            <a:srgbClr val="2C59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400">
              <a:solidFill>
                <a:schemeClr val="bg1">
                  <a:lumMod val="50000"/>
                </a:schemeClr>
              </a:solidFill>
              <a:latin typeface="方正黑体简体" panose="03000509000000000000" pitchFamily="2" charset="-122"/>
              <a:ea typeface="方正黑体简体" panose="03000509000000000000" pitchFamily="2" charset="-122"/>
              <a:sym typeface="方正黑体简体" panose="03000509000000000000" pitchFamily="2" charset="-122"/>
            </a:endParaRPr>
          </a:p>
        </p:txBody>
      </p:sp>
      <p:sp>
        <p:nvSpPr>
          <p:cNvPr id="34" name="TextBox 17"/>
          <p:cNvSpPr txBox="1"/>
          <p:nvPr/>
        </p:nvSpPr>
        <p:spPr>
          <a:xfrm>
            <a:off x="3106417" y="863054"/>
            <a:ext cx="1216755" cy="253828"/>
          </a:xfrm>
          <a:prstGeom prst="rect">
            <a:avLst/>
          </a:prstGeom>
          <a:noFill/>
        </p:spPr>
        <p:txBody>
          <a:bodyPr wrap="none" lIns="143992" tIns="0" rIns="143992" bIns="0" anchor="b" anchorCtr="0">
            <a:normAutofit/>
          </a:bodyPr>
          <a:lstStyle/>
          <a:p>
            <a:pPr algn="l"/>
            <a:r>
              <a:rPr lang="zh-CN" altLang="en-US" sz="1200" b="1" dirty="0">
                <a:solidFill>
                  <a:srgbClr val="2C59A8"/>
                </a:solidFill>
                <a:latin typeface="微软雅黑" panose="020B0503020204020204" charset="-122"/>
                <a:ea typeface="微软雅黑" panose="020B0503020204020204" charset="-122"/>
                <a:sym typeface="+mn-ea"/>
              </a:rPr>
              <a:t>流程推送模块</a:t>
            </a:r>
          </a:p>
        </p:txBody>
      </p:sp>
      <p:sp>
        <p:nvSpPr>
          <p:cNvPr id="35" name="TextBox 36"/>
          <p:cNvSpPr txBox="1"/>
          <p:nvPr/>
        </p:nvSpPr>
        <p:spPr>
          <a:xfrm>
            <a:off x="3170707" y="1130216"/>
            <a:ext cx="1573448" cy="702432"/>
          </a:xfrm>
          <a:prstGeom prst="rect">
            <a:avLst/>
          </a:prstGeom>
          <a:noFill/>
        </p:spPr>
        <p:txBody>
          <a:bodyPr wrap="square" lIns="143992" tIns="0" rIns="143992" bIns="0" anchor="t" anchorCtr="0">
            <a:normAutofit lnSpcReduction="20000"/>
          </a:bodyPr>
          <a:lstStyle/>
          <a:p>
            <a:pPr>
              <a:lnSpc>
                <a:spcPct val="150000"/>
              </a:lnSpc>
            </a:pPr>
            <a:r>
              <a:rPr lang="zh-CN" altLang="en-US" sz="1050" dirty="0">
                <a:solidFill>
                  <a:schemeClr val="bg1">
                    <a:lumMod val="50000"/>
                  </a:schemeClr>
                </a:solidFill>
                <a:latin typeface="微软雅黑" panose="020B0503020204020204" charset="-122"/>
                <a:ea typeface="微软雅黑" panose="020B0503020204020204" charset="-122"/>
                <a:cs typeface="微软雅黑" panose="020B0503020204020204" charset="-122"/>
                <a:sym typeface="方正黑体简体" panose="03000509000000000000" pitchFamily="2" charset="-122"/>
              </a:rPr>
              <a:t>流程信息推送</a:t>
            </a:r>
          </a:p>
          <a:p>
            <a:pPr>
              <a:lnSpc>
                <a:spcPct val="150000"/>
              </a:lnSpc>
            </a:pPr>
            <a:r>
              <a:rPr lang="zh-CN" altLang="en-US" sz="1050" dirty="0">
                <a:solidFill>
                  <a:schemeClr val="bg1">
                    <a:lumMod val="50000"/>
                  </a:schemeClr>
                </a:solidFill>
                <a:latin typeface="微软雅黑" panose="020B0503020204020204" charset="-122"/>
                <a:ea typeface="微软雅黑" panose="020B0503020204020204" charset="-122"/>
                <a:cs typeface="微软雅黑" panose="020B0503020204020204" charset="-122"/>
                <a:sym typeface="方正黑体简体" panose="03000509000000000000" pitchFamily="2" charset="-122"/>
              </a:rPr>
              <a:t>流程表单反馈</a:t>
            </a:r>
          </a:p>
          <a:p>
            <a:pPr>
              <a:lnSpc>
                <a:spcPct val="150000"/>
              </a:lnSpc>
            </a:pPr>
            <a:r>
              <a:rPr lang="zh-CN" altLang="en-US" sz="1050" dirty="0">
                <a:solidFill>
                  <a:schemeClr val="bg1">
                    <a:lumMod val="50000"/>
                  </a:schemeClr>
                </a:solidFill>
                <a:latin typeface="微软雅黑" panose="020B0503020204020204" charset="-122"/>
                <a:ea typeface="微软雅黑" panose="020B0503020204020204" charset="-122"/>
                <a:cs typeface="微软雅黑" panose="020B0503020204020204" charset="-122"/>
                <a:sym typeface="方正黑体简体" panose="03000509000000000000" pitchFamily="2" charset="-122"/>
              </a:rPr>
              <a:t>流程任务跟踪</a:t>
            </a:r>
          </a:p>
        </p:txBody>
      </p:sp>
      <p:sp>
        <p:nvSpPr>
          <p:cNvPr id="36" name="Oval 15"/>
          <p:cNvSpPr/>
          <p:nvPr/>
        </p:nvSpPr>
        <p:spPr>
          <a:xfrm>
            <a:off x="3220235" y="1215937"/>
            <a:ext cx="57147" cy="57147"/>
          </a:xfrm>
          <a:prstGeom prst="ellipse">
            <a:avLst/>
          </a:prstGeom>
          <a:solidFill>
            <a:srgbClr val="2C59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400">
              <a:solidFill>
                <a:schemeClr val="bg1">
                  <a:lumMod val="50000"/>
                </a:schemeClr>
              </a:solidFill>
              <a:latin typeface="方正黑体简体" panose="03000509000000000000" pitchFamily="2" charset="-122"/>
              <a:ea typeface="方正黑体简体" panose="03000509000000000000" pitchFamily="2" charset="-122"/>
              <a:sym typeface="方正黑体简体" panose="03000509000000000000" pitchFamily="2" charset="-122"/>
            </a:endParaRPr>
          </a:p>
        </p:txBody>
      </p:sp>
      <p:sp>
        <p:nvSpPr>
          <p:cNvPr id="37" name="Oval 15"/>
          <p:cNvSpPr/>
          <p:nvPr/>
        </p:nvSpPr>
        <p:spPr>
          <a:xfrm>
            <a:off x="3220235" y="1439287"/>
            <a:ext cx="57147" cy="57147"/>
          </a:xfrm>
          <a:prstGeom prst="ellipse">
            <a:avLst/>
          </a:prstGeom>
          <a:solidFill>
            <a:srgbClr val="2C59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400">
              <a:solidFill>
                <a:schemeClr val="bg1">
                  <a:lumMod val="50000"/>
                </a:schemeClr>
              </a:solidFill>
              <a:latin typeface="方正黑体简体" panose="03000509000000000000" pitchFamily="2" charset="-122"/>
              <a:ea typeface="方正黑体简体" panose="03000509000000000000" pitchFamily="2" charset="-122"/>
              <a:sym typeface="方正黑体简体" panose="03000509000000000000" pitchFamily="2" charset="-122"/>
            </a:endParaRPr>
          </a:p>
        </p:txBody>
      </p:sp>
      <p:sp>
        <p:nvSpPr>
          <p:cNvPr id="38" name="Oval 15"/>
          <p:cNvSpPr/>
          <p:nvPr/>
        </p:nvSpPr>
        <p:spPr>
          <a:xfrm>
            <a:off x="3220235" y="1643111"/>
            <a:ext cx="57147" cy="57147"/>
          </a:xfrm>
          <a:prstGeom prst="ellipse">
            <a:avLst/>
          </a:prstGeom>
          <a:solidFill>
            <a:srgbClr val="2C59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400">
              <a:solidFill>
                <a:schemeClr val="bg1">
                  <a:lumMod val="50000"/>
                </a:schemeClr>
              </a:solidFill>
              <a:latin typeface="方正黑体简体" panose="03000509000000000000" pitchFamily="2" charset="-122"/>
              <a:ea typeface="方正黑体简体" panose="03000509000000000000" pitchFamily="2" charset="-122"/>
              <a:sym typeface="方正黑体简体" panose="03000509000000000000" pitchFamily="2" charset="-122"/>
            </a:endParaRPr>
          </a:p>
        </p:txBody>
      </p:sp>
      <p:sp>
        <p:nvSpPr>
          <p:cNvPr id="39" name="Oval 15"/>
          <p:cNvSpPr/>
          <p:nvPr/>
        </p:nvSpPr>
        <p:spPr>
          <a:xfrm>
            <a:off x="2696863" y="2271252"/>
            <a:ext cx="409554" cy="412411"/>
          </a:xfrm>
          <a:prstGeom prst="ellipse">
            <a:avLst/>
          </a:prstGeom>
          <a:solidFill>
            <a:srgbClr val="2C59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400">
              <a:solidFill>
                <a:schemeClr val="bg1">
                  <a:lumMod val="50000"/>
                </a:schemeClr>
              </a:solidFill>
              <a:latin typeface="方正黑体简体" panose="03000509000000000000" pitchFamily="2" charset="-122"/>
              <a:ea typeface="方正黑体简体" panose="03000509000000000000" pitchFamily="2" charset="-122"/>
              <a:sym typeface="方正黑体简体" panose="03000509000000000000" pitchFamily="2" charset="-122"/>
            </a:endParaRPr>
          </a:p>
        </p:txBody>
      </p:sp>
      <p:sp>
        <p:nvSpPr>
          <p:cNvPr id="40" name="TextBox 17"/>
          <p:cNvSpPr txBox="1"/>
          <p:nvPr/>
        </p:nvSpPr>
        <p:spPr>
          <a:xfrm>
            <a:off x="3106417" y="2227439"/>
            <a:ext cx="1216755" cy="253828"/>
          </a:xfrm>
          <a:prstGeom prst="rect">
            <a:avLst/>
          </a:prstGeom>
          <a:noFill/>
        </p:spPr>
        <p:txBody>
          <a:bodyPr wrap="none" lIns="143992" tIns="0" rIns="143992" bIns="0" anchor="b" anchorCtr="0">
            <a:normAutofit/>
          </a:bodyPr>
          <a:lstStyle/>
          <a:p>
            <a:pPr algn="l"/>
            <a:r>
              <a:rPr lang="zh-CN" altLang="en-US" sz="1200" b="1" dirty="0">
                <a:solidFill>
                  <a:srgbClr val="2C59A8"/>
                </a:solidFill>
                <a:latin typeface="微软雅黑" panose="020B0503020204020204" charset="-122"/>
                <a:ea typeface="微软雅黑" panose="020B0503020204020204" charset="-122"/>
                <a:sym typeface="+mn-ea"/>
              </a:rPr>
              <a:t>专家知识库</a:t>
            </a:r>
          </a:p>
        </p:txBody>
      </p:sp>
      <p:sp>
        <p:nvSpPr>
          <p:cNvPr id="41" name="TextBox 36"/>
          <p:cNvSpPr txBox="1"/>
          <p:nvPr/>
        </p:nvSpPr>
        <p:spPr>
          <a:xfrm>
            <a:off x="3170707" y="2481267"/>
            <a:ext cx="1573448" cy="531944"/>
          </a:xfrm>
          <a:prstGeom prst="rect">
            <a:avLst/>
          </a:prstGeom>
          <a:noFill/>
        </p:spPr>
        <p:txBody>
          <a:bodyPr wrap="square" lIns="143992" tIns="0" rIns="143992" bIns="0" anchor="t" anchorCtr="0">
            <a:normAutofit lnSpcReduction="20000"/>
          </a:bodyPr>
          <a:lstStyle/>
          <a:p>
            <a:pPr>
              <a:lnSpc>
                <a:spcPct val="150000"/>
              </a:lnSpc>
            </a:pPr>
            <a:r>
              <a:rPr lang="zh-CN" altLang="en-US" sz="1050" dirty="0">
                <a:solidFill>
                  <a:schemeClr val="bg1">
                    <a:lumMod val="50000"/>
                  </a:schemeClr>
                </a:solidFill>
                <a:latin typeface="微软雅黑" panose="020B0503020204020204" charset="-122"/>
                <a:ea typeface="微软雅黑" panose="020B0503020204020204" charset="-122"/>
                <a:cs typeface="微软雅黑" panose="020B0503020204020204" charset="-122"/>
                <a:sym typeface="方正黑体简体" panose="03000509000000000000" pitchFamily="2" charset="-122"/>
              </a:rPr>
              <a:t>故障专家推送</a:t>
            </a:r>
          </a:p>
          <a:p>
            <a:pPr>
              <a:lnSpc>
                <a:spcPct val="150000"/>
              </a:lnSpc>
            </a:pPr>
            <a:r>
              <a:rPr lang="zh-CN" altLang="en-US" sz="1050" dirty="0">
                <a:solidFill>
                  <a:schemeClr val="bg1">
                    <a:lumMod val="50000"/>
                  </a:schemeClr>
                </a:solidFill>
                <a:latin typeface="微软雅黑" panose="020B0503020204020204" charset="-122"/>
                <a:ea typeface="微软雅黑" panose="020B0503020204020204" charset="-122"/>
                <a:cs typeface="微软雅黑" panose="020B0503020204020204" charset="-122"/>
                <a:sym typeface="方正黑体简体" panose="03000509000000000000" pitchFamily="2" charset="-122"/>
              </a:rPr>
              <a:t>专家自学习 </a:t>
            </a:r>
          </a:p>
        </p:txBody>
      </p:sp>
      <p:sp>
        <p:nvSpPr>
          <p:cNvPr id="42" name="Oval 15"/>
          <p:cNvSpPr/>
          <p:nvPr/>
        </p:nvSpPr>
        <p:spPr>
          <a:xfrm>
            <a:off x="3220235" y="2566035"/>
            <a:ext cx="57147" cy="57147"/>
          </a:xfrm>
          <a:prstGeom prst="ellipse">
            <a:avLst/>
          </a:prstGeom>
          <a:solidFill>
            <a:srgbClr val="2C59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400">
              <a:solidFill>
                <a:schemeClr val="bg1">
                  <a:lumMod val="50000"/>
                </a:schemeClr>
              </a:solidFill>
              <a:latin typeface="方正黑体简体" panose="03000509000000000000" pitchFamily="2" charset="-122"/>
              <a:ea typeface="方正黑体简体" panose="03000509000000000000" pitchFamily="2" charset="-122"/>
              <a:sym typeface="方正黑体简体" panose="03000509000000000000" pitchFamily="2" charset="-122"/>
            </a:endParaRPr>
          </a:p>
        </p:txBody>
      </p:sp>
      <p:sp>
        <p:nvSpPr>
          <p:cNvPr id="43" name="Oval 15"/>
          <p:cNvSpPr/>
          <p:nvPr/>
        </p:nvSpPr>
        <p:spPr>
          <a:xfrm>
            <a:off x="3220235" y="2789385"/>
            <a:ext cx="57147" cy="57147"/>
          </a:xfrm>
          <a:prstGeom prst="ellipse">
            <a:avLst/>
          </a:prstGeom>
          <a:solidFill>
            <a:srgbClr val="2C59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400">
              <a:solidFill>
                <a:schemeClr val="bg1">
                  <a:lumMod val="50000"/>
                </a:schemeClr>
              </a:solidFill>
              <a:latin typeface="方正黑体简体" panose="03000509000000000000" pitchFamily="2" charset="-122"/>
              <a:ea typeface="方正黑体简体" panose="03000509000000000000" pitchFamily="2" charset="-122"/>
              <a:sym typeface="方正黑体简体" panose="03000509000000000000" pitchFamily="2" charset="-122"/>
            </a:endParaRPr>
          </a:p>
        </p:txBody>
      </p:sp>
      <p:sp>
        <p:nvSpPr>
          <p:cNvPr id="44" name="KSO_Shape"/>
          <p:cNvSpPr/>
          <p:nvPr/>
        </p:nvSpPr>
        <p:spPr bwMode="auto">
          <a:xfrm>
            <a:off x="577185" y="1013065"/>
            <a:ext cx="264305" cy="201919"/>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defRPr/>
            </a:pPr>
            <a:endParaRPr lang="zh-CN" altLang="en-US" sz="1350">
              <a:solidFill>
                <a:srgbClr val="1C666E"/>
              </a:solidFill>
              <a:ea typeface="宋体" panose="02010600030101010101" pitchFamily="2" charset="-122"/>
            </a:endParaRPr>
          </a:p>
        </p:txBody>
      </p:sp>
      <p:sp>
        <p:nvSpPr>
          <p:cNvPr id="45" name="KSO_Shape"/>
          <p:cNvSpPr/>
          <p:nvPr/>
        </p:nvSpPr>
        <p:spPr bwMode="auto">
          <a:xfrm>
            <a:off x="577185" y="2341733"/>
            <a:ext cx="289545" cy="287164"/>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defRPr/>
            </a:pPr>
            <a:endParaRPr lang="zh-CN" altLang="en-US" sz="1350">
              <a:solidFill>
                <a:srgbClr val="1C666E"/>
              </a:solidFill>
              <a:ea typeface="宋体" panose="02010600030101010101" pitchFamily="2" charset="-122"/>
            </a:endParaRPr>
          </a:p>
        </p:txBody>
      </p:sp>
      <p:sp>
        <p:nvSpPr>
          <p:cNvPr id="46" name="KSO_Shape"/>
          <p:cNvSpPr/>
          <p:nvPr/>
        </p:nvSpPr>
        <p:spPr bwMode="auto">
          <a:xfrm>
            <a:off x="2771154" y="2337447"/>
            <a:ext cx="261924" cy="228588"/>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defRPr/>
            </a:pPr>
            <a:endParaRPr lang="zh-CN" altLang="en-US" sz="1350">
              <a:solidFill>
                <a:srgbClr val="1C666E"/>
              </a:solidFill>
              <a:ea typeface="宋体" panose="02010600030101010101" pitchFamily="2" charset="-122"/>
            </a:endParaRPr>
          </a:p>
        </p:txBody>
      </p:sp>
      <p:sp>
        <p:nvSpPr>
          <p:cNvPr id="47" name="KSO_Shape"/>
          <p:cNvSpPr/>
          <p:nvPr/>
        </p:nvSpPr>
        <p:spPr bwMode="auto">
          <a:xfrm>
            <a:off x="585757" y="3287040"/>
            <a:ext cx="271925" cy="27192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p:spPr>
        <p:txBody>
          <a:bodyPr anchor="ctr">
            <a:scene3d>
              <a:camera prst="orthographicFront"/>
              <a:lightRig rig="threePt" dir="t"/>
            </a:scene3d>
            <a:sp3d>
              <a:contourClr>
                <a:srgbClr val="FFFFFF"/>
              </a:contourClr>
            </a:sp3d>
          </a:bodyPr>
          <a:lstStyle/>
          <a:p>
            <a:pPr algn="ctr">
              <a:defRPr/>
            </a:pPr>
            <a:endParaRPr lang="zh-CN" altLang="en-US" sz="1350">
              <a:solidFill>
                <a:schemeClr val="bg1"/>
              </a:solidFill>
              <a:latin typeface="微软雅黑" panose="020B0503020204020204" charset="-122"/>
              <a:ea typeface="微软雅黑" panose="020B0503020204020204" charset="-122"/>
            </a:endParaRPr>
          </a:p>
        </p:txBody>
      </p:sp>
      <p:sp>
        <p:nvSpPr>
          <p:cNvPr id="48" name="KSO_Shape"/>
          <p:cNvSpPr/>
          <p:nvPr/>
        </p:nvSpPr>
        <p:spPr bwMode="auto">
          <a:xfrm>
            <a:off x="2755915" y="998778"/>
            <a:ext cx="289545" cy="217159"/>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chemeClr val="bg1"/>
          </a:solidFill>
          <a:ln>
            <a:noFill/>
          </a:ln>
        </p:spPr>
        <p:txBody>
          <a:bodyPr bIns="269915" anchor="ctr">
            <a:scene3d>
              <a:camera prst="orthographicFront"/>
              <a:lightRig rig="threePt" dir="t"/>
            </a:scene3d>
            <a:sp3d>
              <a:contourClr>
                <a:srgbClr val="FFFFFF"/>
              </a:contourClr>
            </a:sp3d>
          </a:bodyPr>
          <a:lstStyle/>
          <a:p>
            <a:pPr algn="ctr">
              <a:defRPr/>
            </a:pPr>
            <a:endParaRPr lang="zh-CN" altLang="en-US" sz="1010" dirty="0">
              <a:solidFill>
                <a:srgbClr val="FFFFFF"/>
              </a:solidFill>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1" y="3158"/>
            <a:ext cx="738534" cy="437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nvGrpSpPr>
          <p:cNvPr id="2" name="组合 1"/>
          <p:cNvGrpSpPr/>
          <p:nvPr/>
        </p:nvGrpSpPr>
        <p:grpSpPr>
          <a:xfrm>
            <a:off x="145104" y="3158"/>
            <a:ext cx="431914" cy="627339"/>
            <a:chOff x="841003" y="360040"/>
            <a:chExt cx="504056" cy="836712"/>
          </a:xfrm>
          <a:solidFill>
            <a:srgbClr val="2F5EB0"/>
          </a:solidFill>
        </p:grpSpPr>
        <p:sp>
          <p:nvSpPr>
            <p:cNvPr id="6" name="矩形 5"/>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9" name="等腰三角形 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sp>
        <p:nvSpPr>
          <p:cNvPr id="10" name="KSO_Shape"/>
          <p:cNvSpPr/>
          <p:nvPr/>
        </p:nvSpPr>
        <p:spPr bwMode="auto">
          <a:xfrm>
            <a:off x="226967" y="154934"/>
            <a:ext cx="272011" cy="213704"/>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010">
              <a:solidFill>
                <a:srgbClr val="1C666E"/>
              </a:solidFill>
              <a:ea typeface="宋体" panose="02010600030101010101" pitchFamily="2" charset="-122"/>
            </a:endParaRPr>
          </a:p>
        </p:txBody>
      </p:sp>
      <p:sp>
        <p:nvSpPr>
          <p:cNvPr id="8" name="文本框 9"/>
          <p:cNvSpPr txBox="1"/>
          <p:nvPr/>
        </p:nvSpPr>
        <p:spPr>
          <a:xfrm>
            <a:off x="630998" y="154881"/>
            <a:ext cx="2023005" cy="258445"/>
          </a:xfrm>
          <a:prstGeom prst="rect">
            <a:avLst/>
          </a:prstGeom>
          <a:noFill/>
        </p:spPr>
        <p:txBody>
          <a:bodyPr wrap="square" lIns="51418" tIns="25709" rIns="51418" bIns="25709" rtlCol="0">
            <a:spAutoFit/>
          </a:bodyPr>
          <a:lstStyle/>
          <a:p>
            <a:pPr marL="0" lvl="1"/>
            <a:r>
              <a:rPr lang="zh-CN" altLang="en-US" b="1" dirty="0">
                <a:solidFill>
                  <a:schemeClr val="tx1">
                    <a:lumMod val="50000"/>
                    <a:lumOff val="50000"/>
                  </a:schemeClr>
                </a:solidFill>
                <a:latin typeface="微软雅黑" panose="020B0503020204020204" charset="-122"/>
                <a:ea typeface="微软雅黑" panose="020B0503020204020204" charset="-122"/>
                <a:sym typeface="+mn-ea"/>
              </a:rPr>
              <a:t>物联云平台</a:t>
            </a:r>
            <a:endParaRPr lang="zh-CN" altLang="en-US" b="1" dirty="0">
              <a:solidFill>
                <a:schemeClr val="tx1">
                  <a:lumMod val="50000"/>
                  <a:lumOff val="50000"/>
                </a:schemeClr>
              </a:solidFill>
              <a:latin typeface="微软雅黑" panose="020B0503020204020204" charset="-122"/>
              <a:ea typeface="微软雅黑" panose="020B0503020204020204" charset="-122"/>
            </a:endParaRPr>
          </a:p>
        </p:txBody>
      </p:sp>
      <p:grpSp>
        <p:nvGrpSpPr>
          <p:cNvPr id="13" name="组合 12"/>
          <p:cNvGrpSpPr/>
          <p:nvPr/>
        </p:nvGrpSpPr>
        <p:grpSpPr>
          <a:xfrm>
            <a:off x="2310645" y="1101643"/>
            <a:ext cx="1291523" cy="1291523"/>
            <a:chOff x="1492" y="2324"/>
            <a:chExt cx="2712" cy="2712"/>
          </a:xfrm>
        </p:grpSpPr>
        <p:sp>
          <p:nvSpPr>
            <p:cNvPr id="14" name="椭圆 13"/>
            <p:cNvSpPr/>
            <p:nvPr/>
          </p:nvSpPr>
          <p:spPr>
            <a:xfrm>
              <a:off x="1492" y="2324"/>
              <a:ext cx="2712" cy="2712"/>
            </a:xfrm>
            <a:prstGeom prst="ellipse">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椭圆 14"/>
            <p:cNvSpPr/>
            <p:nvPr/>
          </p:nvSpPr>
          <p:spPr>
            <a:xfrm>
              <a:off x="1570" y="2407"/>
              <a:ext cx="2551" cy="25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17" name="组合 16"/>
          <p:cNvGrpSpPr/>
          <p:nvPr/>
        </p:nvGrpSpPr>
        <p:grpSpPr>
          <a:xfrm>
            <a:off x="3910761" y="1101643"/>
            <a:ext cx="1291523" cy="1291523"/>
            <a:chOff x="1492" y="2324"/>
            <a:chExt cx="2712" cy="2712"/>
          </a:xfrm>
        </p:grpSpPr>
        <p:sp>
          <p:nvSpPr>
            <p:cNvPr id="18" name="椭圆 17"/>
            <p:cNvSpPr/>
            <p:nvPr/>
          </p:nvSpPr>
          <p:spPr>
            <a:xfrm>
              <a:off x="1492" y="2324"/>
              <a:ext cx="2712" cy="2712"/>
            </a:xfrm>
            <a:prstGeom prst="ellipse">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椭圆 18"/>
            <p:cNvSpPr/>
            <p:nvPr/>
          </p:nvSpPr>
          <p:spPr>
            <a:xfrm>
              <a:off x="1570" y="2407"/>
              <a:ext cx="2551" cy="25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20" name="组合 19"/>
          <p:cNvGrpSpPr/>
          <p:nvPr/>
        </p:nvGrpSpPr>
        <p:grpSpPr>
          <a:xfrm>
            <a:off x="5510878" y="1101643"/>
            <a:ext cx="1291523" cy="1291523"/>
            <a:chOff x="1492" y="2324"/>
            <a:chExt cx="2712" cy="2712"/>
          </a:xfrm>
        </p:grpSpPr>
        <p:sp>
          <p:nvSpPr>
            <p:cNvPr id="21" name="椭圆 20"/>
            <p:cNvSpPr/>
            <p:nvPr/>
          </p:nvSpPr>
          <p:spPr>
            <a:xfrm>
              <a:off x="1492" y="2324"/>
              <a:ext cx="2712" cy="2712"/>
            </a:xfrm>
            <a:prstGeom prst="ellipse">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椭圆 21"/>
            <p:cNvSpPr/>
            <p:nvPr/>
          </p:nvSpPr>
          <p:spPr>
            <a:xfrm>
              <a:off x="1570" y="2407"/>
              <a:ext cx="2551" cy="25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23" name="组合 22"/>
          <p:cNvGrpSpPr/>
          <p:nvPr/>
        </p:nvGrpSpPr>
        <p:grpSpPr>
          <a:xfrm>
            <a:off x="7110995" y="1101643"/>
            <a:ext cx="1291523" cy="1291523"/>
            <a:chOff x="1492" y="2324"/>
            <a:chExt cx="2712" cy="2712"/>
          </a:xfrm>
        </p:grpSpPr>
        <p:sp>
          <p:nvSpPr>
            <p:cNvPr id="27" name="椭圆 26"/>
            <p:cNvSpPr/>
            <p:nvPr/>
          </p:nvSpPr>
          <p:spPr>
            <a:xfrm>
              <a:off x="1492" y="2324"/>
              <a:ext cx="2712" cy="2712"/>
            </a:xfrm>
            <a:prstGeom prst="ellipse">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3" name="椭圆 42"/>
            <p:cNvSpPr/>
            <p:nvPr/>
          </p:nvSpPr>
          <p:spPr>
            <a:xfrm>
              <a:off x="1570" y="2407"/>
              <a:ext cx="2551" cy="25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53" name="组合 52"/>
          <p:cNvGrpSpPr/>
          <p:nvPr/>
        </p:nvGrpSpPr>
        <p:grpSpPr>
          <a:xfrm>
            <a:off x="710528" y="1108786"/>
            <a:ext cx="1291523" cy="1291523"/>
            <a:chOff x="1492" y="2324"/>
            <a:chExt cx="2712" cy="2712"/>
          </a:xfrm>
        </p:grpSpPr>
        <p:sp>
          <p:nvSpPr>
            <p:cNvPr id="54" name="椭圆 53"/>
            <p:cNvSpPr/>
            <p:nvPr/>
          </p:nvSpPr>
          <p:spPr>
            <a:xfrm>
              <a:off x="1492" y="2324"/>
              <a:ext cx="2712" cy="2712"/>
            </a:xfrm>
            <a:prstGeom prst="ellipse">
              <a:avLst/>
            </a:pr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5" name="椭圆 54"/>
            <p:cNvSpPr/>
            <p:nvPr/>
          </p:nvSpPr>
          <p:spPr>
            <a:xfrm>
              <a:off x="1570" y="2407"/>
              <a:ext cx="2551" cy="25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56" name="图片 55" descr="图片8"/>
          <p:cNvPicPr>
            <a:picLocks noChangeAspect="1"/>
          </p:cNvPicPr>
          <p:nvPr/>
        </p:nvPicPr>
        <p:blipFill>
          <a:blip r:embed="rId3" cstate="print"/>
          <a:srcRect r="87266"/>
          <a:stretch>
            <a:fillRect/>
          </a:stretch>
        </p:blipFill>
        <p:spPr>
          <a:xfrm>
            <a:off x="808154" y="986396"/>
            <a:ext cx="1074364" cy="1417722"/>
          </a:xfrm>
          <a:prstGeom prst="rect">
            <a:avLst/>
          </a:prstGeom>
        </p:spPr>
      </p:pic>
      <p:pic>
        <p:nvPicPr>
          <p:cNvPr id="57" name="图片 56" descr="图片8"/>
          <p:cNvPicPr>
            <a:picLocks noChangeAspect="1"/>
          </p:cNvPicPr>
          <p:nvPr/>
        </p:nvPicPr>
        <p:blipFill>
          <a:blip r:embed="rId3" cstate="print"/>
          <a:srcRect l="18826" r="63761"/>
          <a:stretch>
            <a:fillRect/>
          </a:stretch>
        </p:blipFill>
        <p:spPr>
          <a:xfrm>
            <a:off x="2250640" y="1061164"/>
            <a:ext cx="1313429" cy="1267711"/>
          </a:xfrm>
          <a:prstGeom prst="rect">
            <a:avLst/>
          </a:prstGeom>
        </p:spPr>
      </p:pic>
      <p:pic>
        <p:nvPicPr>
          <p:cNvPr id="58" name="图片 57" descr="图片8"/>
          <p:cNvPicPr>
            <a:picLocks noChangeAspect="1"/>
          </p:cNvPicPr>
          <p:nvPr/>
        </p:nvPicPr>
        <p:blipFill>
          <a:blip r:embed="rId3" cstate="print"/>
          <a:srcRect l="40102" r="42391"/>
          <a:stretch>
            <a:fillRect/>
          </a:stretch>
        </p:blipFill>
        <p:spPr>
          <a:xfrm>
            <a:off x="3940287" y="1176410"/>
            <a:ext cx="1177705" cy="1131035"/>
          </a:xfrm>
          <a:prstGeom prst="rect">
            <a:avLst/>
          </a:prstGeom>
        </p:spPr>
      </p:pic>
      <p:pic>
        <p:nvPicPr>
          <p:cNvPr id="59" name="图片 58" descr="图片8"/>
          <p:cNvPicPr>
            <a:picLocks noChangeAspect="1"/>
          </p:cNvPicPr>
          <p:nvPr/>
        </p:nvPicPr>
        <p:blipFill>
          <a:blip r:embed="rId3" cstate="print"/>
          <a:srcRect l="61921" r="22624"/>
          <a:stretch>
            <a:fillRect/>
          </a:stretch>
        </p:blipFill>
        <p:spPr>
          <a:xfrm>
            <a:off x="5548024" y="1101643"/>
            <a:ext cx="1165799" cy="1267711"/>
          </a:xfrm>
          <a:prstGeom prst="rect">
            <a:avLst/>
          </a:prstGeom>
        </p:spPr>
      </p:pic>
      <p:pic>
        <p:nvPicPr>
          <p:cNvPr id="60" name="图片 59" descr="图片8"/>
          <p:cNvPicPr>
            <a:picLocks noChangeAspect="1"/>
          </p:cNvPicPr>
          <p:nvPr/>
        </p:nvPicPr>
        <p:blipFill>
          <a:blip r:embed="rId3" cstate="print"/>
          <a:srcRect l="84239" t="-4282" r="1310" b="4282"/>
          <a:stretch>
            <a:fillRect/>
          </a:stretch>
        </p:blipFill>
        <p:spPr>
          <a:xfrm>
            <a:off x="7261482" y="1039734"/>
            <a:ext cx="1090079" cy="1267711"/>
          </a:xfrm>
          <a:prstGeom prst="rect">
            <a:avLst/>
          </a:prstGeom>
        </p:spPr>
      </p:pic>
      <p:sp>
        <p:nvSpPr>
          <p:cNvPr id="61" name="TextBox 17"/>
          <p:cNvSpPr txBox="1"/>
          <p:nvPr/>
        </p:nvSpPr>
        <p:spPr>
          <a:xfrm>
            <a:off x="697908" y="2526985"/>
            <a:ext cx="1216755" cy="253828"/>
          </a:xfrm>
          <a:prstGeom prst="rect">
            <a:avLst/>
          </a:prstGeom>
          <a:noFill/>
        </p:spPr>
        <p:txBody>
          <a:bodyPr wrap="none" lIns="143992" tIns="0" rIns="143992" bIns="0" anchor="b" anchorCtr="0">
            <a:normAutofit/>
          </a:bodyPr>
          <a:lstStyle/>
          <a:p>
            <a:pPr algn="l"/>
            <a:r>
              <a:rPr lang="zh-CN" altLang="en-US" sz="1200" b="1" dirty="0">
                <a:solidFill>
                  <a:srgbClr val="2C59A8"/>
                </a:solidFill>
                <a:latin typeface="微软雅黑" panose="020B0503020204020204" charset="-122"/>
                <a:ea typeface="微软雅黑" panose="020B0503020204020204" charset="-122"/>
                <a:sym typeface="+mn-ea"/>
              </a:rPr>
              <a:t>新能源汽车网关</a:t>
            </a:r>
          </a:p>
        </p:txBody>
      </p:sp>
      <p:sp>
        <p:nvSpPr>
          <p:cNvPr id="62" name="TextBox 36"/>
          <p:cNvSpPr txBox="1"/>
          <p:nvPr/>
        </p:nvSpPr>
        <p:spPr>
          <a:xfrm>
            <a:off x="648142" y="2794147"/>
            <a:ext cx="1573448" cy="1066744"/>
          </a:xfrm>
          <a:prstGeom prst="rect">
            <a:avLst/>
          </a:prstGeom>
          <a:noFill/>
        </p:spPr>
        <p:txBody>
          <a:bodyPr wrap="square" lIns="143992" tIns="0" rIns="143992" bIns="0" anchor="t" anchorCtr="0">
            <a:normAutofit lnSpcReduction="20000"/>
          </a:bodyPr>
          <a:lstStyle/>
          <a:p>
            <a:pPr algn="l">
              <a:lnSpc>
                <a:spcPct val="150000"/>
              </a:lnSpc>
            </a:pPr>
            <a:r>
              <a:rPr lang="zh-CN" altLang="en-US" sz="1050" dirty="0">
                <a:solidFill>
                  <a:schemeClr val="bg1">
                    <a:lumMod val="50000"/>
                  </a:schemeClr>
                </a:solidFill>
                <a:latin typeface="微软雅黑" panose="020B0503020204020204" charset="-122"/>
                <a:ea typeface="微软雅黑" panose="020B0503020204020204" charset="-122"/>
                <a:cs typeface="微软雅黑" panose="020B0503020204020204" charset="-122"/>
                <a:sym typeface="方正黑体简体" panose="03000509000000000000" pitchFamily="2" charset="-122"/>
              </a:rPr>
              <a:t>通过CAN总线连接车身控制器和电池管理系统，实现对新能源汽车的监控。</a:t>
            </a:r>
          </a:p>
        </p:txBody>
      </p:sp>
      <p:sp>
        <p:nvSpPr>
          <p:cNvPr id="63" name="TextBox 17"/>
          <p:cNvSpPr txBox="1"/>
          <p:nvPr/>
        </p:nvSpPr>
        <p:spPr>
          <a:xfrm>
            <a:off x="2341838" y="2526985"/>
            <a:ext cx="1216755" cy="253828"/>
          </a:xfrm>
          <a:prstGeom prst="rect">
            <a:avLst/>
          </a:prstGeom>
          <a:noFill/>
        </p:spPr>
        <p:txBody>
          <a:bodyPr wrap="none" lIns="143992" tIns="0" rIns="143992" bIns="0" anchor="b" anchorCtr="0">
            <a:normAutofit/>
          </a:bodyPr>
          <a:lstStyle/>
          <a:p>
            <a:pPr algn="l"/>
            <a:r>
              <a:rPr lang="zh-CN" altLang="en-US" sz="1200" b="1" dirty="0">
                <a:solidFill>
                  <a:srgbClr val="2C59A8"/>
                </a:solidFill>
                <a:latin typeface="微软雅黑" panose="020B0503020204020204" charset="-122"/>
                <a:ea typeface="微软雅黑" panose="020B0503020204020204" charset="-122"/>
                <a:sym typeface="+mn-ea"/>
              </a:rPr>
              <a:t>机械专用网关</a:t>
            </a:r>
          </a:p>
        </p:txBody>
      </p:sp>
      <p:sp>
        <p:nvSpPr>
          <p:cNvPr id="64" name="TextBox 36"/>
          <p:cNvSpPr txBox="1"/>
          <p:nvPr/>
        </p:nvSpPr>
        <p:spPr>
          <a:xfrm>
            <a:off x="2255403" y="2794147"/>
            <a:ext cx="1573448" cy="1066744"/>
          </a:xfrm>
          <a:prstGeom prst="rect">
            <a:avLst/>
          </a:prstGeom>
          <a:noFill/>
        </p:spPr>
        <p:txBody>
          <a:bodyPr wrap="square" lIns="143992" tIns="0" rIns="143992" bIns="0" anchor="t" anchorCtr="0">
            <a:normAutofit lnSpcReduction="20000"/>
          </a:bodyPr>
          <a:lstStyle/>
          <a:p>
            <a:pPr algn="l">
              <a:lnSpc>
                <a:spcPct val="150000"/>
              </a:lnSpc>
            </a:pPr>
            <a:r>
              <a:rPr lang="zh-CN" altLang="en-US" sz="1050" dirty="0">
                <a:solidFill>
                  <a:schemeClr val="bg1">
                    <a:lumMod val="50000"/>
                  </a:schemeClr>
                </a:solidFill>
                <a:latin typeface="微软雅黑" panose="020B0503020204020204" charset="-122"/>
                <a:ea typeface="微软雅黑" panose="020B0503020204020204" charset="-122"/>
                <a:cs typeface="微软雅黑" panose="020B0503020204020204" charset="-122"/>
                <a:sym typeface="方正黑体简体" panose="03000509000000000000" pitchFamily="2" charset="-122"/>
              </a:rPr>
              <a:t>高可靠防水设计，可以和工程机械车载控制器通讯，监控工程机械位置及工作状态。</a:t>
            </a:r>
          </a:p>
        </p:txBody>
      </p:sp>
      <p:sp>
        <p:nvSpPr>
          <p:cNvPr id="65" name="TextBox 17"/>
          <p:cNvSpPr txBox="1"/>
          <p:nvPr/>
        </p:nvSpPr>
        <p:spPr>
          <a:xfrm>
            <a:off x="4106252" y="2526985"/>
            <a:ext cx="1216755" cy="253828"/>
          </a:xfrm>
          <a:prstGeom prst="rect">
            <a:avLst/>
          </a:prstGeom>
          <a:noFill/>
        </p:spPr>
        <p:txBody>
          <a:bodyPr wrap="none" lIns="143992" tIns="0" rIns="143992" bIns="0" anchor="b" anchorCtr="0">
            <a:normAutofit/>
          </a:bodyPr>
          <a:lstStyle/>
          <a:p>
            <a:pPr algn="l"/>
            <a:r>
              <a:rPr lang="zh-CN" altLang="en-US" sz="1200" b="1" dirty="0">
                <a:solidFill>
                  <a:srgbClr val="2C59A8"/>
                </a:solidFill>
                <a:latin typeface="微软雅黑" panose="020B0503020204020204" charset="-122"/>
                <a:ea typeface="微软雅黑" panose="020B0503020204020204" charset="-122"/>
                <a:sym typeface="+mn-ea"/>
              </a:rPr>
              <a:t>智能网关</a:t>
            </a:r>
          </a:p>
        </p:txBody>
      </p:sp>
      <p:sp>
        <p:nvSpPr>
          <p:cNvPr id="66" name="TextBox 36"/>
          <p:cNvSpPr txBox="1"/>
          <p:nvPr/>
        </p:nvSpPr>
        <p:spPr>
          <a:xfrm>
            <a:off x="3910761" y="2794147"/>
            <a:ext cx="1573448" cy="1066744"/>
          </a:xfrm>
          <a:prstGeom prst="rect">
            <a:avLst/>
          </a:prstGeom>
          <a:noFill/>
        </p:spPr>
        <p:txBody>
          <a:bodyPr wrap="square" lIns="143992" tIns="0" rIns="143992" bIns="0" anchor="t" anchorCtr="0">
            <a:normAutofit lnSpcReduction="20000"/>
          </a:bodyPr>
          <a:lstStyle/>
          <a:p>
            <a:pPr algn="l">
              <a:lnSpc>
                <a:spcPct val="150000"/>
              </a:lnSpc>
            </a:pPr>
            <a:r>
              <a:rPr lang="zh-CN" altLang="en-US" sz="1050" dirty="0">
                <a:solidFill>
                  <a:schemeClr val="bg1">
                    <a:lumMod val="50000"/>
                  </a:schemeClr>
                </a:solidFill>
                <a:latin typeface="微软雅黑" panose="020B0503020204020204" charset="-122"/>
                <a:ea typeface="微软雅黑" panose="020B0503020204020204" charset="-122"/>
                <a:cs typeface="微软雅黑" panose="020B0503020204020204" charset="-122"/>
                <a:sym typeface="方正黑体简体" panose="03000509000000000000" pitchFamily="2" charset="-122"/>
              </a:rPr>
              <a:t>ARM嵌入平台集成Linux系统，可网页配置支持多种控制器。</a:t>
            </a:r>
          </a:p>
        </p:txBody>
      </p:sp>
      <p:sp>
        <p:nvSpPr>
          <p:cNvPr id="67" name="TextBox 17"/>
          <p:cNvSpPr txBox="1"/>
          <p:nvPr/>
        </p:nvSpPr>
        <p:spPr>
          <a:xfrm>
            <a:off x="5720656" y="2526985"/>
            <a:ext cx="1216755" cy="253828"/>
          </a:xfrm>
          <a:prstGeom prst="rect">
            <a:avLst/>
          </a:prstGeom>
          <a:noFill/>
        </p:spPr>
        <p:txBody>
          <a:bodyPr wrap="none" lIns="143992" tIns="0" rIns="143992" bIns="0" anchor="b" anchorCtr="0">
            <a:normAutofit/>
          </a:bodyPr>
          <a:lstStyle/>
          <a:p>
            <a:pPr algn="l"/>
            <a:r>
              <a:rPr lang="zh-CN" altLang="en-US" sz="1200" b="1" dirty="0">
                <a:solidFill>
                  <a:srgbClr val="2C59A8"/>
                </a:solidFill>
                <a:latin typeface="微软雅黑" panose="020B0503020204020204" charset="-122"/>
                <a:ea typeface="微软雅黑" panose="020B0503020204020204" charset="-122"/>
                <a:sym typeface="+mn-ea"/>
              </a:rPr>
              <a:t>总线网关</a:t>
            </a:r>
          </a:p>
        </p:txBody>
      </p:sp>
      <p:sp>
        <p:nvSpPr>
          <p:cNvPr id="70" name="TextBox 36"/>
          <p:cNvSpPr txBox="1"/>
          <p:nvPr/>
        </p:nvSpPr>
        <p:spPr>
          <a:xfrm>
            <a:off x="5562787" y="2794147"/>
            <a:ext cx="1573448" cy="1066744"/>
          </a:xfrm>
          <a:prstGeom prst="rect">
            <a:avLst/>
          </a:prstGeom>
          <a:noFill/>
        </p:spPr>
        <p:txBody>
          <a:bodyPr wrap="square" lIns="143992" tIns="0" rIns="143992" bIns="0" anchor="t" anchorCtr="0">
            <a:normAutofit lnSpcReduction="20000"/>
          </a:bodyPr>
          <a:lstStyle/>
          <a:p>
            <a:pPr algn="l">
              <a:lnSpc>
                <a:spcPct val="150000"/>
              </a:lnSpc>
            </a:pPr>
            <a:r>
              <a:rPr lang="zh-CN" altLang="en-US" sz="1050" dirty="0">
                <a:solidFill>
                  <a:schemeClr val="bg1">
                    <a:lumMod val="50000"/>
                  </a:schemeClr>
                </a:solidFill>
                <a:latin typeface="微软雅黑" panose="020B0503020204020204" charset="-122"/>
                <a:ea typeface="微软雅黑" panose="020B0503020204020204" charset="-122"/>
                <a:cs typeface="微软雅黑" panose="020B0503020204020204" charset="-122"/>
                <a:sym typeface="方正黑体简体" panose="03000509000000000000" pitchFamily="2" charset="-122"/>
              </a:rPr>
              <a:t>连接各种工业总线，获取实时数据，监控装备的运行状态和故障信息。</a:t>
            </a:r>
          </a:p>
        </p:txBody>
      </p:sp>
      <p:sp>
        <p:nvSpPr>
          <p:cNvPr id="71" name="TextBox 17"/>
          <p:cNvSpPr txBox="1"/>
          <p:nvPr/>
        </p:nvSpPr>
        <p:spPr>
          <a:xfrm>
            <a:off x="7340774" y="2526985"/>
            <a:ext cx="1216755" cy="253828"/>
          </a:xfrm>
          <a:prstGeom prst="rect">
            <a:avLst/>
          </a:prstGeom>
          <a:noFill/>
        </p:spPr>
        <p:txBody>
          <a:bodyPr wrap="none" lIns="143992" tIns="0" rIns="143992" bIns="0" anchor="b" anchorCtr="0">
            <a:normAutofit/>
          </a:bodyPr>
          <a:lstStyle/>
          <a:p>
            <a:pPr algn="l"/>
            <a:r>
              <a:rPr lang="zh-CN" altLang="en-US" sz="1200" b="1" dirty="0">
                <a:solidFill>
                  <a:srgbClr val="2C59A8"/>
                </a:solidFill>
                <a:latin typeface="微软雅黑" panose="020B0503020204020204" charset="-122"/>
                <a:ea typeface="微软雅黑" panose="020B0503020204020204" charset="-122"/>
                <a:sym typeface="+mn-ea"/>
              </a:rPr>
              <a:t>编程网关</a:t>
            </a:r>
          </a:p>
        </p:txBody>
      </p:sp>
      <p:sp>
        <p:nvSpPr>
          <p:cNvPr id="72" name="TextBox 36"/>
          <p:cNvSpPr txBox="1"/>
          <p:nvPr/>
        </p:nvSpPr>
        <p:spPr>
          <a:xfrm>
            <a:off x="7177190" y="2794147"/>
            <a:ext cx="1573448" cy="1066744"/>
          </a:xfrm>
          <a:prstGeom prst="rect">
            <a:avLst/>
          </a:prstGeom>
          <a:noFill/>
        </p:spPr>
        <p:txBody>
          <a:bodyPr wrap="square" lIns="143992" tIns="0" rIns="143992" bIns="0" anchor="t" anchorCtr="0">
            <a:normAutofit lnSpcReduction="20000"/>
          </a:bodyPr>
          <a:lstStyle/>
          <a:p>
            <a:pPr algn="l">
              <a:lnSpc>
                <a:spcPct val="150000"/>
              </a:lnSpc>
            </a:pPr>
            <a:r>
              <a:rPr lang="zh-CN" altLang="en-US" sz="1050" dirty="0">
                <a:solidFill>
                  <a:schemeClr val="bg1">
                    <a:lumMod val="50000"/>
                  </a:schemeClr>
                </a:solidFill>
                <a:latin typeface="微软雅黑" panose="020B0503020204020204" charset="-122"/>
                <a:ea typeface="微软雅黑" panose="020B0503020204020204" charset="-122"/>
                <a:cs typeface="微软雅黑" panose="020B0503020204020204" charset="-122"/>
                <a:sym typeface="方正黑体简体" panose="03000509000000000000" pitchFamily="2" charset="-122"/>
              </a:rPr>
              <a:t>利用VPN隧道技术，实现各种控制器的远程程序下载和更新功能。</a:t>
            </a:r>
          </a:p>
        </p:txBody>
      </p:sp>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1" y="3158"/>
            <a:ext cx="738534" cy="437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nvGrpSpPr>
          <p:cNvPr id="2" name="组合 1"/>
          <p:cNvGrpSpPr/>
          <p:nvPr/>
        </p:nvGrpSpPr>
        <p:grpSpPr>
          <a:xfrm>
            <a:off x="145104" y="3158"/>
            <a:ext cx="431914" cy="627339"/>
            <a:chOff x="841003" y="360040"/>
            <a:chExt cx="504056" cy="836712"/>
          </a:xfrm>
          <a:solidFill>
            <a:srgbClr val="2F5EB0"/>
          </a:solidFill>
        </p:grpSpPr>
        <p:sp>
          <p:nvSpPr>
            <p:cNvPr id="6" name="矩形 5"/>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9" name="等腰三角形 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sp>
        <p:nvSpPr>
          <p:cNvPr id="10" name="KSO_Shape"/>
          <p:cNvSpPr/>
          <p:nvPr/>
        </p:nvSpPr>
        <p:spPr bwMode="auto">
          <a:xfrm>
            <a:off x="226967" y="154934"/>
            <a:ext cx="272011" cy="213704"/>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010">
              <a:solidFill>
                <a:srgbClr val="1C666E"/>
              </a:solidFill>
              <a:ea typeface="宋体" panose="02010600030101010101" pitchFamily="2" charset="-122"/>
            </a:endParaRPr>
          </a:p>
        </p:txBody>
      </p:sp>
      <p:sp>
        <p:nvSpPr>
          <p:cNvPr id="8" name="文本框 9"/>
          <p:cNvSpPr txBox="1"/>
          <p:nvPr/>
        </p:nvSpPr>
        <p:spPr>
          <a:xfrm>
            <a:off x="630998" y="154881"/>
            <a:ext cx="2023005" cy="258445"/>
          </a:xfrm>
          <a:prstGeom prst="rect">
            <a:avLst/>
          </a:prstGeom>
          <a:noFill/>
        </p:spPr>
        <p:txBody>
          <a:bodyPr wrap="square" lIns="51418" tIns="25709" rIns="51418" bIns="25709" rtlCol="0">
            <a:spAutoFit/>
          </a:bodyPr>
          <a:lstStyle/>
          <a:p>
            <a:pPr marL="0" lvl="1"/>
            <a:r>
              <a:rPr lang="zh-CN" altLang="en-US" b="1" dirty="0">
                <a:solidFill>
                  <a:schemeClr val="tx1">
                    <a:lumMod val="50000"/>
                    <a:lumOff val="50000"/>
                  </a:schemeClr>
                </a:solidFill>
                <a:latin typeface="微软雅黑" panose="020B0503020204020204" charset="-122"/>
                <a:ea typeface="微软雅黑" panose="020B0503020204020204" charset="-122"/>
                <a:sym typeface="+mn-lt"/>
              </a:rPr>
              <a:t>国家平台证书</a:t>
            </a:r>
            <a:endParaRPr lang="zh-CN" altLang="en-US" b="1" dirty="0">
              <a:solidFill>
                <a:schemeClr val="tx1">
                  <a:lumMod val="50000"/>
                  <a:lumOff val="50000"/>
                </a:schemeClr>
              </a:solidFill>
              <a:latin typeface="微软雅黑" panose="020B0503020204020204" charset="-122"/>
              <a:ea typeface="微软雅黑" panose="020B0503020204020204" charset="-122"/>
            </a:endParaRPr>
          </a:p>
        </p:txBody>
      </p:sp>
      <p:sp>
        <p:nvSpPr>
          <p:cNvPr id="55" name="矩形 5"/>
          <p:cNvSpPr/>
          <p:nvPr/>
        </p:nvSpPr>
        <p:spPr>
          <a:xfrm>
            <a:off x="6023794" y="3790829"/>
            <a:ext cx="572582" cy="62873"/>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nvGrpSpPr>
          <p:cNvPr id="4" name="组合 3"/>
          <p:cNvGrpSpPr/>
          <p:nvPr/>
        </p:nvGrpSpPr>
        <p:grpSpPr>
          <a:xfrm>
            <a:off x="145249" y="916365"/>
            <a:ext cx="4548903" cy="3477396"/>
            <a:chOff x="7014" y="2029"/>
            <a:chExt cx="7398" cy="5655"/>
          </a:xfrm>
        </p:grpSpPr>
        <p:pic>
          <p:nvPicPr>
            <p:cNvPr id="12" name="图片 17" descr="微信图片_20181031135050"/>
            <p:cNvPicPr>
              <a:picLocks noChangeAspect="1" noChangeArrowheads="1"/>
            </p:cNvPicPr>
            <p:nvPr/>
          </p:nvPicPr>
          <p:blipFill>
            <a:blip r:embed="rId3" cstate="print"/>
            <a:srcRect/>
            <a:stretch>
              <a:fillRect/>
            </a:stretch>
          </p:blipFill>
          <p:spPr>
            <a:xfrm>
              <a:off x="7014" y="2030"/>
              <a:ext cx="3740" cy="5654"/>
            </a:xfrm>
            <a:prstGeom prst="rect">
              <a:avLst/>
            </a:prstGeom>
            <a:noFill/>
            <a:ln w="9525">
              <a:noFill/>
              <a:miter lim="800000"/>
              <a:headEnd/>
              <a:tailEnd/>
            </a:ln>
          </p:spPr>
        </p:pic>
        <p:pic>
          <p:nvPicPr>
            <p:cNvPr id="13" name="图片 12" descr="微信图片_20210115094858.jpg"/>
            <p:cNvPicPr>
              <a:picLocks noChangeAspect="1"/>
            </p:cNvPicPr>
            <p:nvPr/>
          </p:nvPicPr>
          <p:blipFill>
            <a:blip r:embed="rId4" cstate="print"/>
            <a:stretch>
              <a:fillRect/>
            </a:stretch>
          </p:blipFill>
          <p:spPr>
            <a:xfrm>
              <a:off x="10754" y="2029"/>
              <a:ext cx="3659" cy="5655"/>
            </a:xfrm>
            <a:prstGeom prst="rect">
              <a:avLst/>
            </a:prstGeom>
          </p:spPr>
        </p:pic>
      </p:grpSp>
      <p:sp>
        <p:nvSpPr>
          <p:cNvPr id="14" name="矩形 13"/>
          <p:cNvSpPr/>
          <p:nvPr/>
        </p:nvSpPr>
        <p:spPr>
          <a:xfrm>
            <a:off x="4792730" y="812072"/>
            <a:ext cx="4050772" cy="1060450"/>
          </a:xfrm>
          <a:prstGeom prst="rect">
            <a:avLst/>
          </a:prstGeom>
        </p:spPr>
        <p:txBody>
          <a:bodyPr wrap="square">
            <a:spAutoFit/>
          </a:bodyPr>
          <a:lstStyle/>
          <a:p>
            <a:pPr indent="0" algn="just" fontAlgn="auto">
              <a:lnSpc>
                <a:spcPct val="175000"/>
              </a:lnSpc>
            </a:pPr>
            <a:r>
              <a:rPr lang="zh-CN" altLang="en-US" sz="1200" dirty="0">
                <a:latin typeface="微软雅黑" panose="020B0503020204020204" charset="-122"/>
                <a:ea typeface="微软雅黑" panose="020B0503020204020204" charset="-122"/>
                <a:cs typeface="微软雅黑" panose="020B0503020204020204" charset="-122"/>
              </a:rPr>
              <a:t>长沙装备业云监控平台之智能车联子平台</a:t>
            </a:r>
            <a:r>
              <a:rPr lang="zh-CN" altLang="en-US" sz="1200" dirty="0">
                <a:latin typeface="微软雅黑" panose="020B0503020204020204" charset="-122"/>
                <a:ea typeface="微软雅黑" panose="020B0503020204020204" charset="-122"/>
                <a:cs typeface="微软雅黑" panose="020B0503020204020204" charset="-122"/>
                <a:sym typeface="+mn-ea"/>
              </a:rPr>
              <a:t>取得了</a:t>
            </a:r>
            <a:r>
              <a:rPr lang="zh-CN" altLang="en-US" sz="1200" b="1" dirty="0">
                <a:latin typeface="微软雅黑" panose="020B0503020204020204" charset="-122"/>
                <a:ea typeface="微软雅黑" panose="020B0503020204020204" charset="-122"/>
                <a:cs typeface="微软雅黑" panose="020B0503020204020204" charset="-122"/>
                <a:sym typeface="+mn-ea"/>
              </a:rPr>
              <a:t>新能源汽车国家监测与管理中心</a:t>
            </a:r>
            <a:r>
              <a:rPr lang="zh-CN" altLang="en-US" sz="1200" dirty="0">
                <a:latin typeface="微软雅黑" panose="020B0503020204020204" charset="-122"/>
                <a:ea typeface="微软雅黑" panose="020B0503020204020204" charset="-122"/>
                <a:cs typeface="微软雅黑" panose="020B0503020204020204" charset="-122"/>
                <a:sym typeface="+mn-ea"/>
              </a:rPr>
              <a:t>授予的</a:t>
            </a:r>
            <a:r>
              <a:rPr lang="zh-CN" altLang="en-US" sz="1200" b="1" dirty="0">
                <a:latin typeface="微软雅黑" panose="020B0503020204020204" charset="-122"/>
                <a:ea typeface="微软雅黑" panose="020B0503020204020204" charset="-122"/>
                <a:cs typeface="微软雅黑" panose="020B0503020204020204" charset="-122"/>
                <a:sym typeface="+mn-ea"/>
              </a:rPr>
              <a:t>国家级质量认证</a:t>
            </a:r>
            <a:r>
              <a:rPr lang="zh-CN" altLang="en-US" sz="1200" b="1"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sym typeface="+mn-ea"/>
              </a:rPr>
              <a:t> （详见附件</a:t>
            </a:r>
            <a:r>
              <a:rPr lang="en-US" altLang="zh-CN" sz="1200" dirty="0">
                <a:latin typeface="微软雅黑" panose="020B0503020204020204" charset="-122"/>
                <a:ea typeface="微软雅黑" panose="020B0503020204020204" charset="-122"/>
                <a:cs typeface="微软雅黑" panose="020B0503020204020204" charset="-122"/>
                <a:sym typeface="+mn-ea"/>
              </a:rPr>
              <a:t>P226-227</a:t>
            </a:r>
            <a:r>
              <a:rPr lang="zh-CN" altLang="en-US" sz="1200" dirty="0">
                <a:latin typeface="微软雅黑" panose="020B0503020204020204" charset="-122"/>
                <a:ea typeface="微软雅黑" panose="020B0503020204020204" charset="-122"/>
                <a:cs typeface="微软雅黑" panose="020B0503020204020204" charset="-122"/>
                <a:sym typeface="+mn-ea"/>
              </a:rPr>
              <a:t>）</a:t>
            </a:r>
          </a:p>
        </p:txBody>
      </p:sp>
      <p:sp>
        <p:nvSpPr>
          <p:cNvPr id="21" name="TextBox 9"/>
          <p:cNvSpPr txBox="1"/>
          <p:nvPr/>
        </p:nvSpPr>
        <p:spPr>
          <a:xfrm>
            <a:off x="5970145" y="1588118"/>
            <a:ext cx="2837180" cy="229870"/>
          </a:xfrm>
          <a:prstGeom prst="rect">
            <a:avLst/>
          </a:prstGeom>
          <a:noFill/>
        </p:spPr>
        <p:txBody>
          <a:bodyPr wrap="none" rtlCol="0">
            <a:spAutoFit/>
          </a:bodyPr>
          <a:lstStyle/>
          <a:p>
            <a:r>
              <a:rPr lang="zh-CN" altLang="en-US" sz="900" dirty="0" smtClean="0">
                <a:solidFill>
                  <a:schemeClr val="tx1">
                    <a:lumMod val="75000"/>
                    <a:lumOff val="25000"/>
                  </a:schemeClr>
                </a:solidFill>
                <a:latin typeface="微软雅黑" panose="020B0503020204020204" charset="-122"/>
                <a:ea typeface="微软雅黑" panose="020B0503020204020204" charset="-122"/>
              </a:rPr>
              <a:t>注：项目完成情况具体内容详见验收材料正文</a:t>
            </a:r>
            <a:r>
              <a:rPr lang="en-US" altLang="zh-CN" sz="900" dirty="0" smtClean="0">
                <a:solidFill>
                  <a:schemeClr val="tx1">
                    <a:lumMod val="75000"/>
                    <a:lumOff val="25000"/>
                  </a:schemeClr>
                </a:solidFill>
                <a:latin typeface="微软雅黑" panose="020B0503020204020204" charset="-122"/>
                <a:ea typeface="微软雅黑" panose="020B0503020204020204" charset="-122"/>
              </a:rPr>
              <a:t>P7-9</a:t>
            </a:r>
            <a:r>
              <a:rPr lang="zh-CN" altLang="en-US" sz="900" dirty="0" smtClean="0">
                <a:solidFill>
                  <a:schemeClr val="tx1">
                    <a:lumMod val="75000"/>
                    <a:lumOff val="25000"/>
                  </a:schemeClr>
                </a:solidFill>
                <a:latin typeface="微软雅黑" panose="020B0503020204020204" charset="-122"/>
                <a:ea typeface="微软雅黑" panose="020B0503020204020204" charset="-122"/>
              </a:rPr>
              <a:t>。</a:t>
            </a:r>
          </a:p>
        </p:txBody>
      </p:sp>
      <p:pic>
        <p:nvPicPr>
          <p:cNvPr id="72" name="图片 2" descr="海马汽车监控平台-实时监控界面.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875594" y="1958822"/>
            <a:ext cx="3595024" cy="1959190"/>
          </a:xfrm>
          <a:prstGeom prst="rect">
            <a:avLst/>
          </a:prstGeom>
          <a:noFill/>
          <a:ln>
            <a:noFill/>
          </a:ln>
        </p:spPr>
      </p:pic>
      <p:pic>
        <p:nvPicPr>
          <p:cNvPr id="74" name="图片 6" descr="众泰-江南新能源.pn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5239906" y="2489337"/>
            <a:ext cx="3603596" cy="2176349"/>
          </a:xfrm>
          <a:prstGeom prst="rect">
            <a:avLst/>
          </a:prstGeom>
          <a:noFill/>
          <a:ln>
            <a:noFill/>
          </a:ln>
        </p:spPr>
      </p:pic>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flipH="1" flipV="1">
            <a:off x="4012565" y="1657985"/>
            <a:ext cx="709295" cy="167513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2694941" y="3455353"/>
            <a:ext cx="1755775"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4450715" y="3455670"/>
            <a:ext cx="2084705"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4645660" y="1583690"/>
            <a:ext cx="641985" cy="1692275"/>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flipV="1">
            <a:off x="3127375" y="2447925"/>
            <a:ext cx="1518285" cy="82677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4645660" y="2392045"/>
            <a:ext cx="1433830" cy="88265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6" name="椭圆 35"/>
          <p:cNvSpPr/>
          <p:nvPr/>
        </p:nvSpPr>
        <p:spPr>
          <a:xfrm>
            <a:off x="3699510" y="2150745"/>
            <a:ext cx="1871980" cy="1871345"/>
          </a:xfrm>
          <a:prstGeom prst="ellipse">
            <a:avLst/>
          </a:prstGeom>
          <a:solidFill>
            <a:srgbClr val="254B8B"/>
          </a:solidFill>
          <a:ln w="1905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39" name="圆角矩形 38"/>
          <p:cNvSpPr/>
          <p:nvPr/>
        </p:nvSpPr>
        <p:spPr>
          <a:xfrm>
            <a:off x="4441190" y="4022725"/>
            <a:ext cx="396875" cy="802005"/>
          </a:xfrm>
          <a:prstGeom prst="roundRect">
            <a:avLst>
              <a:gd name="adj" fmla="val 50000"/>
            </a:avLst>
          </a:prstGeom>
          <a:solidFill>
            <a:srgbClr val="254B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40" name="Rectangle 11"/>
          <p:cNvSpPr>
            <a:spLocks noChangeArrowheads="1"/>
          </p:cNvSpPr>
          <p:nvPr/>
        </p:nvSpPr>
        <p:spPr bwMode="gray">
          <a:xfrm>
            <a:off x="3902710" y="2750821"/>
            <a:ext cx="1463675" cy="7067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zh-CN" altLang="en-US" sz="2000" b="1">
                <a:solidFill>
                  <a:schemeClr val="bg1"/>
                </a:solidFill>
                <a:latin typeface="微软雅黑" panose="020B0503020204020204" charset="-122"/>
                <a:ea typeface="微软雅黑" panose="020B0503020204020204" charset="-122"/>
              </a:rPr>
              <a:t>益阳种子</a:t>
            </a:r>
          </a:p>
          <a:p>
            <a:pPr algn="ctr"/>
            <a:r>
              <a:rPr lang="zh-CN" altLang="en-US" sz="2000" b="1">
                <a:solidFill>
                  <a:schemeClr val="bg1"/>
                </a:solidFill>
                <a:latin typeface="微软雅黑" panose="020B0503020204020204" charset="-122"/>
                <a:ea typeface="微软雅黑" panose="020B0503020204020204" charset="-122"/>
              </a:rPr>
              <a:t>产业园</a:t>
            </a:r>
          </a:p>
        </p:txBody>
      </p:sp>
      <p:sp>
        <p:nvSpPr>
          <p:cNvPr id="42" name="椭圆 41"/>
          <p:cNvSpPr/>
          <p:nvPr/>
        </p:nvSpPr>
        <p:spPr>
          <a:xfrm>
            <a:off x="3314700" y="503555"/>
            <a:ext cx="985520" cy="1000125"/>
          </a:xfrm>
          <a:prstGeom prst="ellipse">
            <a:avLst/>
          </a:prstGeom>
          <a:solidFill>
            <a:schemeClr val="bg1">
              <a:lumMod val="50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lIns="112274" tIns="56136" rIns="112274" bIns="56136" anchor="ctr"/>
          <a:lstStyle/>
          <a:p>
            <a:pPr algn="ctr">
              <a:defRPr/>
            </a:pPr>
            <a:endParaRPr lang="zh-CN" altLang="en-US" sz="1800"/>
          </a:p>
        </p:txBody>
      </p:sp>
      <p:sp>
        <p:nvSpPr>
          <p:cNvPr id="68" name="椭圆 67"/>
          <p:cNvSpPr/>
          <p:nvPr/>
        </p:nvSpPr>
        <p:spPr>
          <a:xfrm>
            <a:off x="4970780" y="503555"/>
            <a:ext cx="986155" cy="1000125"/>
          </a:xfrm>
          <a:prstGeom prst="ellipse">
            <a:avLst/>
          </a:prstGeom>
          <a:solidFill>
            <a:srgbClr val="254B8B"/>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lIns="112274" tIns="56136" rIns="112274" bIns="56136" anchor="ctr"/>
          <a:lstStyle/>
          <a:p>
            <a:pPr algn="ctr">
              <a:defRPr/>
            </a:pPr>
            <a:endParaRPr lang="zh-CN" altLang="en-US" sz="1800"/>
          </a:p>
        </p:txBody>
      </p:sp>
      <p:sp>
        <p:nvSpPr>
          <p:cNvPr id="41" name="椭圆 40"/>
          <p:cNvSpPr/>
          <p:nvPr/>
        </p:nvSpPr>
        <p:spPr>
          <a:xfrm>
            <a:off x="2125980" y="1584325"/>
            <a:ext cx="986155" cy="1000125"/>
          </a:xfrm>
          <a:prstGeom prst="ellipse">
            <a:avLst/>
          </a:prstGeom>
          <a:solidFill>
            <a:srgbClr val="254B8B"/>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lIns="112274" tIns="56136" rIns="112274" bIns="56136" anchor="ctr"/>
          <a:lstStyle/>
          <a:p>
            <a:pPr algn="ctr">
              <a:defRPr/>
            </a:pPr>
            <a:endParaRPr lang="zh-CN" altLang="en-US" sz="1800"/>
          </a:p>
        </p:txBody>
      </p:sp>
      <p:sp>
        <p:nvSpPr>
          <p:cNvPr id="69" name="椭圆 68"/>
          <p:cNvSpPr/>
          <p:nvPr/>
        </p:nvSpPr>
        <p:spPr>
          <a:xfrm>
            <a:off x="6158865" y="1583690"/>
            <a:ext cx="985520" cy="1002030"/>
          </a:xfrm>
          <a:prstGeom prst="ellipse">
            <a:avLst/>
          </a:prstGeom>
          <a:solidFill>
            <a:schemeClr val="bg1">
              <a:lumMod val="50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lIns="112274" tIns="56136" rIns="112274" bIns="56136" anchor="ctr"/>
          <a:lstStyle/>
          <a:p>
            <a:pPr algn="ctr">
              <a:defRPr/>
            </a:pPr>
            <a:endParaRPr lang="zh-CN" altLang="en-US" sz="1800"/>
          </a:p>
        </p:txBody>
      </p:sp>
      <p:sp>
        <p:nvSpPr>
          <p:cNvPr id="33" name="椭圆 32"/>
          <p:cNvSpPr/>
          <p:nvPr/>
        </p:nvSpPr>
        <p:spPr>
          <a:xfrm>
            <a:off x="1694180" y="2878455"/>
            <a:ext cx="986155" cy="1002030"/>
          </a:xfrm>
          <a:prstGeom prst="ellipse">
            <a:avLst/>
          </a:prstGeom>
          <a:solidFill>
            <a:schemeClr val="bg1">
              <a:lumMod val="50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lIns="112274" tIns="56136" rIns="112274" bIns="56136" anchor="ctr"/>
          <a:lstStyle/>
          <a:p>
            <a:pPr algn="ctr">
              <a:defRPr/>
            </a:pPr>
            <a:endParaRPr lang="zh-CN" altLang="en-US" sz="1800"/>
          </a:p>
        </p:txBody>
      </p:sp>
      <p:sp>
        <p:nvSpPr>
          <p:cNvPr id="3" name="椭圆 2"/>
          <p:cNvSpPr/>
          <p:nvPr/>
        </p:nvSpPr>
        <p:spPr>
          <a:xfrm>
            <a:off x="6591300" y="2879090"/>
            <a:ext cx="986155" cy="1000125"/>
          </a:xfrm>
          <a:prstGeom prst="ellipse">
            <a:avLst/>
          </a:prstGeom>
          <a:solidFill>
            <a:srgbClr val="254B8B"/>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lIns="112274" tIns="56136" rIns="112274" bIns="56136" anchor="ctr"/>
          <a:lstStyle/>
          <a:p>
            <a:pPr algn="ctr">
              <a:defRPr/>
            </a:pPr>
            <a:endParaRPr lang="zh-CN" altLang="en-US" sz="1800"/>
          </a:p>
        </p:txBody>
      </p:sp>
      <p:sp>
        <p:nvSpPr>
          <p:cNvPr id="8" name="文本框 7"/>
          <p:cNvSpPr txBox="1"/>
          <p:nvPr/>
        </p:nvSpPr>
        <p:spPr>
          <a:xfrm>
            <a:off x="7747000" y="3256915"/>
            <a:ext cx="1229360" cy="368300"/>
          </a:xfrm>
          <a:prstGeom prst="rect">
            <a:avLst/>
          </a:prstGeom>
          <a:noFill/>
        </p:spPr>
        <p:txBody>
          <a:bodyPr wrap="square" rtlCol="0">
            <a:spAutoFit/>
          </a:bodyPr>
          <a:lstStyle/>
          <a:p>
            <a:r>
              <a:rPr lang="zh-CN" altLang="en-US" sz="1800">
                <a:solidFill>
                  <a:schemeClr val="tx1">
                    <a:lumMod val="50000"/>
                    <a:lumOff val="50000"/>
                  </a:schemeClr>
                </a:solidFill>
                <a:latin typeface="微软雅黑" panose="020B0503020204020204" charset="-122"/>
                <a:ea typeface="微软雅黑" panose="020B0503020204020204" charset="-122"/>
                <a:sym typeface="+mn-ea"/>
              </a:rPr>
              <a:t>园区调度</a:t>
            </a:r>
          </a:p>
        </p:txBody>
      </p:sp>
      <p:sp>
        <p:nvSpPr>
          <p:cNvPr id="9" name="文本框 9"/>
          <p:cNvSpPr txBox="1"/>
          <p:nvPr/>
        </p:nvSpPr>
        <p:spPr>
          <a:xfrm>
            <a:off x="631190" y="154940"/>
            <a:ext cx="1477645" cy="258445"/>
          </a:xfrm>
          <a:prstGeom prst="rect">
            <a:avLst/>
          </a:prstGeom>
          <a:noFill/>
        </p:spPr>
        <p:txBody>
          <a:bodyPr wrap="square" lIns="51418" tIns="25709" rIns="51418" bIns="25709" rtlCol="0">
            <a:spAutoFit/>
          </a:bodyPr>
          <a:lstStyle/>
          <a:p>
            <a:pPr marL="0" lvl="1"/>
            <a:r>
              <a:rPr lang="zh-CN" altLang="en-US" b="1" dirty="0">
                <a:solidFill>
                  <a:schemeClr val="bg1">
                    <a:lumMod val="50000"/>
                  </a:schemeClr>
                </a:solidFill>
                <a:latin typeface="微软雅黑" panose="020B0503020204020204" charset="-122"/>
                <a:ea typeface="微软雅黑" panose="020B0503020204020204" charset="-122"/>
              </a:rPr>
              <a:t>系统整体概述</a:t>
            </a:r>
          </a:p>
        </p:txBody>
      </p:sp>
      <p:sp>
        <p:nvSpPr>
          <p:cNvPr id="180" name="矩形 179"/>
          <p:cNvSpPr/>
          <p:nvPr/>
        </p:nvSpPr>
        <p:spPr>
          <a:xfrm>
            <a:off x="451" y="3053"/>
            <a:ext cx="738534" cy="437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latin typeface="微软雅黑" panose="020B0503020204020204" charset="-122"/>
              <a:ea typeface="微软雅黑" panose="020B0503020204020204" charset="-122"/>
            </a:endParaRPr>
          </a:p>
        </p:txBody>
      </p:sp>
      <p:grpSp>
        <p:nvGrpSpPr>
          <p:cNvPr id="181" name="组合 180"/>
          <p:cNvGrpSpPr/>
          <p:nvPr/>
        </p:nvGrpSpPr>
        <p:grpSpPr>
          <a:xfrm>
            <a:off x="145104" y="3053"/>
            <a:ext cx="431914" cy="627339"/>
            <a:chOff x="841003" y="360040"/>
            <a:chExt cx="504056" cy="836712"/>
          </a:xfrm>
          <a:solidFill>
            <a:srgbClr val="2F5EB0"/>
          </a:solidFill>
        </p:grpSpPr>
        <p:sp>
          <p:nvSpPr>
            <p:cNvPr id="182" name="矩形 181"/>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latin typeface="微软雅黑" panose="020B0503020204020204" charset="-122"/>
                <a:ea typeface="微软雅黑" panose="020B0503020204020204" charset="-122"/>
              </a:endParaRPr>
            </a:p>
          </p:txBody>
        </p:sp>
        <p:sp>
          <p:nvSpPr>
            <p:cNvPr id="183" name="等腰三角形 182"/>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latin typeface="微软雅黑" panose="020B0503020204020204" charset="-122"/>
                <a:ea typeface="微软雅黑" panose="020B0503020204020204" charset="-122"/>
              </a:endParaRPr>
            </a:p>
          </p:txBody>
        </p:sp>
      </p:grpSp>
      <p:sp>
        <p:nvSpPr>
          <p:cNvPr id="184" name="KSO_Shape"/>
          <p:cNvSpPr/>
          <p:nvPr/>
        </p:nvSpPr>
        <p:spPr bwMode="auto">
          <a:xfrm>
            <a:off x="201359" y="161925"/>
            <a:ext cx="319405" cy="25273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010">
              <a:solidFill>
                <a:srgbClr val="1C666E"/>
              </a:solidFill>
              <a:latin typeface="微软雅黑" panose="020B0503020204020204" charset="-122"/>
              <a:ea typeface="微软雅黑" panose="020B0503020204020204" charset="-122"/>
            </a:endParaRPr>
          </a:p>
        </p:txBody>
      </p:sp>
      <p:sp>
        <p:nvSpPr>
          <p:cNvPr id="10" name="文本框 9"/>
          <p:cNvSpPr txBox="1"/>
          <p:nvPr/>
        </p:nvSpPr>
        <p:spPr>
          <a:xfrm>
            <a:off x="7237095" y="1832610"/>
            <a:ext cx="1229360" cy="368300"/>
          </a:xfrm>
          <a:prstGeom prst="rect">
            <a:avLst/>
          </a:prstGeom>
          <a:noFill/>
        </p:spPr>
        <p:txBody>
          <a:bodyPr wrap="square" rtlCol="0">
            <a:spAutoFit/>
          </a:bodyPr>
          <a:lstStyle/>
          <a:p>
            <a:r>
              <a:rPr lang="zh-CN" altLang="en-US" sz="1800">
                <a:solidFill>
                  <a:schemeClr val="tx1">
                    <a:lumMod val="50000"/>
                    <a:lumOff val="50000"/>
                  </a:schemeClr>
                </a:solidFill>
                <a:latin typeface="微软雅黑" panose="020B0503020204020204" charset="-122"/>
                <a:ea typeface="微软雅黑" panose="020B0503020204020204" charset="-122"/>
                <a:sym typeface="+mn-ea"/>
              </a:rPr>
              <a:t>能源管理</a:t>
            </a:r>
          </a:p>
        </p:txBody>
      </p:sp>
      <p:sp>
        <p:nvSpPr>
          <p:cNvPr id="11" name="文本框 10"/>
          <p:cNvSpPr txBox="1"/>
          <p:nvPr/>
        </p:nvSpPr>
        <p:spPr>
          <a:xfrm>
            <a:off x="464820" y="3312160"/>
            <a:ext cx="1229360" cy="368300"/>
          </a:xfrm>
          <a:prstGeom prst="rect">
            <a:avLst/>
          </a:prstGeom>
          <a:noFill/>
        </p:spPr>
        <p:txBody>
          <a:bodyPr wrap="square" rtlCol="0">
            <a:spAutoFit/>
          </a:bodyPr>
          <a:lstStyle/>
          <a:p>
            <a:r>
              <a:rPr lang="zh-CN" altLang="en-US" sz="1800">
                <a:solidFill>
                  <a:schemeClr val="tx1">
                    <a:lumMod val="50000"/>
                    <a:lumOff val="50000"/>
                  </a:schemeClr>
                </a:solidFill>
                <a:latin typeface="微软雅黑" panose="020B0503020204020204" charset="-122"/>
                <a:ea typeface="微软雅黑" panose="020B0503020204020204" charset="-122"/>
                <a:sym typeface="+mn-ea"/>
              </a:rPr>
              <a:t>运输管理</a:t>
            </a:r>
          </a:p>
        </p:txBody>
      </p:sp>
      <p:sp>
        <p:nvSpPr>
          <p:cNvPr id="12" name="文本框 11"/>
          <p:cNvSpPr txBox="1"/>
          <p:nvPr/>
        </p:nvSpPr>
        <p:spPr>
          <a:xfrm>
            <a:off x="1694180" y="709930"/>
            <a:ext cx="1229360" cy="368300"/>
          </a:xfrm>
          <a:prstGeom prst="rect">
            <a:avLst/>
          </a:prstGeom>
          <a:noFill/>
        </p:spPr>
        <p:txBody>
          <a:bodyPr wrap="square" rtlCol="0">
            <a:spAutoFit/>
          </a:bodyPr>
          <a:lstStyle/>
          <a:p>
            <a:r>
              <a:rPr lang="zh-CN" altLang="en-US" sz="1800">
                <a:solidFill>
                  <a:schemeClr val="tx1">
                    <a:lumMod val="50000"/>
                    <a:lumOff val="50000"/>
                  </a:schemeClr>
                </a:solidFill>
                <a:latin typeface="微软雅黑" panose="020B0503020204020204" charset="-122"/>
                <a:ea typeface="微软雅黑" panose="020B0503020204020204" charset="-122"/>
                <a:sym typeface="+mn-ea"/>
              </a:rPr>
              <a:t>设备管理</a:t>
            </a:r>
          </a:p>
        </p:txBody>
      </p:sp>
      <p:sp>
        <p:nvSpPr>
          <p:cNvPr id="13" name="文本框 12"/>
          <p:cNvSpPr txBox="1"/>
          <p:nvPr/>
        </p:nvSpPr>
        <p:spPr>
          <a:xfrm>
            <a:off x="698500" y="1762760"/>
            <a:ext cx="1229360" cy="368300"/>
          </a:xfrm>
          <a:prstGeom prst="rect">
            <a:avLst/>
          </a:prstGeom>
          <a:noFill/>
        </p:spPr>
        <p:txBody>
          <a:bodyPr wrap="square" rtlCol="0">
            <a:spAutoFit/>
          </a:bodyPr>
          <a:lstStyle/>
          <a:p>
            <a:r>
              <a:rPr lang="zh-CN" altLang="en-US" sz="1800">
                <a:solidFill>
                  <a:schemeClr val="tx1">
                    <a:lumMod val="50000"/>
                    <a:lumOff val="50000"/>
                  </a:schemeClr>
                </a:solidFill>
                <a:latin typeface="微软雅黑" panose="020B0503020204020204" charset="-122"/>
                <a:ea typeface="微软雅黑" panose="020B0503020204020204" charset="-122"/>
                <a:sym typeface="+mn-ea"/>
              </a:rPr>
              <a:t>产线管理</a:t>
            </a:r>
          </a:p>
        </p:txBody>
      </p:sp>
      <p:sp>
        <p:nvSpPr>
          <p:cNvPr id="14" name="文本框 13"/>
          <p:cNvSpPr txBox="1"/>
          <p:nvPr/>
        </p:nvSpPr>
        <p:spPr>
          <a:xfrm>
            <a:off x="6007735" y="709930"/>
            <a:ext cx="1229360" cy="368300"/>
          </a:xfrm>
          <a:prstGeom prst="rect">
            <a:avLst/>
          </a:prstGeom>
          <a:noFill/>
        </p:spPr>
        <p:txBody>
          <a:bodyPr wrap="square" rtlCol="0">
            <a:spAutoFit/>
          </a:bodyPr>
          <a:lstStyle/>
          <a:p>
            <a:r>
              <a:rPr lang="zh-CN" altLang="en-US" sz="1800">
                <a:solidFill>
                  <a:schemeClr val="tx1">
                    <a:lumMod val="50000"/>
                    <a:lumOff val="50000"/>
                  </a:schemeClr>
                </a:solidFill>
                <a:latin typeface="微软雅黑" panose="020B0503020204020204" charset="-122"/>
                <a:ea typeface="微软雅黑" panose="020B0503020204020204" charset="-122"/>
                <a:sym typeface="+mn-ea"/>
              </a:rPr>
              <a:t>仓库管理</a:t>
            </a:r>
          </a:p>
        </p:txBody>
      </p:sp>
      <p:pic>
        <p:nvPicPr>
          <p:cNvPr id="17" name="图片 16" descr="园区"/>
          <p:cNvPicPr>
            <a:picLocks noChangeAspect="1"/>
          </p:cNvPicPr>
          <p:nvPr/>
        </p:nvPicPr>
        <p:blipFill>
          <a:blip r:embed="rId4" cstate="print"/>
          <a:stretch>
            <a:fillRect/>
          </a:stretch>
        </p:blipFill>
        <p:spPr>
          <a:xfrm>
            <a:off x="6801485" y="3096260"/>
            <a:ext cx="565785" cy="565785"/>
          </a:xfrm>
          <a:prstGeom prst="rect">
            <a:avLst/>
          </a:prstGeom>
        </p:spPr>
      </p:pic>
      <p:pic>
        <p:nvPicPr>
          <p:cNvPr id="18" name="图片 17" descr="仓库"/>
          <p:cNvPicPr>
            <a:picLocks noChangeAspect="1"/>
          </p:cNvPicPr>
          <p:nvPr/>
        </p:nvPicPr>
        <p:blipFill>
          <a:blip r:embed="rId5" cstate="print"/>
          <a:stretch>
            <a:fillRect/>
          </a:stretch>
        </p:blipFill>
        <p:spPr>
          <a:xfrm>
            <a:off x="5195888" y="735648"/>
            <a:ext cx="535940" cy="535940"/>
          </a:xfrm>
          <a:prstGeom prst="rect">
            <a:avLst/>
          </a:prstGeom>
        </p:spPr>
      </p:pic>
      <p:pic>
        <p:nvPicPr>
          <p:cNvPr id="19" name="图片 18" descr="运输"/>
          <p:cNvPicPr>
            <a:picLocks noChangeAspect="1"/>
          </p:cNvPicPr>
          <p:nvPr/>
        </p:nvPicPr>
        <p:blipFill>
          <a:blip r:embed="rId6" cstate="print"/>
          <a:stretch>
            <a:fillRect/>
          </a:stretch>
        </p:blipFill>
        <p:spPr>
          <a:xfrm>
            <a:off x="1874838" y="3134043"/>
            <a:ext cx="624840" cy="490855"/>
          </a:xfrm>
          <a:prstGeom prst="rect">
            <a:avLst/>
          </a:prstGeom>
        </p:spPr>
      </p:pic>
      <p:pic>
        <p:nvPicPr>
          <p:cNvPr id="20" name="图片 19" descr="能源"/>
          <p:cNvPicPr>
            <a:picLocks noChangeAspect="1"/>
          </p:cNvPicPr>
          <p:nvPr/>
        </p:nvPicPr>
        <p:blipFill>
          <a:blip r:embed="rId7" cstate="print"/>
          <a:stretch>
            <a:fillRect/>
          </a:stretch>
        </p:blipFill>
        <p:spPr>
          <a:xfrm>
            <a:off x="6282373" y="1657668"/>
            <a:ext cx="737870" cy="737870"/>
          </a:xfrm>
          <a:prstGeom prst="rect">
            <a:avLst/>
          </a:prstGeom>
        </p:spPr>
      </p:pic>
      <p:pic>
        <p:nvPicPr>
          <p:cNvPr id="21" name="图片 20" descr="生产线实例"/>
          <p:cNvPicPr>
            <a:picLocks noChangeAspect="1"/>
          </p:cNvPicPr>
          <p:nvPr/>
        </p:nvPicPr>
        <p:blipFill>
          <a:blip r:embed="rId8" cstate="print"/>
          <a:stretch>
            <a:fillRect/>
          </a:stretch>
        </p:blipFill>
        <p:spPr>
          <a:xfrm>
            <a:off x="2364740" y="1762760"/>
            <a:ext cx="508000" cy="508000"/>
          </a:xfrm>
          <a:prstGeom prst="rect">
            <a:avLst/>
          </a:prstGeom>
        </p:spPr>
      </p:pic>
      <p:sp>
        <p:nvSpPr>
          <p:cNvPr id="22" name="千图PPT彼岸天：ID 8661124库_任意多边形 19"/>
          <p:cNvSpPr/>
          <p:nvPr>
            <p:custDataLst>
              <p:tags r:id="rId1"/>
            </p:custDataLst>
          </p:nvPr>
        </p:nvSpPr>
        <p:spPr bwMode="auto">
          <a:xfrm>
            <a:off x="3488503" y="787118"/>
            <a:ext cx="523848" cy="484797"/>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ln>
        </p:spPr>
        <p:txBody>
          <a:bodyPr anchor="ctr"/>
          <a:lstStyle/>
          <a:p>
            <a:pPr algn="ctr"/>
            <a:endParaRPr sz="1010"/>
          </a:p>
        </p:txBody>
      </p:sp>
      <p:sp>
        <p:nvSpPr>
          <p:cNvPr id="5" name="圆角矩形 4"/>
          <p:cNvSpPr/>
          <p:nvPr/>
        </p:nvSpPr>
        <p:spPr>
          <a:xfrm>
            <a:off x="4072890" y="4672965"/>
            <a:ext cx="1132840" cy="3600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SzTx/>
              <a:buFontTx/>
            </a:pPr>
            <a:r>
              <a:rPr lang="zh-CN" altLang="en-US" sz="1800">
                <a:solidFill>
                  <a:schemeClr val="bg1"/>
                </a:solidFill>
                <a:latin typeface="微软雅黑" panose="020B0503020204020204" charset="-122"/>
                <a:ea typeface="微软雅黑" panose="020B0503020204020204" charset="-122"/>
              </a:rPr>
              <a:t>质量管理</a:t>
            </a:r>
          </a:p>
        </p:txBody>
      </p:sp>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p:cTn id="12" dur="500" fill="hold"/>
                                        <p:tgtEl>
                                          <p:spTgt spid="28"/>
                                        </p:tgtEl>
                                        <p:attrNameLst>
                                          <p:attrName>ppt_w</p:attrName>
                                        </p:attrNameLst>
                                      </p:cBhvr>
                                      <p:tavLst>
                                        <p:tav tm="0">
                                          <p:val>
                                            <p:fltVal val="0"/>
                                          </p:val>
                                        </p:tav>
                                        <p:tav tm="100000">
                                          <p:val>
                                            <p:strVal val="#ppt_w"/>
                                          </p:val>
                                        </p:tav>
                                      </p:tavLst>
                                    </p:anim>
                                    <p:anim calcmode="lin" valueType="num">
                                      <p:cBhvr>
                                        <p:cTn id="13" dur="500" fill="hold"/>
                                        <p:tgtEl>
                                          <p:spTgt spid="28"/>
                                        </p:tgtEl>
                                        <p:attrNameLst>
                                          <p:attrName>ppt_h</p:attrName>
                                        </p:attrNameLst>
                                      </p:cBhvr>
                                      <p:tavLst>
                                        <p:tav tm="0">
                                          <p:val>
                                            <p:fltVal val="0"/>
                                          </p:val>
                                        </p:tav>
                                        <p:tav tm="100000">
                                          <p:val>
                                            <p:strVal val="#ppt_h"/>
                                          </p:val>
                                        </p:tav>
                                      </p:tavLst>
                                    </p:anim>
                                    <p:animEffect transition="in" filter="fade">
                                      <p:cBhvr>
                                        <p:cTn id="14" dur="500"/>
                                        <p:tgtEl>
                                          <p:spTgt spid="28"/>
                                        </p:tgtEl>
                                      </p:cBhvr>
                                    </p:animEffect>
                                  </p:childTnLst>
                                </p:cTn>
                              </p:par>
                              <p:par>
                                <p:cTn id="15" presetID="53" presetClass="entr" presetSubtype="16"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p:cTn id="17" dur="500" fill="hold"/>
                                        <p:tgtEl>
                                          <p:spTgt spid="29"/>
                                        </p:tgtEl>
                                        <p:attrNameLst>
                                          <p:attrName>ppt_w</p:attrName>
                                        </p:attrNameLst>
                                      </p:cBhvr>
                                      <p:tavLst>
                                        <p:tav tm="0">
                                          <p:val>
                                            <p:fltVal val="0"/>
                                          </p:val>
                                        </p:tav>
                                        <p:tav tm="100000">
                                          <p:val>
                                            <p:strVal val="#ppt_w"/>
                                          </p:val>
                                        </p:tav>
                                      </p:tavLst>
                                    </p:anim>
                                    <p:anim calcmode="lin" valueType="num">
                                      <p:cBhvr>
                                        <p:cTn id="18" dur="500" fill="hold"/>
                                        <p:tgtEl>
                                          <p:spTgt spid="29"/>
                                        </p:tgtEl>
                                        <p:attrNameLst>
                                          <p:attrName>ppt_h</p:attrName>
                                        </p:attrNameLst>
                                      </p:cBhvr>
                                      <p:tavLst>
                                        <p:tav tm="0">
                                          <p:val>
                                            <p:fltVal val="0"/>
                                          </p:val>
                                        </p:tav>
                                        <p:tav tm="100000">
                                          <p:val>
                                            <p:strVal val="#ppt_h"/>
                                          </p:val>
                                        </p:tav>
                                      </p:tavLst>
                                    </p:anim>
                                    <p:animEffect transition="in" filter="fade">
                                      <p:cBhvr>
                                        <p:cTn id="19" dur="500"/>
                                        <p:tgtEl>
                                          <p:spTgt spid="29"/>
                                        </p:tgtEl>
                                      </p:cBhvr>
                                    </p:animEffect>
                                  </p:childTnLst>
                                </p:cTn>
                              </p:par>
                              <p:par>
                                <p:cTn id="20" presetID="53" presetClass="entr" presetSubtype="16"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animEffect transition="in" filter="fade">
                                      <p:cBhvr>
                                        <p:cTn id="24" dur="500"/>
                                        <p:tgtEl>
                                          <p:spTgt spid="30"/>
                                        </p:tgtEl>
                                      </p:cBhvr>
                                    </p:animEffect>
                                  </p:childTnLst>
                                </p:cTn>
                              </p:par>
                              <p:par>
                                <p:cTn id="25" presetID="53" presetClass="entr" presetSubtype="16"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p:cTn id="27" dur="500" fill="hold"/>
                                        <p:tgtEl>
                                          <p:spTgt spid="31"/>
                                        </p:tgtEl>
                                        <p:attrNameLst>
                                          <p:attrName>ppt_w</p:attrName>
                                        </p:attrNameLst>
                                      </p:cBhvr>
                                      <p:tavLst>
                                        <p:tav tm="0">
                                          <p:val>
                                            <p:fltVal val="0"/>
                                          </p:val>
                                        </p:tav>
                                        <p:tav tm="100000">
                                          <p:val>
                                            <p:strVal val="#ppt_w"/>
                                          </p:val>
                                        </p:tav>
                                      </p:tavLst>
                                    </p:anim>
                                    <p:anim calcmode="lin" valueType="num">
                                      <p:cBhvr>
                                        <p:cTn id="28" dur="500" fill="hold"/>
                                        <p:tgtEl>
                                          <p:spTgt spid="31"/>
                                        </p:tgtEl>
                                        <p:attrNameLst>
                                          <p:attrName>ppt_h</p:attrName>
                                        </p:attrNameLst>
                                      </p:cBhvr>
                                      <p:tavLst>
                                        <p:tav tm="0">
                                          <p:val>
                                            <p:fltVal val="0"/>
                                          </p:val>
                                        </p:tav>
                                        <p:tav tm="100000">
                                          <p:val>
                                            <p:strVal val="#ppt_h"/>
                                          </p:val>
                                        </p:tav>
                                      </p:tavLst>
                                    </p:anim>
                                    <p:animEffect transition="in" filter="fade">
                                      <p:cBhvr>
                                        <p:cTn id="29" dur="500"/>
                                        <p:tgtEl>
                                          <p:spTgt spid="31"/>
                                        </p:tgtEl>
                                      </p:cBhvr>
                                    </p:animEffect>
                                  </p:childTnLst>
                                </p:cTn>
                              </p:par>
                              <p:par>
                                <p:cTn id="30" presetID="53" presetClass="entr" presetSubtype="16"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 calcmode="lin" valueType="num">
                                      <p:cBhvr>
                                        <p:cTn id="32" dur="500" fill="hold"/>
                                        <p:tgtEl>
                                          <p:spTgt spid="32"/>
                                        </p:tgtEl>
                                        <p:attrNameLst>
                                          <p:attrName>ppt_w</p:attrName>
                                        </p:attrNameLst>
                                      </p:cBhvr>
                                      <p:tavLst>
                                        <p:tav tm="0">
                                          <p:val>
                                            <p:fltVal val="0"/>
                                          </p:val>
                                        </p:tav>
                                        <p:tav tm="100000">
                                          <p:val>
                                            <p:strVal val="#ppt_w"/>
                                          </p:val>
                                        </p:tav>
                                      </p:tavLst>
                                    </p:anim>
                                    <p:anim calcmode="lin" valueType="num">
                                      <p:cBhvr>
                                        <p:cTn id="33" dur="500" fill="hold"/>
                                        <p:tgtEl>
                                          <p:spTgt spid="32"/>
                                        </p:tgtEl>
                                        <p:attrNameLst>
                                          <p:attrName>ppt_h</p:attrName>
                                        </p:attrNameLst>
                                      </p:cBhvr>
                                      <p:tavLst>
                                        <p:tav tm="0">
                                          <p:val>
                                            <p:fltVal val="0"/>
                                          </p:val>
                                        </p:tav>
                                        <p:tav tm="100000">
                                          <p:val>
                                            <p:strVal val="#ppt_h"/>
                                          </p:val>
                                        </p:tav>
                                      </p:tavLst>
                                    </p:anim>
                                    <p:animEffect transition="in" filter="fade">
                                      <p:cBhvr>
                                        <p:cTn id="34" dur="500"/>
                                        <p:tgtEl>
                                          <p:spTgt spid="32"/>
                                        </p:tgtEl>
                                      </p:cBhvr>
                                    </p:animEffect>
                                  </p:childTnLst>
                                </p:cTn>
                              </p:par>
                              <p:par>
                                <p:cTn id="35" presetID="53" presetClass="entr" presetSubtype="16"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p:cTn id="37" dur="500" fill="hold"/>
                                        <p:tgtEl>
                                          <p:spTgt spid="15"/>
                                        </p:tgtEl>
                                        <p:attrNameLst>
                                          <p:attrName>ppt_w</p:attrName>
                                        </p:attrNameLst>
                                      </p:cBhvr>
                                      <p:tavLst>
                                        <p:tav tm="0">
                                          <p:val>
                                            <p:fltVal val="0"/>
                                          </p:val>
                                        </p:tav>
                                        <p:tav tm="100000">
                                          <p:val>
                                            <p:strVal val="#ppt_w"/>
                                          </p:val>
                                        </p:tav>
                                      </p:tavLst>
                                    </p:anim>
                                    <p:anim calcmode="lin" valueType="num">
                                      <p:cBhvr>
                                        <p:cTn id="38" dur="500" fill="hold"/>
                                        <p:tgtEl>
                                          <p:spTgt spid="15"/>
                                        </p:tgtEl>
                                        <p:attrNameLst>
                                          <p:attrName>ppt_h</p:attrName>
                                        </p:attrNameLst>
                                      </p:cBhvr>
                                      <p:tavLst>
                                        <p:tav tm="0">
                                          <p:val>
                                            <p:fltVal val="0"/>
                                          </p:val>
                                        </p:tav>
                                        <p:tav tm="100000">
                                          <p:val>
                                            <p:strVal val="#ppt_h"/>
                                          </p:val>
                                        </p:tav>
                                      </p:tavLst>
                                    </p:anim>
                                    <p:animEffect transition="in" filter="fade">
                                      <p:cBhvr>
                                        <p:cTn id="3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1" y="3158"/>
            <a:ext cx="738534" cy="437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nvGrpSpPr>
          <p:cNvPr id="2" name="组合 1"/>
          <p:cNvGrpSpPr/>
          <p:nvPr/>
        </p:nvGrpSpPr>
        <p:grpSpPr>
          <a:xfrm>
            <a:off x="145104" y="3158"/>
            <a:ext cx="431914" cy="627339"/>
            <a:chOff x="841003" y="360040"/>
            <a:chExt cx="504056" cy="836712"/>
          </a:xfrm>
          <a:solidFill>
            <a:srgbClr val="2F5EB0"/>
          </a:solidFill>
        </p:grpSpPr>
        <p:sp>
          <p:nvSpPr>
            <p:cNvPr id="6" name="矩形 5"/>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9" name="等腰三角形 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sp>
        <p:nvSpPr>
          <p:cNvPr id="10" name="KSO_Shape"/>
          <p:cNvSpPr/>
          <p:nvPr/>
        </p:nvSpPr>
        <p:spPr bwMode="auto">
          <a:xfrm>
            <a:off x="226967" y="154934"/>
            <a:ext cx="272011" cy="213704"/>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010">
              <a:solidFill>
                <a:srgbClr val="1C666E"/>
              </a:solidFill>
              <a:ea typeface="宋体" panose="02010600030101010101" pitchFamily="2" charset="-122"/>
            </a:endParaRPr>
          </a:p>
        </p:txBody>
      </p:sp>
      <p:sp>
        <p:nvSpPr>
          <p:cNvPr id="8" name="文本框 9"/>
          <p:cNvSpPr txBox="1"/>
          <p:nvPr/>
        </p:nvSpPr>
        <p:spPr>
          <a:xfrm>
            <a:off x="630998" y="154881"/>
            <a:ext cx="2023005" cy="258445"/>
          </a:xfrm>
          <a:prstGeom prst="rect">
            <a:avLst/>
          </a:prstGeom>
          <a:noFill/>
        </p:spPr>
        <p:txBody>
          <a:bodyPr wrap="square" lIns="51418" tIns="25709" rIns="51418" bIns="25709" rtlCol="0">
            <a:spAutoFit/>
          </a:bodyPr>
          <a:lstStyle/>
          <a:p>
            <a:pPr algn="l"/>
            <a:r>
              <a:rPr lang="zh-CN" altLang="en-US" b="1" dirty="0">
                <a:solidFill>
                  <a:schemeClr val="tx1">
                    <a:lumMod val="50000"/>
                    <a:lumOff val="50000"/>
                  </a:schemeClr>
                </a:solidFill>
                <a:latin typeface="微软雅黑" panose="020B0503020204020204" charset="-122"/>
                <a:ea typeface="微软雅黑" panose="020B0503020204020204" charset="-122"/>
                <a:sym typeface="+mn-lt"/>
              </a:rPr>
              <a:t>国家级认证数据采集终端</a:t>
            </a:r>
            <a:endParaRPr lang="zh-CN" altLang="en-US" b="1" dirty="0">
              <a:solidFill>
                <a:schemeClr val="tx1">
                  <a:lumMod val="50000"/>
                  <a:lumOff val="50000"/>
                </a:schemeClr>
              </a:solidFill>
              <a:latin typeface="微软雅黑" panose="020B0503020204020204" charset="-122"/>
              <a:ea typeface="微软雅黑" panose="020B0503020204020204" charset="-122"/>
            </a:endParaRPr>
          </a:p>
        </p:txBody>
      </p:sp>
      <p:grpSp>
        <p:nvGrpSpPr>
          <p:cNvPr id="4" name="组合 3"/>
          <p:cNvGrpSpPr/>
          <p:nvPr/>
        </p:nvGrpSpPr>
        <p:grpSpPr>
          <a:xfrm>
            <a:off x="199538" y="701112"/>
            <a:ext cx="4188877" cy="3180232"/>
            <a:chOff x="8124" y="2526"/>
            <a:chExt cx="5866" cy="4256"/>
          </a:xfrm>
        </p:grpSpPr>
        <p:pic>
          <p:nvPicPr>
            <p:cNvPr id="14" name="图片 1" descr="湖南深拓国检报告_页面_01"/>
            <p:cNvPicPr>
              <a:picLocks noChangeAspect="1" noChangeArrowheads="1"/>
            </p:cNvPicPr>
            <p:nvPr/>
          </p:nvPicPr>
          <p:blipFill>
            <a:blip r:embed="rId3" cstate="print"/>
            <a:srcRect/>
            <a:stretch>
              <a:fillRect/>
            </a:stretch>
          </p:blipFill>
          <p:spPr>
            <a:xfrm>
              <a:off x="8124" y="2526"/>
              <a:ext cx="2957" cy="4181"/>
            </a:xfrm>
            <a:prstGeom prst="rect">
              <a:avLst/>
            </a:prstGeom>
            <a:noFill/>
            <a:ln w="9525">
              <a:noFill/>
              <a:miter lim="800000"/>
              <a:headEnd/>
              <a:tailEnd/>
            </a:ln>
          </p:spPr>
        </p:pic>
        <p:pic>
          <p:nvPicPr>
            <p:cNvPr id="22" name="图片 21" descr="湖南深拓国检报告_页面_03"/>
            <p:cNvPicPr/>
            <p:nvPr/>
          </p:nvPicPr>
          <p:blipFill>
            <a:blip r:embed="rId4" cstate="print"/>
            <a:srcRect/>
            <a:stretch>
              <a:fillRect/>
            </a:stretch>
          </p:blipFill>
          <p:spPr>
            <a:xfrm>
              <a:off x="10978" y="2526"/>
              <a:ext cx="3012" cy="4257"/>
            </a:xfrm>
            <a:prstGeom prst="rect">
              <a:avLst/>
            </a:prstGeom>
            <a:noFill/>
            <a:ln w="9525">
              <a:noFill/>
              <a:miter lim="800000"/>
              <a:headEnd/>
              <a:tailEnd/>
            </a:ln>
          </p:spPr>
        </p:pic>
      </p:grpSp>
      <p:grpSp>
        <p:nvGrpSpPr>
          <p:cNvPr id="26" name="组合 25"/>
          <p:cNvGrpSpPr/>
          <p:nvPr/>
        </p:nvGrpSpPr>
        <p:grpSpPr>
          <a:xfrm>
            <a:off x="4483660" y="643488"/>
            <a:ext cx="4377938" cy="3238808"/>
            <a:chOff x="495" y="2023"/>
            <a:chExt cx="7303" cy="5400"/>
          </a:xfrm>
        </p:grpSpPr>
        <p:pic>
          <p:nvPicPr>
            <p:cNvPr id="27" name="图片 26" descr="车辆符合性报告.jpg"/>
            <p:cNvPicPr>
              <a:picLocks noChangeAspect="1"/>
            </p:cNvPicPr>
            <p:nvPr/>
          </p:nvPicPr>
          <p:blipFill>
            <a:blip r:embed="rId5" cstate="print"/>
            <a:stretch>
              <a:fillRect/>
            </a:stretch>
          </p:blipFill>
          <p:spPr>
            <a:xfrm>
              <a:off x="495" y="2023"/>
              <a:ext cx="3815" cy="5399"/>
            </a:xfrm>
            <a:prstGeom prst="rect">
              <a:avLst/>
            </a:prstGeom>
          </p:spPr>
        </p:pic>
        <p:pic>
          <p:nvPicPr>
            <p:cNvPr id="28" name="图片 27" descr="微信图片_20210115094949.jpg"/>
            <p:cNvPicPr/>
            <p:nvPr/>
          </p:nvPicPr>
          <p:blipFill>
            <a:blip r:embed="rId6" cstate="print"/>
            <a:stretch>
              <a:fillRect/>
            </a:stretch>
          </p:blipFill>
          <p:spPr>
            <a:xfrm>
              <a:off x="4310" y="2023"/>
              <a:ext cx="3488" cy="5400"/>
            </a:xfrm>
            <a:prstGeom prst="rect">
              <a:avLst/>
            </a:prstGeom>
          </p:spPr>
        </p:pic>
      </p:grpSp>
      <p:pic>
        <p:nvPicPr>
          <p:cNvPr id="29" name="图片 28" descr="图片8"/>
          <p:cNvPicPr>
            <a:picLocks noChangeAspect="1"/>
          </p:cNvPicPr>
          <p:nvPr/>
        </p:nvPicPr>
        <p:blipFill>
          <a:blip r:embed="rId7" cstate="print"/>
          <a:srcRect r="87266"/>
          <a:stretch>
            <a:fillRect/>
          </a:stretch>
        </p:blipFill>
        <p:spPr>
          <a:xfrm>
            <a:off x="145249" y="3823244"/>
            <a:ext cx="1517253" cy="1048172"/>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1" y="3158"/>
            <a:ext cx="738534" cy="437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nvGrpSpPr>
          <p:cNvPr id="2" name="组合 1"/>
          <p:cNvGrpSpPr/>
          <p:nvPr/>
        </p:nvGrpSpPr>
        <p:grpSpPr>
          <a:xfrm>
            <a:off x="145104" y="3158"/>
            <a:ext cx="431914" cy="627339"/>
            <a:chOff x="841003" y="360040"/>
            <a:chExt cx="504056" cy="836712"/>
          </a:xfrm>
          <a:solidFill>
            <a:srgbClr val="2F5EB0"/>
          </a:solidFill>
        </p:grpSpPr>
        <p:sp>
          <p:nvSpPr>
            <p:cNvPr id="6" name="矩形 5"/>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9" name="等腰三角形 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sp>
        <p:nvSpPr>
          <p:cNvPr id="10" name="KSO_Shape"/>
          <p:cNvSpPr/>
          <p:nvPr/>
        </p:nvSpPr>
        <p:spPr bwMode="auto">
          <a:xfrm>
            <a:off x="226967" y="154934"/>
            <a:ext cx="272011" cy="213704"/>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010">
              <a:solidFill>
                <a:srgbClr val="1C666E"/>
              </a:solidFill>
              <a:ea typeface="宋体" panose="02010600030101010101" pitchFamily="2" charset="-122"/>
            </a:endParaRPr>
          </a:p>
        </p:txBody>
      </p:sp>
      <p:sp>
        <p:nvSpPr>
          <p:cNvPr id="8" name="文本框 9"/>
          <p:cNvSpPr txBox="1"/>
          <p:nvPr/>
        </p:nvSpPr>
        <p:spPr>
          <a:xfrm>
            <a:off x="630998" y="154881"/>
            <a:ext cx="2023005" cy="258445"/>
          </a:xfrm>
          <a:prstGeom prst="rect">
            <a:avLst/>
          </a:prstGeom>
          <a:noFill/>
        </p:spPr>
        <p:txBody>
          <a:bodyPr wrap="square" lIns="51418" tIns="25709" rIns="51418" bIns="25709" rtlCol="0">
            <a:spAutoFit/>
          </a:bodyPr>
          <a:lstStyle/>
          <a:p>
            <a:pPr algn="l"/>
            <a:r>
              <a:rPr lang="zh-CN" altLang="en-US" b="1" dirty="0">
                <a:solidFill>
                  <a:schemeClr val="tx1">
                    <a:lumMod val="50000"/>
                    <a:lumOff val="50000"/>
                  </a:schemeClr>
                </a:solidFill>
                <a:latin typeface="微软雅黑" panose="020B0503020204020204" charset="-122"/>
                <a:ea typeface="微软雅黑" panose="020B0503020204020204" charset="-122"/>
                <a:sym typeface="+mn-lt"/>
              </a:rPr>
              <a:t>ISO9001及3C证书</a:t>
            </a:r>
            <a:endParaRPr lang="zh-CN" altLang="en-US" b="1" dirty="0">
              <a:solidFill>
                <a:schemeClr val="tx1">
                  <a:lumMod val="50000"/>
                  <a:lumOff val="50000"/>
                </a:schemeClr>
              </a:solidFill>
              <a:latin typeface="微软雅黑" panose="020B0503020204020204" charset="-122"/>
              <a:ea typeface="微软雅黑" panose="020B0503020204020204" charset="-122"/>
            </a:endParaRPr>
          </a:p>
        </p:txBody>
      </p:sp>
      <p:grpSp>
        <p:nvGrpSpPr>
          <p:cNvPr id="4" name="组合 3"/>
          <p:cNvGrpSpPr/>
          <p:nvPr/>
        </p:nvGrpSpPr>
        <p:grpSpPr>
          <a:xfrm>
            <a:off x="499084" y="723494"/>
            <a:ext cx="8149166" cy="3817421"/>
            <a:chOff x="254" y="1200"/>
            <a:chExt cx="14069" cy="6590"/>
          </a:xfrm>
        </p:grpSpPr>
        <p:pic>
          <p:nvPicPr>
            <p:cNvPr id="14" name="图片 13" descr="IATF16949质量管理体系证书_页面_1.jpg"/>
            <p:cNvPicPr>
              <a:picLocks noChangeAspect="1"/>
            </p:cNvPicPr>
            <p:nvPr/>
          </p:nvPicPr>
          <p:blipFill>
            <a:blip r:embed="rId3" cstate="print"/>
            <a:srcRect t="1197" r="-469"/>
            <a:stretch>
              <a:fillRect/>
            </a:stretch>
          </p:blipFill>
          <p:spPr>
            <a:xfrm>
              <a:off x="254" y="1200"/>
              <a:ext cx="4736" cy="6589"/>
            </a:xfrm>
            <a:prstGeom prst="rect">
              <a:avLst/>
            </a:prstGeom>
            <a:solidFill>
              <a:srgbClr val="FFFFFF">
                <a:shade val="85000"/>
              </a:srgbClr>
            </a:solidFill>
            <a:ln w="88900" cap="sq">
              <a:solidFill>
                <a:srgbClr val="FFFFFF"/>
              </a:solidFill>
              <a:miter lim="800000"/>
              <a:headEnd/>
              <a:tailEnd/>
            </a:ln>
            <a:effectLst/>
            <a:scene3d>
              <a:camera prst="orthographicFront"/>
              <a:lightRig rig="twoPt" dir="t">
                <a:rot lat="0" lon="0" rev="7200000"/>
              </a:lightRig>
            </a:scene3d>
            <a:sp3d>
              <a:bevelT w="25400" h="19050"/>
              <a:contourClr>
                <a:srgbClr val="FFFFFF"/>
              </a:contourClr>
            </a:sp3d>
          </p:spPr>
        </p:pic>
        <p:pic>
          <p:nvPicPr>
            <p:cNvPr id="15" name="图片 14" descr="新文档 2018-03-02 12.31.41_20180302123316_页面_2.jpg"/>
            <p:cNvPicPr>
              <a:picLocks noChangeAspect="1"/>
            </p:cNvPicPr>
            <p:nvPr/>
          </p:nvPicPr>
          <p:blipFill>
            <a:blip r:embed="rId4" cstate="print"/>
            <a:stretch>
              <a:fillRect/>
            </a:stretch>
          </p:blipFill>
          <p:spPr>
            <a:xfrm>
              <a:off x="5023" y="1200"/>
              <a:ext cx="4648" cy="6576"/>
            </a:xfrm>
            <a:prstGeom prst="rect">
              <a:avLst/>
            </a:prstGeom>
            <a:solidFill>
              <a:srgbClr val="FFFFFF">
                <a:shade val="85000"/>
              </a:srgbClr>
            </a:solidFill>
            <a:ln w="88900" cap="sq">
              <a:solidFill>
                <a:srgbClr val="FFFFFF"/>
              </a:solidFill>
              <a:miter lim="800000"/>
              <a:headEnd/>
              <a:tailEnd/>
            </a:ln>
            <a:effectLst/>
            <a:scene3d>
              <a:camera prst="orthographicFront"/>
              <a:lightRig rig="twoPt" dir="t">
                <a:rot lat="0" lon="0" rev="7200000"/>
              </a:lightRig>
            </a:scene3d>
            <a:sp3d>
              <a:bevelT w="25400" h="19050"/>
              <a:contourClr>
                <a:srgbClr val="FFFFFF"/>
              </a:contourClr>
            </a:sp3d>
          </p:spPr>
        </p:pic>
        <p:pic>
          <p:nvPicPr>
            <p:cNvPr id="17" name="图片 16" descr="3C认证2017_页面_01.jpg"/>
            <p:cNvPicPr>
              <a:picLocks noChangeAspect="1"/>
            </p:cNvPicPr>
            <p:nvPr/>
          </p:nvPicPr>
          <p:blipFill>
            <a:blip r:embed="rId5" cstate="print"/>
            <a:stretch>
              <a:fillRect/>
            </a:stretch>
          </p:blipFill>
          <p:spPr>
            <a:xfrm>
              <a:off x="9671" y="1204"/>
              <a:ext cx="4652" cy="6586"/>
            </a:xfrm>
            <a:prstGeom prst="rect">
              <a:avLst/>
            </a:prstGeom>
          </p:spPr>
        </p:pic>
      </p:grpSp>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六边形 29"/>
          <p:cNvSpPr/>
          <p:nvPr/>
        </p:nvSpPr>
        <p:spPr>
          <a:xfrm>
            <a:off x="3213127" y="355239"/>
            <a:ext cx="2292548" cy="352883"/>
          </a:xfrm>
          <a:prstGeom prst="hexagon">
            <a:avLst>
              <a:gd name="adj" fmla="val 40508"/>
              <a:gd name="vf" fmla="val 115470"/>
            </a:avLst>
          </a:prstGeom>
          <a:solidFill>
            <a:srgbClr val="2C59A8"/>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12" name="矩形 11"/>
          <p:cNvSpPr/>
          <p:nvPr/>
        </p:nvSpPr>
        <p:spPr>
          <a:xfrm>
            <a:off x="451" y="3025"/>
            <a:ext cx="738534" cy="437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nvGrpSpPr>
          <p:cNvPr id="13" name="组合 12"/>
          <p:cNvGrpSpPr/>
          <p:nvPr/>
        </p:nvGrpSpPr>
        <p:grpSpPr>
          <a:xfrm>
            <a:off x="145104" y="3025"/>
            <a:ext cx="431914" cy="627339"/>
            <a:chOff x="841003" y="360040"/>
            <a:chExt cx="504056" cy="836712"/>
          </a:xfrm>
          <a:solidFill>
            <a:srgbClr val="2F5EB0"/>
          </a:solidFill>
        </p:grpSpPr>
        <p:sp>
          <p:nvSpPr>
            <p:cNvPr id="14" name="矩形 1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15" name="等腰三角形 1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sp>
        <p:nvSpPr>
          <p:cNvPr id="18" name="文本框 9"/>
          <p:cNvSpPr txBox="1"/>
          <p:nvPr/>
        </p:nvSpPr>
        <p:spPr>
          <a:xfrm>
            <a:off x="630998" y="154749"/>
            <a:ext cx="1468679" cy="258445"/>
          </a:xfrm>
          <a:prstGeom prst="rect">
            <a:avLst/>
          </a:prstGeom>
          <a:noFill/>
        </p:spPr>
        <p:txBody>
          <a:bodyPr wrap="square" lIns="51418" tIns="25709" rIns="51418" bIns="25709" rtlCol="0">
            <a:spAutoFit/>
          </a:bodyPr>
          <a:lstStyle/>
          <a:p>
            <a:pPr marL="0" lvl="1"/>
            <a:r>
              <a:rPr lang="zh-CN" altLang="en-US" b="1" dirty="0">
                <a:solidFill>
                  <a:schemeClr val="tx1">
                    <a:lumMod val="50000"/>
                    <a:lumOff val="50000"/>
                  </a:schemeClr>
                </a:solidFill>
                <a:latin typeface="微软雅黑" panose="020B0503020204020204" charset="-122"/>
                <a:ea typeface="微软雅黑" panose="020B0503020204020204" charset="-122"/>
              </a:rPr>
              <a:t>真空高温烧结炉</a:t>
            </a:r>
          </a:p>
        </p:txBody>
      </p:sp>
      <p:sp>
        <p:nvSpPr>
          <p:cNvPr id="4" name="千图PPT彼岸天：ID 8661124库_任意多边形 19"/>
          <p:cNvSpPr/>
          <p:nvPr>
            <p:custDataLst>
              <p:tags r:id="rId1"/>
            </p:custDataLst>
          </p:nvPr>
        </p:nvSpPr>
        <p:spPr bwMode="auto">
          <a:xfrm>
            <a:off x="213349" y="139509"/>
            <a:ext cx="295260" cy="273353"/>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ln>
        </p:spPr>
        <p:txBody>
          <a:bodyPr anchor="ctr"/>
          <a:lstStyle/>
          <a:p>
            <a:pPr algn="ctr"/>
            <a:endParaRPr sz="1010"/>
          </a:p>
        </p:txBody>
      </p:sp>
      <p:pic>
        <p:nvPicPr>
          <p:cNvPr id="2050" name="Picture 2"/>
          <p:cNvPicPr>
            <a:picLocks noChangeAspect="1" noChangeArrowheads="1"/>
          </p:cNvPicPr>
          <p:nvPr/>
        </p:nvPicPr>
        <p:blipFill>
          <a:blip r:embed="rId4" cstate="print"/>
          <a:srcRect/>
          <a:stretch>
            <a:fillRect/>
          </a:stretch>
        </p:blipFill>
        <p:spPr bwMode="auto">
          <a:xfrm>
            <a:off x="5320388" y="3084486"/>
            <a:ext cx="1157227" cy="1683456"/>
          </a:xfrm>
          <a:prstGeom prst="rect">
            <a:avLst/>
          </a:prstGeom>
          <a:noFill/>
          <a:ln w="9525">
            <a:noFill/>
            <a:miter lim="800000"/>
            <a:headEnd/>
            <a:tailEnd/>
          </a:ln>
          <a:effectLst/>
        </p:spPr>
      </p:pic>
      <p:pic>
        <p:nvPicPr>
          <p:cNvPr id="2" name="图片 1" descr="978d8c577d743ab164ee7c2517f1687"/>
          <p:cNvPicPr>
            <a:picLocks noChangeAspect="1"/>
          </p:cNvPicPr>
          <p:nvPr/>
        </p:nvPicPr>
        <p:blipFill>
          <a:blip r:embed="rId5" cstate="print"/>
          <a:srcRect b="14599"/>
          <a:stretch>
            <a:fillRect/>
          </a:stretch>
        </p:blipFill>
        <p:spPr>
          <a:xfrm>
            <a:off x="765294" y="926233"/>
            <a:ext cx="3124990" cy="2002051"/>
          </a:xfrm>
          <a:prstGeom prst="rect">
            <a:avLst/>
          </a:prstGeom>
        </p:spPr>
      </p:pic>
      <p:pic>
        <p:nvPicPr>
          <p:cNvPr id="6" name="图片 5" descr="e4c4de791cb7c346acb58b7f845c472"/>
          <p:cNvPicPr>
            <a:picLocks noChangeAspect="1"/>
          </p:cNvPicPr>
          <p:nvPr/>
        </p:nvPicPr>
        <p:blipFill>
          <a:blip r:embed="rId6" cstate="print"/>
          <a:stretch>
            <a:fillRect/>
          </a:stretch>
        </p:blipFill>
        <p:spPr>
          <a:xfrm>
            <a:off x="1815370" y="3084486"/>
            <a:ext cx="3125466" cy="1700124"/>
          </a:xfrm>
          <a:prstGeom prst="rect">
            <a:avLst/>
          </a:prstGeom>
        </p:spPr>
      </p:pic>
      <p:pic>
        <p:nvPicPr>
          <p:cNvPr id="9" name="图片 8" descr="77144fced50a259a8f6da2da8f96266"/>
          <p:cNvPicPr>
            <a:picLocks noChangeAspect="1"/>
          </p:cNvPicPr>
          <p:nvPr/>
        </p:nvPicPr>
        <p:blipFill>
          <a:blip r:embed="rId7" cstate="print"/>
          <a:stretch>
            <a:fillRect/>
          </a:stretch>
        </p:blipFill>
        <p:spPr>
          <a:xfrm>
            <a:off x="4270311" y="926233"/>
            <a:ext cx="3699317" cy="2002051"/>
          </a:xfrm>
          <a:prstGeom prst="rect">
            <a:avLst/>
          </a:prstGeom>
        </p:spPr>
      </p:pic>
      <p:sp>
        <p:nvSpPr>
          <p:cNvPr id="29" name="文本框 47"/>
          <p:cNvSpPr txBox="1"/>
          <p:nvPr/>
        </p:nvSpPr>
        <p:spPr>
          <a:xfrm>
            <a:off x="3909844" y="373025"/>
            <a:ext cx="944880" cy="321945"/>
          </a:xfrm>
          <a:prstGeom prst="rect">
            <a:avLst/>
          </a:prstGeom>
          <a:noFill/>
          <a:effectLst/>
        </p:spPr>
        <p:txBody>
          <a:bodyPr wrap="none" rtlCol="0">
            <a:spAutoFit/>
          </a:bodyPr>
          <a:lstStyle/>
          <a:p>
            <a:pPr algn="l"/>
            <a:r>
              <a:rPr lang="zh-CN" altLang="en-US" sz="1500" b="1" dirty="0">
                <a:solidFill>
                  <a:schemeClr val="bg1"/>
                </a:solidFill>
                <a:latin typeface="微软雅黑" panose="020B0503020204020204" charset="-122"/>
                <a:ea typeface="微软雅黑" panose="020B0503020204020204" charset="-122"/>
                <a:sym typeface="+mn-ea"/>
              </a:rPr>
              <a:t>冶炼行业</a:t>
            </a:r>
          </a:p>
        </p:txBody>
      </p:sp>
      <p:sp>
        <p:nvSpPr>
          <p:cNvPr id="31" name="矩形 30"/>
          <p:cNvSpPr/>
          <p:nvPr/>
        </p:nvSpPr>
        <p:spPr>
          <a:xfrm flipH="1">
            <a:off x="236" y="4895505"/>
            <a:ext cx="9143525" cy="270299"/>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32" name="矩形 31"/>
          <p:cNvSpPr/>
          <p:nvPr/>
        </p:nvSpPr>
        <p:spPr>
          <a:xfrm flipH="1">
            <a:off x="235" y="4948788"/>
            <a:ext cx="9143525" cy="21666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33" name="矩形 5"/>
          <p:cNvSpPr/>
          <p:nvPr/>
        </p:nvSpPr>
        <p:spPr>
          <a:xfrm>
            <a:off x="7480328" y="4871361"/>
            <a:ext cx="763482" cy="8383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34" name="矩形 33"/>
          <p:cNvSpPr/>
          <p:nvPr/>
        </p:nvSpPr>
        <p:spPr>
          <a:xfrm>
            <a:off x="7548540" y="4871361"/>
            <a:ext cx="802699" cy="294090"/>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35" name="Rectangle 4"/>
          <p:cNvSpPr txBox="1">
            <a:spLocks noChangeArrowheads="1"/>
          </p:cNvSpPr>
          <p:nvPr/>
        </p:nvSpPr>
        <p:spPr bwMode="auto">
          <a:xfrm>
            <a:off x="7517977" y="4871361"/>
            <a:ext cx="863826" cy="29409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58" tIns="34279" rIns="68558" bIns="34279"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1500" dirty="0">
                <a:latin typeface="微软雅黑" panose="020B0503020204020204" charset="-122"/>
                <a:ea typeface="微软雅黑" panose="020B0503020204020204" charset="-122"/>
              </a:rPr>
              <a:t>15</a:t>
            </a:r>
            <a:endParaRPr lang="zh-CN" sz="1500"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bldLst>
      <p:bldP spid="4" grpId="0" bldLvl="0" animBg="1"/>
      <p:bldP spid="29" grpId="0" bldLvl="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069014" y="946711"/>
            <a:ext cx="2463037" cy="3713128"/>
          </a:xfrm>
          <a:prstGeom prst="rect">
            <a:avLst/>
          </a:prstGeom>
          <a:solidFill>
            <a:srgbClr val="E6E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12" name="矩形 11"/>
          <p:cNvSpPr/>
          <p:nvPr/>
        </p:nvSpPr>
        <p:spPr>
          <a:xfrm>
            <a:off x="451" y="3025"/>
            <a:ext cx="738534" cy="437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nvGrpSpPr>
          <p:cNvPr id="13" name="组合 12"/>
          <p:cNvGrpSpPr/>
          <p:nvPr/>
        </p:nvGrpSpPr>
        <p:grpSpPr>
          <a:xfrm>
            <a:off x="145104" y="3025"/>
            <a:ext cx="431914" cy="627339"/>
            <a:chOff x="841003" y="360040"/>
            <a:chExt cx="504056" cy="836712"/>
          </a:xfrm>
          <a:solidFill>
            <a:srgbClr val="2F5EB0"/>
          </a:solidFill>
        </p:grpSpPr>
        <p:sp>
          <p:nvSpPr>
            <p:cNvPr id="14" name="矩形 1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15" name="等腰三角形 1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sp>
        <p:nvSpPr>
          <p:cNvPr id="18" name="文本框 9"/>
          <p:cNvSpPr txBox="1"/>
          <p:nvPr/>
        </p:nvSpPr>
        <p:spPr>
          <a:xfrm>
            <a:off x="630998" y="154749"/>
            <a:ext cx="1468679" cy="258445"/>
          </a:xfrm>
          <a:prstGeom prst="rect">
            <a:avLst/>
          </a:prstGeom>
          <a:noFill/>
        </p:spPr>
        <p:txBody>
          <a:bodyPr wrap="square" lIns="51418" tIns="25709" rIns="51418" bIns="25709" rtlCol="0">
            <a:spAutoFit/>
          </a:bodyPr>
          <a:lstStyle/>
          <a:p>
            <a:pPr marL="0" lvl="1"/>
            <a:r>
              <a:rPr lang="zh-CN" altLang="en-US" b="1" dirty="0">
                <a:solidFill>
                  <a:schemeClr val="tx1">
                    <a:lumMod val="50000"/>
                    <a:lumOff val="50000"/>
                  </a:schemeClr>
                </a:solidFill>
                <a:latin typeface="微软雅黑" panose="020B0503020204020204" charset="-122"/>
                <a:ea typeface="微软雅黑" panose="020B0503020204020204" charset="-122"/>
              </a:rPr>
              <a:t>过滤浓缩机</a:t>
            </a:r>
          </a:p>
        </p:txBody>
      </p:sp>
      <p:sp>
        <p:nvSpPr>
          <p:cNvPr id="4" name="千图PPT彼岸天：ID 8661124库_任意多边形 19"/>
          <p:cNvSpPr/>
          <p:nvPr>
            <p:custDataLst>
              <p:tags r:id="rId1"/>
            </p:custDataLst>
          </p:nvPr>
        </p:nvSpPr>
        <p:spPr bwMode="auto">
          <a:xfrm>
            <a:off x="213349" y="139509"/>
            <a:ext cx="295260" cy="273353"/>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ln>
        </p:spPr>
        <p:txBody>
          <a:bodyPr anchor="ctr"/>
          <a:lstStyle/>
          <a:p>
            <a:pPr algn="ctr"/>
            <a:endParaRPr sz="1010"/>
          </a:p>
        </p:txBody>
      </p:sp>
      <p:pic>
        <p:nvPicPr>
          <p:cNvPr id="3" name="Picture 2"/>
          <p:cNvPicPr>
            <a:picLocks noChangeAspect="1" noChangeArrowheads="1"/>
          </p:cNvPicPr>
          <p:nvPr/>
        </p:nvPicPr>
        <p:blipFill>
          <a:blip r:embed="rId4" cstate="print"/>
          <a:srcRect/>
          <a:stretch>
            <a:fillRect/>
          </a:stretch>
        </p:blipFill>
        <p:spPr bwMode="auto">
          <a:xfrm>
            <a:off x="301451" y="946711"/>
            <a:ext cx="5025604" cy="3756941"/>
          </a:xfrm>
          <a:prstGeom prst="rect">
            <a:avLst/>
          </a:prstGeom>
          <a:noFill/>
          <a:ln w="9525">
            <a:noFill/>
            <a:miter lim="800000"/>
            <a:headEnd/>
            <a:tailEnd/>
          </a:ln>
          <a:effectLst/>
        </p:spPr>
      </p:pic>
      <p:pic>
        <p:nvPicPr>
          <p:cNvPr id="2051" name="Picture 3"/>
          <p:cNvPicPr>
            <a:picLocks noChangeAspect="1" noChangeArrowheads="1"/>
          </p:cNvPicPr>
          <p:nvPr/>
        </p:nvPicPr>
        <p:blipFill>
          <a:blip r:embed="rId5" cstate="print"/>
          <a:srcRect t="1805"/>
          <a:stretch>
            <a:fillRect/>
          </a:stretch>
        </p:blipFill>
        <p:spPr bwMode="auto">
          <a:xfrm>
            <a:off x="6093301" y="1071006"/>
            <a:ext cx="2414462" cy="3632646"/>
          </a:xfrm>
          <a:prstGeom prst="rect">
            <a:avLst/>
          </a:prstGeom>
          <a:noFill/>
          <a:ln w="9525">
            <a:noFill/>
            <a:miter lim="800000"/>
            <a:headEnd/>
            <a:tailEnd/>
          </a:ln>
          <a:effectLst/>
        </p:spPr>
      </p:pic>
      <p:sp>
        <p:nvSpPr>
          <p:cNvPr id="30" name="六边形 29"/>
          <p:cNvSpPr/>
          <p:nvPr/>
        </p:nvSpPr>
        <p:spPr>
          <a:xfrm>
            <a:off x="3213127" y="355239"/>
            <a:ext cx="2292548" cy="352883"/>
          </a:xfrm>
          <a:prstGeom prst="hexagon">
            <a:avLst>
              <a:gd name="adj" fmla="val 40508"/>
              <a:gd name="vf" fmla="val 115470"/>
            </a:avLst>
          </a:prstGeom>
          <a:solidFill>
            <a:srgbClr val="2C59A8"/>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29" name="文本框 47"/>
          <p:cNvSpPr txBox="1"/>
          <p:nvPr/>
        </p:nvSpPr>
        <p:spPr>
          <a:xfrm>
            <a:off x="3909844" y="373025"/>
            <a:ext cx="944880" cy="321945"/>
          </a:xfrm>
          <a:prstGeom prst="rect">
            <a:avLst/>
          </a:prstGeom>
          <a:noFill/>
          <a:effectLst/>
        </p:spPr>
        <p:txBody>
          <a:bodyPr wrap="none" rtlCol="0">
            <a:spAutoFit/>
          </a:bodyPr>
          <a:lstStyle/>
          <a:p>
            <a:pPr algn="l"/>
            <a:r>
              <a:rPr lang="zh-CN" altLang="en-US" sz="1500" b="1" dirty="0">
                <a:solidFill>
                  <a:schemeClr val="bg1"/>
                </a:solidFill>
                <a:latin typeface="微软雅黑" panose="020B0503020204020204" charset="-122"/>
                <a:ea typeface="微软雅黑" panose="020B0503020204020204" charset="-122"/>
                <a:sym typeface="+mn-ea"/>
              </a:rPr>
              <a:t>化工行业</a:t>
            </a:r>
          </a:p>
        </p:txBody>
      </p:sp>
      <p:sp>
        <p:nvSpPr>
          <p:cNvPr id="7" name="矩形 6"/>
          <p:cNvSpPr/>
          <p:nvPr/>
        </p:nvSpPr>
        <p:spPr>
          <a:xfrm flipH="1">
            <a:off x="236" y="4895505"/>
            <a:ext cx="9143525" cy="270299"/>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8" name="矩形 7"/>
          <p:cNvSpPr/>
          <p:nvPr/>
        </p:nvSpPr>
        <p:spPr>
          <a:xfrm flipH="1">
            <a:off x="235" y="4948788"/>
            <a:ext cx="9143525" cy="21666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11" name="矩形 5"/>
          <p:cNvSpPr/>
          <p:nvPr/>
        </p:nvSpPr>
        <p:spPr>
          <a:xfrm>
            <a:off x="7480328" y="4871361"/>
            <a:ext cx="763482" cy="8383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16" name="矩形 15"/>
          <p:cNvSpPr/>
          <p:nvPr/>
        </p:nvSpPr>
        <p:spPr>
          <a:xfrm>
            <a:off x="7548540" y="4871361"/>
            <a:ext cx="802699" cy="294090"/>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24" name="Rectangle 4"/>
          <p:cNvSpPr txBox="1">
            <a:spLocks noChangeArrowheads="1"/>
          </p:cNvSpPr>
          <p:nvPr/>
        </p:nvSpPr>
        <p:spPr bwMode="auto">
          <a:xfrm>
            <a:off x="7517977" y="4871361"/>
            <a:ext cx="863826" cy="29409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58" tIns="34279" rIns="68558" bIns="34279"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1500" dirty="0">
                <a:latin typeface="微软雅黑" panose="020B0503020204020204" charset="-122"/>
                <a:ea typeface="微软雅黑" panose="020B0503020204020204" charset="-122"/>
              </a:rPr>
              <a:t>16</a:t>
            </a:r>
            <a:endParaRPr lang="zh-CN" sz="1500"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bldLst>
      <p:bldP spid="4" grpId="0" bldLvl="0" animBg="1"/>
      <p:bldP spid="29" grpId="0" bldLvl="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51" y="3025"/>
            <a:ext cx="738534" cy="437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nvGrpSpPr>
          <p:cNvPr id="13" name="组合 12"/>
          <p:cNvGrpSpPr/>
          <p:nvPr/>
        </p:nvGrpSpPr>
        <p:grpSpPr>
          <a:xfrm>
            <a:off x="145104" y="3025"/>
            <a:ext cx="431914" cy="627339"/>
            <a:chOff x="841003" y="360040"/>
            <a:chExt cx="504056" cy="836712"/>
          </a:xfrm>
          <a:solidFill>
            <a:srgbClr val="2F5EB0"/>
          </a:solidFill>
        </p:grpSpPr>
        <p:sp>
          <p:nvSpPr>
            <p:cNvPr id="14" name="矩形 1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15" name="等腰三角形 1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sp>
        <p:nvSpPr>
          <p:cNvPr id="18" name="文本框 9"/>
          <p:cNvSpPr txBox="1"/>
          <p:nvPr/>
        </p:nvSpPr>
        <p:spPr>
          <a:xfrm>
            <a:off x="630998" y="154749"/>
            <a:ext cx="1468679" cy="258445"/>
          </a:xfrm>
          <a:prstGeom prst="rect">
            <a:avLst/>
          </a:prstGeom>
          <a:noFill/>
        </p:spPr>
        <p:txBody>
          <a:bodyPr wrap="square" lIns="51418" tIns="25709" rIns="51418" bIns="25709" rtlCol="0">
            <a:spAutoFit/>
          </a:bodyPr>
          <a:lstStyle/>
          <a:p>
            <a:pPr marL="0" lvl="1"/>
            <a:r>
              <a:rPr lang="zh-CN" altLang="en-US" b="1" dirty="0">
                <a:solidFill>
                  <a:schemeClr val="tx1">
                    <a:lumMod val="50000"/>
                    <a:lumOff val="50000"/>
                  </a:schemeClr>
                </a:solidFill>
                <a:latin typeface="微软雅黑" panose="020B0503020204020204" charset="-122"/>
                <a:ea typeface="微软雅黑" panose="020B0503020204020204" charset="-122"/>
              </a:rPr>
              <a:t>永顺自来水厂</a:t>
            </a:r>
          </a:p>
        </p:txBody>
      </p:sp>
      <p:sp>
        <p:nvSpPr>
          <p:cNvPr id="4" name="千图PPT彼岸天：ID 8661124库_任意多边形 19"/>
          <p:cNvSpPr/>
          <p:nvPr>
            <p:custDataLst>
              <p:tags r:id="rId1"/>
            </p:custDataLst>
          </p:nvPr>
        </p:nvSpPr>
        <p:spPr bwMode="auto">
          <a:xfrm>
            <a:off x="213349" y="139509"/>
            <a:ext cx="295260" cy="273353"/>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ln>
        </p:spPr>
        <p:txBody>
          <a:bodyPr anchor="ctr"/>
          <a:lstStyle/>
          <a:p>
            <a:pPr algn="ctr"/>
            <a:endParaRPr sz="1010"/>
          </a:p>
        </p:txBody>
      </p:sp>
      <p:pic>
        <p:nvPicPr>
          <p:cNvPr id="3074" name="Picture 2"/>
          <p:cNvPicPr>
            <a:picLocks noChangeAspect="1" noChangeArrowheads="1"/>
          </p:cNvPicPr>
          <p:nvPr/>
        </p:nvPicPr>
        <p:blipFill>
          <a:blip r:embed="rId4" cstate="print"/>
          <a:srcRect/>
          <a:stretch>
            <a:fillRect/>
          </a:stretch>
        </p:blipFill>
        <p:spPr bwMode="auto">
          <a:xfrm>
            <a:off x="204777" y="960522"/>
            <a:ext cx="6123304" cy="3682649"/>
          </a:xfrm>
          <a:prstGeom prst="rect">
            <a:avLst/>
          </a:prstGeom>
          <a:noFill/>
          <a:ln w="9525">
            <a:noFill/>
            <a:miter lim="800000"/>
            <a:headEnd/>
            <a:tailEnd/>
          </a:ln>
          <a:effectLst/>
        </p:spPr>
      </p:pic>
      <p:pic>
        <p:nvPicPr>
          <p:cNvPr id="5122" name="Picture 2"/>
          <p:cNvPicPr>
            <a:picLocks noChangeAspect="1" noChangeArrowheads="1"/>
          </p:cNvPicPr>
          <p:nvPr/>
        </p:nvPicPr>
        <p:blipFill>
          <a:blip r:embed="rId5" cstate="print"/>
          <a:srcRect/>
          <a:stretch>
            <a:fillRect/>
          </a:stretch>
        </p:blipFill>
        <p:spPr bwMode="auto">
          <a:xfrm>
            <a:off x="6420468" y="2997337"/>
            <a:ext cx="2422558" cy="1645834"/>
          </a:xfrm>
          <a:prstGeom prst="rect">
            <a:avLst/>
          </a:prstGeom>
          <a:noFill/>
          <a:ln w="9525">
            <a:noFill/>
            <a:miter lim="800000"/>
            <a:headEnd/>
            <a:tailEnd/>
          </a:ln>
          <a:effectLst/>
        </p:spPr>
      </p:pic>
      <p:sp>
        <p:nvSpPr>
          <p:cNvPr id="30" name="六边形 29"/>
          <p:cNvSpPr/>
          <p:nvPr/>
        </p:nvSpPr>
        <p:spPr>
          <a:xfrm>
            <a:off x="3213127" y="355239"/>
            <a:ext cx="2292548" cy="352883"/>
          </a:xfrm>
          <a:prstGeom prst="hexagon">
            <a:avLst>
              <a:gd name="adj" fmla="val 40508"/>
              <a:gd name="vf" fmla="val 115470"/>
            </a:avLst>
          </a:prstGeom>
          <a:solidFill>
            <a:srgbClr val="2C59A8"/>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29" name="文本框 47"/>
          <p:cNvSpPr txBox="1"/>
          <p:nvPr/>
        </p:nvSpPr>
        <p:spPr>
          <a:xfrm>
            <a:off x="3814599" y="373025"/>
            <a:ext cx="1135380" cy="321945"/>
          </a:xfrm>
          <a:prstGeom prst="rect">
            <a:avLst/>
          </a:prstGeom>
          <a:noFill/>
          <a:effectLst/>
        </p:spPr>
        <p:txBody>
          <a:bodyPr wrap="none" rtlCol="0">
            <a:spAutoFit/>
          </a:bodyPr>
          <a:lstStyle/>
          <a:p>
            <a:pPr algn="l"/>
            <a:r>
              <a:rPr lang="zh-CN" altLang="en-US" sz="1500" b="1" dirty="0">
                <a:solidFill>
                  <a:schemeClr val="bg1"/>
                </a:solidFill>
                <a:latin typeface="微软雅黑" panose="020B0503020204020204" charset="-122"/>
                <a:ea typeface="微软雅黑" panose="020B0503020204020204" charset="-122"/>
                <a:sym typeface="+mn-ea"/>
              </a:rPr>
              <a:t>水处理行业</a:t>
            </a:r>
          </a:p>
        </p:txBody>
      </p:sp>
      <p:sp>
        <p:nvSpPr>
          <p:cNvPr id="5" name="矩形 4"/>
          <p:cNvSpPr/>
          <p:nvPr/>
        </p:nvSpPr>
        <p:spPr>
          <a:xfrm flipH="1">
            <a:off x="236" y="4895505"/>
            <a:ext cx="9143525" cy="270299"/>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7" name="矩形 6"/>
          <p:cNvSpPr/>
          <p:nvPr/>
        </p:nvSpPr>
        <p:spPr>
          <a:xfrm flipH="1">
            <a:off x="235" y="4948788"/>
            <a:ext cx="9143525" cy="21666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11" name="矩形 5"/>
          <p:cNvSpPr/>
          <p:nvPr/>
        </p:nvSpPr>
        <p:spPr>
          <a:xfrm>
            <a:off x="7480328" y="4871361"/>
            <a:ext cx="763482" cy="8383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16" name="矩形 15"/>
          <p:cNvSpPr/>
          <p:nvPr/>
        </p:nvSpPr>
        <p:spPr>
          <a:xfrm>
            <a:off x="7548540" y="4871361"/>
            <a:ext cx="802699" cy="294090"/>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24" name="Rectangle 4"/>
          <p:cNvSpPr txBox="1">
            <a:spLocks noChangeArrowheads="1"/>
          </p:cNvSpPr>
          <p:nvPr/>
        </p:nvSpPr>
        <p:spPr bwMode="auto">
          <a:xfrm>
            <a:off x="7517977" y="4871361"/>
            <a:ext cx="863826" cy="29409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58" tIns="34279" rIns="68558" bIns="34279"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1500" dirty="0">
                <a:latin typeface="微软雅黑" panose="020B0503020204020204" charset="-122"/>
                <a:ea typeface="微软雅黑" panose="020B0503020204020204" charset="-122"/>
              </a:rPr>
              <a:t>17</a:t>
            </a:r>
            <a:endParaRPr lang="zh-CN" sz="1500"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bldLst>
      <p:bldP spid="4" grpId="0" bldLvl="0" animBg="1"/>
      <p:bldP spid="29" grpId="0" bldLvl="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51" y="3025"/>
            <a:ext cx="738534" cy="437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nvGrpSpPr>
          <p:cNvPr id="13" name="组合 12"/>
          <p:cNvGrpSpPr/>
          <p:nvPr/>
        </p:nvGrpSpPr>
        <p:grpSpPr>
          <a:xfrm>
            <a:off x="145104" y="3025"/>
            <a:ext cx="431914" cy="627339"/>
            <a:chOff x="841003" y="360040"/>
            <a:chExt cx="504056" cy="836712"/>
          </a:xfrm>
          <a:solidFill>
            <a:srgbClr val="2F5EB0"/>
          </a:solidFill>
        </p:grpSpPr>
        <p:sp>
          <p:nvSpPr>
            <p:cNvPr id="14" name="矩形 1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15" name="等腰三角形 1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sp>
        <p:nvSpPr>
          <p:cNvPr id="18" name="文本框 9"/>
          <p:cNvSpPr txBox="1"/>
          <p:nvPr/>
        </p:nvSpPr>
        <p:spPr>
          <a:xfrm>
            <a:off x="630998" y="154749"/>
            <a:ext cx="1468679" cy="258445"/>
          </a:xfrm>
          <a:prstGeom prst="rect">
            <a:avLst/>
          </a:prstGeom>
          <a:noFill/>
        </p:spPr>
        <p:txBody>
          <a:bodyPr wrap="square" lIns="51418" tIns="25709" rIns="51418" bIns="25709" rtlCol="0">
            <a:spAutoFit/>
          </a:bodyPr>
          <a:lstStyle/>
          <a:p>
            <a:pPr marL="0" lvl="1"/>
            <a:r>
              <a:rPr lang="zh-CN" altLang="en-US" b="1" dirty="0">
                <a:solidFill>
                  <a:schemeClr val="tx1">
                    <a:lumMod val="50000"/>
                    <a:lumOff val="50000"/>
                  </a:schemeClr>
                </a:solidFill>
                <a:latin typeface="微软雅黑" panose="020B0503020204020204" charset="-122"/>
                <a:ea typeface="微软雅黑" panose="020B0503020204020204" charset="-122"/>
              </a:rPr>
              <a:t>钠回路实验系统</a:t>
            </a:r>
          </a:p>
        </p:txBody>
      </p:sp>
      <p:sp>
        <p:nvSpPr>
          <p:cNvPr id="4" name="千图PPT彼岸天：ID 8661124库_任意多边形 19"/>
          <p:cNvSpPr/>
          <p:nvPr>
            <p:custDataLst>
              <p:tags r:id="rId1"/>
            </p:custDataLst>
          </p:nvPr>
        </p:nvSpPr>
        <p:spPr bwMode="auto">
          <a:xfrm>
            <a:off x="213349" y="139509"/>
            <a:ext cx="295260" cy="273353"/>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ln>
        </p:spPr>
        <p:txBody>
          <a:bodyPr anchor="ctr"/>
          <a:lstStyle/>
          <a:p>
            <a:pPr algn="ctr"/>
            <a:endParaRPr sz="1010"/>
          </a:p>
        </p:txBody>
      </p:sp>
      <p:pic>
        <p:nvPicPr>
          <p:cNvPr id="2" name="Picture 4" descr="C:\Users\Administrator\AppData\Roaming\feiq\RichOle\2187672910.bmp"/>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92871" y="1294355"/>
            <a:ext cx="4255548" cy="2753534"/>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2" descr="C:\Users\Administrator\AppData\Roaming\feiq\RichOle\1454266524.bmp"/>
          <p:cNvPicPr>
            <a:picLocks noChangeAspect="1" noChangeArrowheads="1"/>
          </p:cNvPicPr>
          <p:nvPr/>
        </p:nvPicPr>
        <p:blipFill>
          <a:blip r:embed="rId5" cstate="print">
            <a:extLst>
              <a:ext uri="{28A0092B-C50C-407E-A947-70E740481C1C}">
                <a14:useLocalDpi xmlns:a14="http://schemas.microsoft.com/office/drawing/2010/main" xmlns="" val="0"/>
              </a:ext>
            </a:extLst>
          </a:blip>
          <a:srcRect r="2263"/>
          <a:stretch>
            <a:fillRect/>
          </a:stretch>
        </p:blipFill>
        <p:spPr bwMode="auto">
          <a:xfrm>
            <a:off x="4563666" y="1293879"/>
            <a:ext cx="4484136" cy="2754010"/>
          </a:xfrm>
          <a:prstGeom prst="rect">
            <a:avLst/>
          </a:prstGeom>
          <a:noFill/>
          <a:ln>
            <a:noFill/>
          </a:ln>
          <a:effectLst/>
          <a:extLst>
            <a:ext uri="{909E8E84-426E-40DD-AFC4-6F175D3DCCD1}">
              <a14:hiddenFill xmlns:a14="http://schemas.microsoft.com/office/drawing/2010/main" xmlns="">
                <a:solidFill>
                  <a:srgbClr val="FFFFFF"/>
                </a:solidFill>
              </a14:hiddenFill>
            </a:ext>
          </a:extLst>
        </p:spPr>
      </p:pic>
      <p:sp>
        <p:nvSpPr>
          <p:cNvPr id="30" name="六边形 29"/>
          <p:cNvSpPr/>
          <p:nvPr/>
        </p:nvSpPr>
        <p:spPr>
          <a:xfrm>
            <a:off x="3213127" y="355239"/>
            <a:ext cx="2292548" cy="352883"/>
          </a:xfrm>
          <a:prstGeom prst="hexagon">
            <a:avLst>
              <a:gd name="adj" fmla="val 40508"/>
              <a:gd name="vf" fmla="val 115470"/>
            </a:avLst>
          </a:prstGeom>
          <a:solidFill>
            <a:srgbClr val="2C59A8"/>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29" name="文本框 47"/>
          <p:cNvSpPr txBox="1"/>
          <p:nvPr/>
        </p:nvSpPr>
        <p:spPr>
          <a:xfrm>
            <a:off x="4005089" y="373025"/>
            <a:ext cx="754380" cy="321945"/>
          </a:xfrm>
          <a:prstGeom prst="rect">
            <a:avLst/>
          </a:prstGeom>
          <a:noFill/>
          <a:effectLst/>
        </p:spPr>
        <p:txBody>
          <a:bodyPr wrap="none" rtlCol="0">
            <a:spAutoFit/>
          </a:bodyPr>
          <a:lstStyle/>
          <a:p>
            <a:pPr algn="l"/>
            <a:r>
              <a:rPr lang="zh-CN" altLang="en-US" sz="1500" b="1" dirty="0">
                <a:solidFill>
                  <a:schemeClr val="bg1"/>
                </a:solidFill>
                <a:latin typeface="微软雅黑" panose="020B0503020204020204" charset="-122"/>
                <a:ea typeface="微软雅黑" panose="020B0503020204020204" charset="-122"/>
                <a:sym typeface="+mn-ea"/>
              </a:rPr>
              <a:t>核工业</a:t>
            </a:r>
          </a:p>
        </p:txBody>
      </p:sp>
      <p:sp>
        <p:nvSpPr>
          <p:cNvPr id="5" name="矩形 4"/>
          <p:cNvSpPr/>
          <p:nvPr/>
        </p:nvSpPr>
        <p:spPr>
          <a:xfrm flipH="1">
            <a:off x="236" y="4895505"/>
            <a:ext cx="9143525" cy="270299"/>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7" name="矩形 6"/>
          <p:cNvSpPr/>
          <p:nvPr/>
        </p:nvSpPr>
        <p:spPr>
          <a:xfrm flipH="1">
            <a:off x="235" y="4948788"/>
            <a:ext cx="9143525" cy="21666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11" name="矩形 5"/>
          <p:cNvSpPr/>
          <p:nvPr/>
        </p:nvSpPr>
        <p:spPr>
          <a:xfrm>
            <a:off x="7480328" y="4871361"/>
            <a:ext cx="763482" cy="8383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16" name="矩形 15"/>
          <p:cNvSpPr/>
          <p:nvPr/>
        </p:nvSpPr>
        <p:spPr>
          <a:xfrm>
            <a:off x="7548540" y="4871361"/>
            <a:ext cx="802699" cy="294090"/>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24" name="Rectangle 4"/>
          <p:cNvSpPr txBox="1">
            <a:spLocks noChangeArrowheads="1"/>
          </p:cNvSpPr>
          <p:nvPr/>
        </p:nvSpPr>
        <p:spPr bwMode="auto">
          <a:xfrm>
            <a:off x="7517977" y="4871361"/>
            <a:ext cx="863826" cy="29409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58" tIns="34279" rIns="68558" bIns="34279"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1500" dirty="0">
                <a:latin typeface="微软雅黑" panose="020B0503020204020204" charset="-122"/>
                <a:ea typeface="微软雅黑" panose="020B0503020204020204" charset="-122"/>
              </a:rPr>
              <a:t>18</a:t>
            </a:r>
            <a:endParaRPr lang="zh-CN" sz="1500"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bldLst>
      <p:bldP spid="4" grpId="0" bldLvl="0" animBg="1"/>
      <p:bldP spid="29" grpId="0" bldLvl="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51" y="3025"/>
            <a:ext cx="738534" cy="437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nvGrpSpPr>
          <p:cNvPr id="13" name="组合 12"/>
          <p:cNvGrpSpPr/>
          <p:nvPr/>
        </p:nvGrpSpPr>
        <p:grpSpPr>
          <a:xfrm>
            <a:off x="145104" y="3025"/>
            <a:ext cx="431914" cy="627339"/>
            <a:chOff x="841003" y="360040"/>
            <a:chExt cx="504056" cy="836712"/>
          </a:xfrm>
          <a:solidFill>
            <a:srgbClr val="2F5EB0"/>
          </a:solidFill>
        </p:grpSpPr>
        <p:sp>
          <p:nvSpPr>
            <p:cNvPr id="14" name="矩形 1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15" name="等腰三角形 1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sp>
        <p:nvSpPr>
          <p:cNvPr id="18" name="文本框 9"/>
          <p:cNvSpPr txBox="1"/>
          <p:nvPr/>
        </p:nvSpPr>
        <p:spPr>
          <a:xfrm>
            <a:off x="630998" y="154749"/>
            <a:ext cx="2108249" cy="258445"/>
          </a:xfrm>
          <a:prstGeom prst="rect">
            <a:avLst/>
          </a:prstGeom>
          <a:noFill/>
        </p:spPr>
        <p:txBody>
          <a:bodyPr wrap="square" lIns="51418" tIns="25709" rIns="51418" bIns="25709" rtlCol="0">
            <a:spAutoFit/>
          </a:bodyPr>
          <a:lstStyle/>
          <a:p>
            <a:pPr marL="0" lvl="1"/>
            <a:r>
              <a:rPr lang="zh-CN" altLang="en-US" b="1" dirty="0">
                <a:solidFill>
                  <a:schemeClr val="tx1">
                    <a:lumMod val="50000"/>
                    <a:lumOff val="50000"/>
                  </a:schemeClr>
                </a:solidFill>
                <a:latin typeface="微软雅黑" panose="020B0503020204020204" charset="-122"/>
                <a:ea typeface="微软雅黑" panose="020B0503020204020204" charset="-122"/>
              </a:rPr>
              <a:t>曲线模板控制系统</a:t>
            </a:r>
          </a:p>
        </p:txBody>
      </p:sp>
      <p:sp>
        <p:nvSpPr>
          <p:cNvPr id="4" name="千图PPT彼岸天：ID 8661124库_任意多边形 19"/>
          <p:cNvSpPr/>
          <p:nvPr>
            <p:custDataLst>
              <p:tags r:id="rId1"/>
            </p:custDataLst>
          </p:nvPr>
        </p:nvSpPr>
        <p:spPr bwMode="auto">
          <a:xfrm>
            <a:off x="213349" y="139509"/>
            <a:ext cx="295260" cy="273353"/>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ln>
        </p:spPr>
        <p:txBody>
          <a:bodyPr anchor="ctr"/>
          <a:lstStyle/>
          <a:p>
            <a:pPr algn="ctr"/>
            <a:endParaRPr sz="1010"/>
          </a:p>
        </p:txBody>
      </p:sp>
      <p:pic>
        <p:nvPicPr>
          <p:cNvPr id="25" name="图片 24" descr="IMG_20180506_091113.jpg"/>
          <p:cNvPicPr>
            <a:picLocks noChangeAspect="1"/>
          </p:cNvPicPr>
          <p:nvPr/>
        </p:nvPicPr>
        <p:blipFill>
          <a:blip r:embed="rId4" cstate="print"/>
          <a:stretch>
            <a:fillRect/>
          </a:stretch>
        </p:blipFill>
        <p:spPr>
          <a:xfrm>
            <a:off x="630522" y="1472464"/>
            <a:ext cx="3658838" cy="2744486"/>
          </a:xfrm>
          <a:prstGeom prst="rect">
            <a:avLst/>
          </a:prstGeom>
        </p:spPr>
      </p:pic>
      <p:pic>
        <p:nvPicPr>
          <p:cNvPr id="9" name="图片 8" descr="自动及分区.PNG"/>
          <p:cNvPicPr>
            <a:picLocks noChangeAspect="1"/>
          </p:cNvPicPr>
          <p:nvPr/>
        </p:nvPicPr>
        <p:blipFill>
          <a:blip r:embed="rId5" cstate="print"/>
          <a:stretch>
            <a:fillRect/>
          </a:stretch>
        </p:blipFill>
        <p:spPr>
          <a:xfrm>
            <a:off x="4547951" y="1467225"/>
            <a:ext cx="4079821" cy="2754963"/>
          </a:xfrm>
          <a:prstGeom prst="rect">
            <a:avLst/>
          </a:prstGeom>
          <a:ln>
            <a:noFill/>
          </a:ln>
        </p:spPr>
      </p:pic>
      <p:sp>
        <p:nvSpPr>
          <p:cNvPr id="30" name="六边形 29"/>
          <p:cNvSpPr/>
          <p:nvPr/>
        </p:nvSpPr>
        <p:spPr>
          <a:xfrm>
            <a:off x="3213127" y="355239"/>
            <a:ext cx="2292548" cy="352883"/>
          </a:xfrm>
          <a:prstGeom prst="hexagon">
            <a:avLst>
              <a:gd name="adj" fmla="val 40508"/>
              <a:gd name="vf" fmla="val 115470"/>
            </a:avLst>
          </a:prstGeom>
          <a:solidFill>
            <a:srgbClr val="2C59A8"/>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29" name="文本框 47"/>
          <p:cNvSpPr txBox="1"/>
          <p:nvPr/>
        </p:nvSpPr>
        <p:spPr>
          <a:xfrm>
            <a:off x="3909844" y="373025"/>
            <a:ext cx="944880" cy="321945"/>
          </a:xfrm>
          <a:prstGeom prst="rect">
            <a:avLst/>
          </a:prstGeom>
          <a:noFill/>
          <a:effectLst/>
        </p:spPr>
        <p:txBody>
          <a:bodyPr wrap="none" rtlCol="0">
            <a:spAutoFit/>
          </a:bodyPr>
          <a:lstStyle/>
          <a:p>
            <a:pPr algn="l"/>
            <a:r>
              <a:rPr lang="zh-CN" altLang="en-US" sz="1500" b="1" dirty="0">
                <a:solidFill>
                  <a:schemeClr val="bg1"/>
                </a:solidFill>
                <a:latin typeface="微软雅黑" panose="020B0503020204020204" charset="-122"/>
                <a:ea typeface="微软雅黑" panose="020B0503020204020204" charset="-122"/>
                <a:sym typeface="+mn-ea"/>
              </a:rPr>
              <a:t>建筑行业</a:t>
            </a:r>
          </a:p>
        </p:txBody>
      </p:sp>
      <p:sp>
        <p:nvSpPr>
          <p:cNvPr id="5" name="矩形 4"/>
          <p:cNvSpPr/>
          <p:nvPr/>
        </p:nvSpPr>
        <p:spPr>
          <a:xfrm flipH="1">
            <a:off x="236" y="4895505"/>
            <a:ext cx="9143525" cy="270299"/>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7" name="矩形 6"/>
          <p:cNvSpPr/>
          <p:nvPr/>
        </p:nvSpPr>
        <p:spPr>
          <a:xfrm flipH="1">
            <a:off x="235" y="4948788"/>
            <a:ext cx="9143525" cy="21666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11" name="矩形 5"/>
          <p:cNvSpPr/>
          <p:nvPr/>
        </p:nvSpPr>
        <p:spPr>
          <a:xfrm>
            <a:off x="7480328" y="4871361"/>
            <a:ext cx="763482" cy="8383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16" name="矩形 15"/>
          <p:cNvSpPr/>
          <p:nvPr/>
        </p:nvSpPr>
        <p:spPr>
          <a:xfrm>
            <a:off x="7548540" y="4871361"/>
            <a:ext cx="802699" cy="294090"/>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24" name="Rectangle 4"/>
          <p:cNvSpPr txBox="1">
            <a:spLocks noChangeArrowheads="1"/>
          </p:cNvSpPr>
          <p:nvPr/>
        </p:nvSpPr>
        <p:spPr bwMode="auto">
          <a:xfrm>
            <a:off x="7517977" y="4871361"/>
            <a:ext cx="863826" cy="29409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58" tIns="34279" rIns="68558" bIns="34279"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1500" dirty="0">
                <a:latin typeface="微软雅黑" panose="020B0503020204020204" charset="-122"/>
                <a:ea typeface="微软雅黑" panose="020B0503020204020204" charset="-122"/>
              </a:rPr>
              <a:t>19</a:t>
            </a:r>
            <a:endParaRPr lang="zh-CN" sz="1500"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bldLst>
      <p:bldP spid="4" grpId="0" bldLvl="0" animBg="1"/>
      <p:bldP spid="29" grpId="0" bldLvl="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51" y="3025"/>
            <a:ext cx="738534" cy="437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nvGrpSpPr>
          <p:cNvPr id="13" name="组合 12"/>
          <p:cNvGrpSpPr/>
          <p:nvPr/>
        </p:nvGrpSpPr>
        <p:grpSpPr>
          <a:xfrm>
            <a:off x="145104" y="3025"/>
            <a:ext cx="431914" cy="627339"/>
            <a:chOff x="841003" y="360040"/>
            <a:chExt cx="504056" cy="836712"/>
          </a:xfrm>
          <a:solidFill>
            <a:srgbClr val="2F5EB0"/>
          </a:solidFill>
        </p:grpSpPr>
        <p:sp>
          <p:nvSpPr>
            <p:cNvPr id="14" name="矩形 1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15" name="等腰三角形 1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sp>
        <p:nvSpPr>
          <p:cNvPr id="18" name="文本框 9"/>
          <p:cNvSpPr txBox="1"/>
          <p:nvPr/>
        </p:nvSpPr>
        <p:spPr>
          <a:xfrm>
            <a:off x="630998" y="154749"/>
            <a:ext cx="2115869" cy="258445"/>
          </a:xfrm>
          <a:prstGeom prst="rect">
            <a:avLst/>
          </a:prstGeom>
          <a:noFill/>
        </p:spPr>
        <p:txBody>
          <a:bodyPr wrap="square" lIns="51418" tIns="25709" rIns="51418" bIns="25709" rtlCol="0">
            <a:spAutoFit/>
          </a:bodyPr>
          <a:lstStyle/>
          <a:p>
            <a:pPr marL="0" lvl="1"/>
            <a:r>
              <a:rPr lang="zh-CN" altLang="en-US" b="1" dirty="0">
                <a:solidFill>
                  <a:schemeClr val="tx1">
                    <a:lumMod val="50000"/>
                    <a:lumOff val="50000"/>
                  </a:schemeClr>
                </a:solidFill>
                <a:latin typeface="微软雅黑" panose="020B0503020204020204" charset="-122"/>
                <a:ea typeface="微软雅黑" panose="020B0503020204020204" charset="-122"/>
              </a:rPr>
              <a:t>锂电池前驱体生产线</a:t>
            </a:r>
          </a:p>
        </p:txBody>
      </p:sp>
      <p:sp>
        <p:nvSpPr>
          <p:cNvPr id="4" name="千图PPT彼岸天：ID 8661124库_任意多边形 19"/>
          <p:cNvSpPr/>
          <p:nvPr>
            <p:custDataLst>
              <p:tags r:id="rId1"/>
            </p:custDataLst>
          </p:nvPr>
        </p:nvSpPr>
        <p:spPr bwMode="auto">
          <a:xfrm>
            <a:off x="213349" y="139509"/>
            <a:ext cx="295260" cy="273353"/>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ln>
        </p:spPr>
        <p:txBody>
          <a:bodyPr anchor="ctr"/>
          <a:lstStyle/>
          <a:p>
            <a:pPr algn="ctr"/>
            <a:endParaRPr sz="1010"/>
          </a:p>
        </p:txBody>
      </p:sp>
      <p:pic>
        <p:nvPicPr>
          <p:cNvPr id="6" name="图片 5"/>
          <p:cNvPicPr>
            <a:picLocks noChangeAspect="1"/>
          </p:cNvPicPr>
          <p:nvPr/>
        </p:nvPicPr>
        <p:blipFill>
          <a:blip r:embed="rId4" cstate="print">
            <a:extLst>
              <a:ext uri="{28A0092B-C50C-407E-A947-70E740481C1C}">
                <a14:useLocalDpi xmlns:a14="http://schemas.microsoft.com/office/drawing/2010/main" xmlns="" val="0"/>
              </a:ext>
            </a:extLst>
          </a:blip>
          <a:srcRect l="1151" t="-140"/>
          <a:stretch>
            <a:fillRect/>
          </a:stretch>
        </p:blipFill>
        <p:spPr>
          <a:xfrm>
            <a:off x="0" y="1363408"/>
            <a:ext cx="4547474" cy="2934500"/>
          </a:xfrm>
          <a:prstGeom prst="rect">
            <a:avLst/>
          </a:prstGeom>
        </p:spPr>
      </p:pic>
      <p:sp>
        <p:nvSpPr>
          <p:cNvPr id="30" name="六边形 29"/>
          <p:cNvSpPr/>
          <p:nvPr/>
        </p:nvSpPr>
        <p:spPr>
          <a:xfrm>
            <a:off x="3213127" y="355239"/>
            <a:ext cx="2292548" cy="352883"/>
          </a:xfrm>
          <a:prstGeom prst="hexagon">
            <a:avLst>
              <a:gd name="adj" fmla="val 40508"/>
              <a:gd name="vf" fmla="val 115470"/>
            </a:avLst>
          </a:prstGeom>
          <a:solidFill>
            <a:srgbClr val="2C59A8"/>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29" name="文本框 47"/>
          <p:cNvSpPr txBox="1"/>
          <p:nvPr/>
        </p:nvSpPr>
        <p:spPr>
          <a:xfrm>
            <a:off x="3624109" y="373025"/>
            <a:ext cx="1516380" cy="321945"/>
          </a:xfrm>
          <a:prstGeom prst="rect">
            <a:avLst/>
          </a:prstGeom>
          <a:noFill/>
          <a:effectLst/>
        </p:spPr>
        <p:txBody>
          <a:bodyPr wrap="none" rtlCol="0">
            <a:spAutoFit/>
          </a:bodyPr>
          <a:lstStyle/>
          <a:p>
            <a:pPr algn="l"/>
            <a:r>
              <a:rPr lang="zh-CN" altLang="en-US" sz="1500" b="1" dirty="0">
                <a:solidFill>
                  <a:schemeClr val="bg1"/>
                </a:solidFill>
                <a:latin typeface="微软雅黑" panose="020B0503020204020204" charset="-122"/>
                <a:ea typeface="微软雅黑" panose="020B0503020204020204" charset="-122"/>
                <a:sym typeface="+mn-ea"/>
              </a:rPr>
              <a:t>新能源电池行业</a:t>
            </a:r>
          </a:p>
        </p:txBody>
      </p:sp>
      <p:pic>
        <p:nvPicPr>
          <p:cNvPr id="2" name="图片 1" descr="图片1"/>
          <p:cNvPicPr>
            <a:picLocks noChangeAspect="1"/>
          </p:cNvPicPr>
          <p:nvPr/>
        </p:nvPicPr>
        <p:blipFill>
          <a:blip r:embed="rId5" cstate="print"/>
          <a:stretch>
            <a:fillRect/>
          </a:stretch>
        </p:blipFill>
        <p:spPr>
          <a:xfrm>
            <a:off x="4411274" y="1363408"/>
            <a:ext cx="4737964" cy="2934500"/>
          </a:xfrm>
          <a:prstGeom prst="rect">
            <a:avLst/>
          </a:prstGeom>
        </p:spPr>
      </p:pic>
      <p:sp>
        <p:nvSpPr>
          <p:cNvPr id="3" name="矩形 2"/>
          <p:cNvSpPr/>
          <p:nvPr/>
        </p:nvSpPr>
        <p:spPr>
          <a:xfrm flipH="1">
            <a:off x="236" y="4895505"/>
            <a:ext cx="9143525" cy="270299"/>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7" name="矩形 6"/>
          <p:cNvSpPr/>
          <p:nvPr/>
        </p:nvSpPr>
        <p:spPr>
          <a:xfrm flipH="1">
            <a:off x="235" y="4948788"/>
            <a:ext cx="9143525" cy="21666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11" name="矩形 5"/>
          <p:cNvSpPr/>
          <p:nvPr/>
        </p:nvSpPr>
        <p:spPr>
          <a:xfrm>
            <a:off x="7480328" y="4871361"/>
            <a:ext cx="763482" cy="8383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16" name="矩形 15"/>
          <p:cNvSpPr/>
          <p:nvPr/>
        </p:nvSpPr>
        <p:spPr>
          <a:xfrm>
            <a:off x="7548540" y="4871361"/>
            <a:ext cx="802699" cy="294090"/>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24" name="Rectangle 4"/>
          <p:cNvSpPr txBox="1">
            <a:spLocks noChangeArrowheads="1"/>
          </p:cNvSpPr>
          <p:nvPr/>
        </p:nvSpPr>
        <p:spPr bwMode="auto">
          <a:xfrm>
            <a:off x="7517977" y="4871361"/>
            <a:ext cx="863826" cy="29409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58" tIns="34279" rIns="68558" bIns="34279"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1500" dirty="0">
                <a:latin typeface="微软雅黑" panose="020B0503020204020204" charset="-122"/>
                <a:ea typeface="微软雅黑" panose="020B0503020204020204" charset="-122"/>
              </a:rPr>
              <a:t>20</a:t>
            </a:r>
            <a:endParaRPr lang="zh-CN" sz="1500"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bldLst>
      <p:bldP spid="4" grpId="0" bldLvl="0" animBg="1"/>
      <p:bldP spid="29" grpId="0" bldLvl="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51" y="3025"/>
            <a:ext cx="738534" cy="437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nvGrpSpPr>
          <p:cNvPr id="13" name="组合 12"/>
          <p:cNvGrpSpPr/>
          <p:nvPr/>
        </p:nvGrpSpPr>
        <p:grpSpPr>
          <a:xfrm>
            <a:off x="145104" y="3025"/>
            <a:ext cx="431914" cy="627339"/>
            <a:chOff x="841003" y="360040"/>
            <a:chExt cx="504056" cy="836712"/>
          </a:xfrm>
          <a:solidFill>
            <a:srgbClr val="2F5EB0"/>
          </a:solidFill>
        </p:grpSpPr>
        <p:sp>
          <p:nvSpPr>
            <p:cNvPr id="14" name="矩形 1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15" name="等腰三角形 1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sp>
        <p:nvSpPr>
          <p:cNvPr id="18" name="文本框 9"/>
          <p:cNvSpPr txBox="1"/>
          <p:nvPr/>
        </p:nvSpPr>
        <p:spPr>
          <a:xfrm>
            <a:off x="630998" y="154749"/>
            <a:ext cx="1981097" cy="258445"/>
          </a:xfrm>
          <a:prstGeom prst="rect">
            <a:avLst/>
          </a:prstGeom>
          <a:noFill/>
        </p:spPr>
        <p:txBody>
          <a:bodyPr wrap="square" lIns="51418" tIns="25709" rIns="51418" bIns="25709" rtlCol="0">
            <a:spAutoFit/>
          </a:bodyPr>
          <a:lstStyle/>
          <a:p>
            <a:pPr marL="0" lvl="1"/>
            <a:r>
              <a:rPr lang="zh-CN" altLang="en-US" b="1" dirty="0">
                <a:solidFill>
                  <a:schemeClr val="tx1">
                    <a:lumMod val="50000"/>
                    <a:lumOff val="50000"/>
                  </a:schemeClr>
                </a:solidFill>
                <a:latin typeface="微软雅黑" panose="020B0503020204020204" charset="-122"/>
                <a:ea typeface="微软雅黑" panose="020B0503020204020204" charset="-122"/>
              </a:rPr>
              <a:t>电解自动剥锌系统</a:t>
            </a:r>
          </a:p>
        </p:txBody>
      </p:sp>
      <p:sp>
        <p:nvSpPr>
          <p:cNvPr id="4" name="千图PPT彼岸天：ID 8661124库_任意多边形 19"/>
          <p:cNvSpPr/>
          <p:nvPr>
            <p:custDataLst>
              <p:tags r:id="rId1"/>
            </p:custDataLst>
          </p:nvPr>
        </p:nvSpPr>
        <p:spPr bwMode="auto">
          <a:xfrm>
            <a:off x="213349" y="139509"/>
            <a:ext cx="295260" cy="273353"/>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ln>
        </p:spPr>
        <p:txBody>
          <a:bodyPr anchor="ctr"/>
          <a:lstStyle/>
          <a:p>
            <a:pPr algn="ctr"/>
            <a:endParaRPr sz="1010"/>
          </a:p>
        </p:txBody>
      </p:sp>
      <p:pic>
        <p:nvPicPr>
          <p:cNvPr id="7" name="图片 6" descr="bb708490-12f5-435a-bcb2-01b8bfc402fa.jpg"/>
          <p:cNvPicPr>
            <a:picLocks noChangeAspect="1"/>
          </p:cNvPicPr>
          <p:nvPr/>
        </p:nvPicPr>
        <p:blipFill>
          <a:blip r:embed="rId4" cstate="print"/>
          <a:stretch>
            <a:fillRect/>
          </a:stretch>
        </p:blipFill>
        <p:spPr>
          <a:xfrm>
            <a:off x="1200564" y="917661"/>
            <a:ext cx="3160707" cy="1953952"/>
          </a:xfrm>
          <a:prstGeom prst="rect">
            <a:avLst/>
          </a:prstGeom>
        </p:spPr>
      </p:pic>
      <p:pic>
        <p:nvPicPr>
          <p:cNvPr id="2" name="图片 1" descr="1.bmp"/>
          <p:cNvPicPr>
            <a:picLocks noChangeAspect="1"/>
          </p:cNvPicPr>
          <p:nvPr/>
        </p:nvPicPr>
        <p:blipFill>
          <a:blip r:embed="rId5" cstate="print"/>
          <a:stretch>
            <a:fillRect/>
          </a:stretch>
        </p:blipFill>
        <p:spPr>
          <a:xfrm>
            <a:off x="854824" y="2942095"/>
            <a:ext cx="4197449" cy="1752509"/>
          </a:xfrm>
          <a:prstGeom prst="rect">
            <a:avLst/>
          </a:prstGeom>
        </p:spPr>
      </p:pic>
      <p:pic>
        <p:nvPicPr>
          <p:cNvPr id="1026" name="Picture 2" descr="IMG20170418093948"/>
          <p:cNvPicPr>
            <a:picLocks noChangeAspect="1" noChangeArrowheads="1"/>
          </p:cNvPicPr>
          <p:nvPr/>
        </p:nvPicPr>
        <p:blipFill>
          <a:blip r:embed="rId6" cstate="print"/>
          <a:srcRect/>
          <a:stretch>
            <a:fillRect/>
          </a:stretch>
        </p:blipFill>
        <p:spPr bwMode="auto">
          <a:xfrm>
            <a:off x="4433657" y="917661"/>
            <a:ext cx="3272143" cy="1947761"/>
          </a:xfrm>
          <a:prstGeom prst="rect">
            <a:avLst/>
          </a:prstGeom>
          <a:noFill/>
          <a:ln w="9525">
            <a:noFill/>
            <a:miter lim="800000"/>
            <a:headEnd/>
            <a:tailEnd/>
          </a:ln>
        </p:spPr>
      </p:pic>
      <p:pic>
        <p:nvPicPr>
          <p:cNvPr id="6" name="图片 5" descr="微信图片_20180625224742.jpg"/>
          <p:cNvPicPr>
            <a:picLocks noChangeAspect="1"/>
          </p:cNvPicPr>
          <p:nvPr/>
        </p:nvPicPr>
        <p:blipFill>
          <a:blip r:embed="rId7" cstate="print"/>
          <a:srcRect t="7301"/>
          <a:stretch>
            <a:fillRect/>
          </a:stretch>
        </p:blipFill>
        <p:spPr>
          <a:xfrm>
            <a:off x="5128469" y="2942095"/>
            <a:ext cx="2985932" cy="1752509"/>
          </a:xfrm>
          <a:prstGeom prst="rect">
            <a:avLst/>
          </a:prstGeom>
        </p:spPr>
      </p:pic>
      <p:sp>
        <p:nvSpPr>
          <p:cNvPr id="30" name="六边形 29"/>
          <p:cNvSpPr/>
          <p:nvPr/>
        </p:nvSpPr>
        <p:spPr>
          <a:xfrm>
            <a:off x="3213127" y="355239"/>
            <a:ext cx="2292548" cy="352883"/>
          </a:xfrm>
          <a:prstGeom prst="hexagon">
            <a:avLst>
              <a:gd name="adj" fmla="val 40508"/>
              <a:gd name="vf" fmla="val 115470"/>
            </a:avLst>
          </a:prstGeom>
          <a:solidFill>
            <a:srgbClr val="2C59A8"/>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29" name="文本框 47"/>
          <p:cNvSpPr txBox="1"/>
          <p:nvPr/>
        </p:nvSpPr>
        <p:spPr>
          <a:xfrm>
            <a:off x="3909844" y="373025"/>
            <a:ext cx="1325880" cy="321945"/>
          </a:xfrm>
          <a:prstGeom prst="rect">
            <a:avLst/>
          </a:prstGeom>
          <a:noFill/>
          <a:effectLst/>
        </p:spPr>
        <p:txBody>
          <a:bodyPr wrap="none" rtlCol="0">
            <a:spAutoFit/>
          </a:bodyPr>
          <a:lstStyle/>
          <a:p>
            <a:pPr algn="l"/>
            <a:r>
              <a:rPr lang="zh-CN" altLang="en-US" sz="1500" b="1" dirty="0">
                <a:solidFill>
                  <a:schemeClr val="bg1"/>
                </a:solidFill>
                <a:latin typeface="微软雅黑" panose="020B0503020204020204" charset="-122"/>
                <a:ea typeface="微软雅黑" panose="020B0503020204020204" charset="-122"/>
                <a:sym typeface="+mn-ea"/>
              </a:rPr>
              <a:t>有色金属行业</a:t>
            </a:r>
          </a:p>
        </p:txBody>
      </p:sp>
      <p:sp>
        <p:nvSpPr>
          <p:cNvPr id="5" name="矩形 4"/>
          <p:cNvSpPr/>
          <p:nvPr/>
        </p:nvSpPr>
        <p:spPr>
          <a:xfrm flipH="1">
            <a:off x="236" y="4895505"/>
            <a:ext cx="9143525" cy="270299"/>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3" name="矩形 2"/>
          <p:cNvSpPr/>
          <p:nvPr/>
        </p:nvSpPr>
        <p:spPr>
          <a:xfrm flipH="1">
            <a:off x="235" y="4948788"/>
            <a:ext cx="9143525" cy="21666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11" name="矩形 5"/>
          <p:cNvSpPr/>
          <p:nvPr/>
        </p:nvSpPr>
        <p:spPr>
          <a:xfrm>
            <a:off x="7480328" y="4871361"/>
            <a:ext cx="763482" cy="8383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16" name="矩形 15"/>
          <p:cNvSpPr/>
          <p:nvPr/>
        </p:nvSpPr>
        <p:spPr>
          <a:xfrm>
            <a:off x="7548540" y="4871361"/>
            <a:ext cx="802699" cy="294090"/>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24" name="Rectangle 4"/>
          <p:cNvSpPr txBox="1">
            <a:spLocks noChangeArrowheads="1"/>
          </p:cNvSpPr>
          <p:nvPr/>
        </p:nvSpPr>
        <p:spPr bwMode="auto">
          <a:xfrm>
            <a:off x="7517977" y="4871361"/>
            <a:ext cx="863826" cy="29409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58" tIns="34279" rIns="68558" bIns="34279"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1500" dirty="0">
                <a:latin typeface="微软雅黑" panose="020B0503020204020204" charset="-122"/>
                <a:ea typeface="微软雅黑" panose="020B0503020204020204" charset="-122"/>
              </a:rPr>
              <a:t>21</a:t>
            </a:r>
            <a:endParaRPr lang="zh-CN" sz="1500"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bldLst>
      <p:bldP spid="4" grpId="0" bldLvl="0" animBg="1"/>
      <p:bldP spid="29" grpId="0" bldLvl="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51" y="3025"/>
            <a:ext cx="738534" cy="437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nvGrpSpPr>
          <p:cNvPr id="13" name="组合 12"/>
          <p:cNvGrpSpPr/>
          <p:nvPr/>
        </p:nvGrpSpPr>
        <p:grpSpPr>
          <a:xfrm>
            <a:off x="145104" y="3025"/>
            <a:ext cx="431914" cy="627339"/>
            <a:chOff x="841003" y="360040"/>
            <a:chExt cx="504056" cy="836712"/>
          </a:xfrm>
          <a:solidFill>
            <a:srgbClr val="2F5EB0"/>
          </a:solidFill>
        </p:grpSpPr>
        <p:sp>
          <p:nvSpPr>
            <p:cNvPr id="14" name="矩形 1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15" name="等腰三角形 1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sp>
        <p:nvSpPr>
          <p:cNvPr id="18" name="文本框 9"/>
          <p:cNvSpPr txBox="1"/>
          <p:nvPr/>
        </p:nvSpPr>
        <p:spPr>
          <a:xfrm>
            <a:off x="630998" y="154749"/>
            <a:ext cx="1981097" cy="258445"/>
          </a:xfrm>
          <a:prstGeom prst="rect">
            <a:avLst/>
          </a:prstGeom>
          <a:noFill/>
        </p:spPr>
        <p:txBody>
          <a:bodyPr wrap="square" lIns="51418" tIns="25709" rIns="51418" bIns="25709" rtlCol="0">
            <a:spAutoFit/>
          </a:bodyPr>
          <a:lstStyle/>
          <a:p>
            <a:pPr marL="0" lvl="1"/>
            <a:r>
              <a:rPr lang="zh-CN" altLang="en-US" b="1" dirty="0">
                <a:solidFill>
                  <a:schemeClr val="tx1">
                    <a:lumMod val="50000"/>
                    <a:lumOff val="50000"/>
                  </a:schemeClr>
                </a:solidFill>
                <a:latin typeface="微软雅黑" panose="020B0503020204020204" charset="-122"/>
                <a:ea typeface="微软雅黑" panose="020B0503020204020204" charset="-122"/>
              </a:rPr>
              <a:t>中伟项目</a:t>
            </a:r>
          </a:p>
        </p:txBody>
      </p:sp>
      <p:sp>
        <p:nvSpPr>
          <p:cNvPr id="4" name="千图PPT彼岸天：ID 8661124库_任意多边形 19"/>
          <p:cNvSpPr/>
          <p:nvPr>
            <p:custDataLst>
              <p:tags r:id="rId1"/>
            </p:custDataLst>
          </p:nvPr>
        </p:nvSpPr>
        <p:spPr bwMode="auto">
          <a:xfrm>
            <a:off x="213349" y="139509"/>
            <a:ext cx="295260" cy="273353"/>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ln>
        </p:spPr>
        <p:txBody>
          <a:bodyPr anchor="ctr"/>
          <a:lstStyle/>
          <a:p>
            <a:pPr algn="ctr"/>
            <a:endParaRPr sz="1010"/>
          </a:p>
        </p:txBody>
      </p:sp>
      <p:sp>
        <p:nvSpPr>
          <p:cNvPr id="5" name="矩形 4"/>
          <p:cNvSpPr/>
          <p:nvPr/>
        </p:nvSpPr>
        <p:spPr>
          <a:xfrm flipH="1">
            <a:off x="236" y="4895505"/>
            <a:ext cx="9143525" cy="270299"/>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3" name="矩形 2"/>
          <p:cNvSpPr/>
          <p:nvPr/>
        </p:nvSpPr>
        <p:spPr>
          <a:xfrm flipH="1">
            <a:off x="235" y="4948788"/>
            <a:ext cx="9143525" cy="21666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11" name="矩形 5"/>
          <p:cNvSpPr/>
          <p:nvPr/>
        </p:nvSpPr>
        <p:spPr>
          <a:xfrm>
            <a:off x="7480328" y="4871361"/>
            <a:ext cx="763482" cy="8383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16" name="矩形 15"/>
          <p:cNvSpPr/>
          <p:nvPr/>
        </p:nvSpPr>
        <p:spPr>
          <a:xfrm>
            <a:off x="7548540" y="4871361"/>
            <a:ext cx="802699" cy="294090"/>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24" name="Rectangle 4"/>
          <p:cNvSpPr txBox="1">
            <a:spLocks noChangeArrowheads="1"/>
          </p:cNvSpPr>
          <p:nvPr/>
        </p:nvSpPr>
        <p:spPr bwMode="auto">
          <a:xfrm>
            <a:off x="7517977" y="4871361"/>
            <a:ext cx="863826" cy="29409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58" tIns="34279" rIns="68558" bIns="34279"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1500" dirty="0">
                <a:latin typeface="微软雅黑" panose="020B0503020204020204" charset="-122"/>
                <a:ea typeface="微软雅黑" panose="020B0503020204020204" charset="-122"/>
              </a:rPr>
              <a:t>21</a:t>
            </a:r>
            <a:endParaRPr lang="zh-CN" sz="1500" dirty="0">
              <a:latin typeface="微软雅黑" panose="020B0503020204020204" charset="-122"/>
              <a:ea typeface="微软雅黑" panose="020B0503020204020204" charset="-122"/>
            </a:endParaRPr>
          </a:p>
        </p:txBody>
      </p:sp>
      <p:pic>
        <p:nvPicPr>
          <p:cNvPr id="8" name="图片 7" descr="10#车间网络拓扑图"/>
          <p:cNvPicPr>
            <a:picLocks noChangeAspect="1"/>
          </p:cNvPicPr>
          <p:nvPr/>
        </p:nvPicPr>
        <p:blipFill>
          <a:blip r:embed="rId4" cstate="print"/>
          <a:stretch>
            <a:fillRect/>
          </a:stretch>
        </p:blipFill>
        <p:spPr>
          <a:xfrm>
            <a:off x="213360" y="878840"/>
            <a:ext cx="1880235" cy="2199640"/>
          </a:xfrm>
          <a:prstGeom prst="rect">
            <a:avLst/>
          </a:prstGeom>
        </p:spPr>
      </p:pic>
      <p:pic>
        <p:nvPicPr>
          <p:cNvPr id="9" name="图片 8" descr="PLC组态图片"/>
          <p:cNvPicPr>
            <a:picLocks noChangeAspect="1"/>
          </p:cNvPicPr>
          <p:nvPr/>
        </p:nvPicPr>
        <p:blipFill>
          <a:blip r:embed="rId5" cstate="print"/>
          <a:stretch>
            <a:fillRect/>
          </a:stretch>
        </p:blipFill>
        <p:spPr>
          <a:xfrm>
            <a:off x="2612390" y="834390"/>
            <a:ext cx="5986780" cy="2540635"/>
          </a:xfrm>
          <a:prstGeom prst="rect">
            <a:avLst/>
          </a:prstGeom>
        </p:spPr>
      </p:pic>
      <p:pic>
        <p:nvPicPr>
          <p:cNvPr id="10" name="图片 9" descr="控制室照片"/>
          <p:cNvPicPr>
            <a:picLocks noChangeAspect="1"/>
          </p:cNvPicPr>
          <p:nvPr/>
        </p:nvPicPr>
        <p:blipFill>
          <a:blip r:embed="rId6" cstate="print"/>
          <a:stretch>
            <a:fillRect/>
          </a:stretch>
        </p:blipFill>
        <p:spPr>
          <a:xfrm>
            <a:off x="1365250" y="2458720"/>
            <a:ext cx="4334510" cy="2436495"/>
          </a:xfrm>
          <a:prstGeom prst="rect">
            <a:avLst/>
          </a:prstGeom>
        </p:spPr>
      </p:pic>
      <p:pic>
        <p:nvPicPr>
          <p:cNvPr id="22" name="图片 21" descr="上位机图片4"/>
          <p:cNvPicPr>
            <a:picLocks noChangeAspect="1"/>
          </p:cNvPicPr>
          <p:nvPr/>
        </p:nvPicPr>
        <p:blipFill>
          <a:blip r:embed="rId7" cstate="print"/>
          <a:stretch>
            <a:fillRect/>
          </a:stretch>
        </p:blipFill>
        <p:spPr>
          <a:xfrm>
            <a:off x="397510" y="2406015"/>
            <a:ext cx="4538345" cy="2339340"/>
          </a:xfrm>
          <a:prstGeom prst="rect">
            <a:avLst/>
          </a:prstGeom>
        </p:spPr>
      </p:pic>
      <p:pic>
        <p:nvPicPr>
          <p:cNvPr id="19" name="图片 18" descr="上位机图片1"/>
          <p:cNvPicPr>
            <a:picLocks noChangeAspect="1"/>
          </p:cNvPicPr>
          <p:nvPr/>
        </p:nvPicPr>
        <p:blipFill>
          <a:blip r:embed="rId8" cstate="print"/>
          <a:stretch>
            <a:fillRect/>
          </a:stretch>
        </p:blipFill>
        <p:spPr>
          <a:xfrm>
            <a:off x="3682365" y="1104900"/>
            <a:ext cx="4916805" cy="2519680"/>
          </a:xfrm>
          <a:prstGeom prst="rect">
            <a:avLst/>
          </a:prstGeom>
        </p:spPr>
      </p:pic>
      <p:pic>
        <p:nvPicPr>
          <p:cNvPr id="20" name="图片 19" descr="上位机图片2"/>
          <p:cNvPicPr>
            <a:picLocks noChangeAspect="1"/>
          </p:cNvPicPr>
          <p:nvPr/>
        </p:nvPicPr>
        <p:blipFill>
          <a:blip r:embed="rId9" cstate="print"/>
          <a:stretch>
            <a:fillRect/>
          </a:stretch>
        </p:blipFill>
        <p:spPr>
          <a:xfrm>
            <a:off x="2675890" y="563880"/>
            <a:ext cx="6317615" cy="327152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linds(horizontal)">
                                      <p:cBhvr>
                                        <p:cTn id="13" dur="500"/>
                                        <p:tgtEl>
                                          <p:spTgt spid="19"/>
                                        </p:tgtEl>
                                      </p:cBhvr>
                                    </p:animEffect>
                                  </p:childTnLst>
                                </p:cTn>
                              </p:par>
                              <p:par>
                                <p:cTn id="14" presetID="3" presetClass="entr" presetSubtype="1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blinds(horizontal)">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7" presetClass="entr" presetSubtype="4"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0" fill="hold"/>
                                        <p:tgtEl>
                                          <p:spTgt spid="20"/>
                                        </p:tgtEl>
                                        <p:attrNameLst>
                                          <p:attrName>ppt_x</p:attrName>
                                        </p:attrNameLst>
                                      </p:cBhvr>
                                      <p:tavLst>
                                        <p:tav tm="0">
                                          <p:val>
                                            <p:strVal val="#ppt_x"/>
                                          </p:val>
                                        </p:tav>
                                        <p:tav tm="100000">
                                          <p:val>
                                            <p:strVal val="#ppt_x"/>
                                          </p:val>
                                        </p:tav>
                                      </p:tavLst>
                                    </p:anim>
                                    <p:anim calcmode="lin" valueType="num">
                                      <p:cBhvr additive="base">
                                        <p:cTn id="22" dur="50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9"/>
          <p:cNvSpPr txBox="1"/>
          <p:nvPr/>
        </p:nvSpPr>
        <p:spPr>
          <a:xfrm>
            <a:off x="631190" y="154940"/>
            <a:ext cx="929640" cy="258445"/>
          </a:xfrm>
          <a:prstGeom prst="rect">
            <a:avLst/>
          </a:prstGeom>
          <a:noFill/>
        </p:spPr>
        <p:txBody>
          <a:bodyPr wrap="square" lIns="51418" tIns="25709" rIns="51418" bIns="25709" rtlCol="0">
            <a:spAutoFit/>
          </a:bodyPr>
          <a:lstStyle/>
          <a:p>
            <a:pPr marL="0" lvl="1"/>
            <a:r>
              <a:rPr lang="zh-CN" altLang="en-US" b="1" dirty="0">
                <a:solidFill>
                  <a:schemeClr val="bg1">
                    <a:lumMod val="50000"/>
                  </a:schemeClr>
                </a:solidFill>
                <a:latin typeface="微软雅黑" panose="020B0503020204020204" charset="-122"/>
                <a:ea typeface="微软雅黑" panose="020B0503020204020204" charset="-122"/>
              </a:rPr>
              <a:t>系统规划</a:t>
            </a:r>
          </a:p>
        </p:txBody>
      </p:sp>
      <p:sp>
        <p:nvSpPr>
          <p:cNvPr id="180" name="矩形 179"/>
          <p:cNvSpPr/>
          <p:nvPr/>
        </p:nvSpPr>
        <p:spPr>
          <a:xfrm>
            <a:off x="451" y="3053"/>
            <a:ext cx="738534" cy="437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nvGrpSpPr>
          <p:cNvPr id="181" name="组合 180"/>
          <p:cNvGrpSpPr/>
          <p:nvPr/>
        </p:nvGrpSpPr>
        <p:grpSpPr>
          <a:xfrm>
            <a:off x="145104" y="3053"/>
            <a:ext cx="431914" cy="627339"/>
            <a:chOff x="841003" y="360040"/>
            <a:chExt cx="504056" cy="836712"/>
          </a:xfrm>
          <a:solidFill>
            <a:srgbClr val="2F5EB0"/>
          </a:solidFill>
        </p:grpSpPr>
        <p:sp>
          <p:nvSpPr>
            <p:cNvPr id="182" name="矩形 181"/>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183" name="等腰三角形 182"/>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sp>
        <p:nvSpPr>
          <p:cNvPr id="184" name="KSO_Shape"/>
          <p:cNvSpPr/>
          <p:nvPr/>
        </p:nvSpPr>
        <p:spPr bwMode="auto">
          <a:xfrm>
            <a:off x="201359" y="161925"/>
            <a:ext cx="319405" cy="25273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010">
              <a:solidFill>
                <a:srgbClr val="1C666E"/>
              </a:solidFill>
              <a:ea typeface="宋体" panose="02010600030101010101" pitchFamily="2" charset="-122"/>
            </a:endParaRPr>
          </a:p>
        </p:txBody>
      </p:sp>
      <p:graphicFrame>
        <p:nvGraphicFramePr>
          <p:cNvPr id="2" name="图示 1"/>
          <p:cNvGraphicFramePr/>
          <p:nvPr/>
        </p:nvGraphicFramePr>
        <p:xfrm>
          <a:off x="300355" y="775970"/>
          <a:ext cx="5172075" cy="206883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3" name="图示 2"/>
          <p:cNvGraphicFramePr/>
          <p:nvPr/>
        </p:nvGraphicFramePr>
        <p:xfrm>
          <a:off x="300355" y="2938780"/>
          <a:ext cx="5172075" cy="206883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8" name="图示 7"/>
          <p:cNvGraphicFramePr/>
          <p:nvPr/>
        </p:nvGraphicFramePr>
        <p:xfrm>
          <a:off x="5311775" y="46990"/>
          <a:ext cx="3379470" cy="496062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custDataLst>
      <p:tags r:id="rId1"/>
    </p:custDataLst>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51" y="3025"/>
            <a:ext cx="738534" cy="437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nvGrpSpPr>
          <p:cNvPr id="13" name="组合 12"/>
          <p:cNvGrpSpPr/>
          <p:nvPr/>
        </p:nvGrpSpPr>
        <p:grpSpPr>
          <a:xfrm>
            <a:off x="145104" y="3025"/>
            <a:ext cx="431914" cy="627339"/>
            <a:chOff x="841003" y="360040"/>
            <a:chExt cx="504056" cy="836712"/>
          </a:xfrm>
          <a:solidFill>
            <a:srgbClr val="2F5EB0"/>
          </a:solidFill>
        </p:grpSpPr>
        <p:sp>
          <p:nvSpPr>
            <p:cNvPr id="14" name="矩形 1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15" name="等腰三角形 1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sp>
        <p:nvSpPr>
          <p:cNvPr id="18" name="文本框 9"/>
          <p:cNvSpPr txBox="1"/>
          <p:nvPr/>
        </p:nvSpPr>
        <p:spPr>
          <a:xfrm>
            <a:off x="630998" y="154749"/>
            <a:ext cx="1981097" cy="258445"/>
          </a:xfrm>
          <a:prstGeom prst="rect">
            <a:avLst/>
          </a:prstGeom>
          <a:noFill/>
        </p:spPr>
        <p:txBody>
          <a:bodyPr wrap="square" lIns="51418" tIns="25709" rIns="51418" bIns="25709" rtlCol="0">
            <a:spAutoFit/>
          </a:bodyPr>
          <a:lstStyle/>
          <a:p>
            <a:pPr marL="0" lvl="1"/>
            <a:r>
              <a:rPr lang="zh-CN" altLang="en-US" b="1" dirty="0">
                <a:solidFill>
                  <a:schemeClr val="tx1">
                    <a:lumMod val="50000"/>
                    <a:lumOff val="50000"/>
                  </a:schemeClr>
                </a:solidFill>
                <a:latin typeface="微软雅黑" panose="020B0503020204020204" charset="-122"/>
                <a:ea typeface="微软雅黑" panose="020B0503020204020204" charset="-122"/>
              </a:rPr>
              <a:t>清源华建项目</a:t>
            </a:r>
          </a:p>
        </p:txBody>
      </p:sp>
      <p:sp>
        <p:nvSpPr>
          <p:cNvPr id="4" name="千图PPT彼岸天：ID 8661124库_任意多边形 19"/>
          <p:cNvSpPr/>
          <p:nvPr>
            <p:custDataLst>
              <p:tags r:id="rId1"/>
            </p:custDataLst>
          </p:nvPr>
        </p:nvSpPr>
        <p:spPr bwMode="auto">
          <a:xfrm>
            <a:off x="213349" y="139509"/>
            <a:ext cx="295260" cy="273353"/>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ln>
        </p:spPr>
        <p:txBody>
          <a:bodyPr anchor="ctr"/>
          <a:lstStyle/>
          <a:p>
            <a:pPr algn="ctr"/>
            <a:endParaRPr sz="1010"/>
          </a:p>
        </p:txBody>
      </p:sp>
      <p:sp>
        <p:nvSpPr>
          <p:cNvPr id="5" name="矩形 4"/>
          <p:cNvSpPr/>
          <p:nvPr/>
        </p:nvSpPr>
        <p:spPr>
          <a:xfrm flipH="1">
            <a:off x="236" y="4895505"/>
            <a:ext cx="9143525" cy="270299"/>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3" name="矩形 2"/>
          <p:cNvSpPr/>
          <p:nvPr/>
        </p:nvSpPr>
        <p:spPr>
          <a:xfrm flipH="1">
            <a:off x="235" y="4948788"/>
            <a:ext cx="9143525" cy="21666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11" name="矩形 5"/>
          <p:cNvSpPr/>
          <p:nvPr/>
        </p:nvSpPr>
        <p:spPr>
          <a:xfrm>
            <a:off x="7480328" y="4871361"/>
            <a:ext cx="763482" cy="8383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16" name="矩形 15"/>
          <p:cNvSpPr/>
          <p:nvPr/>
        </p:nvSpPr>
        <p:spPr>
          <a:xfrm>
            <a:off x="7548540" y="4871361"/>
            <a:ext cx="802699" cy="294090"/>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24" name="Rectangle 4"/>
          <p:cNvSpPr txBox="1">
            <a:spLocks noChangeArrowheads="1"/>
          </p:cNvSpPr>
          <p:nvPr/>
        </p:nvSpPr>
        <p:spPr bwMode="auto">
          <a:xfrm>
            <a:off x="7517977" y="4871361"/>
            <a:ext cx="863826" cy="29409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58" tIns="34279" rIns="68558" bIns="34279"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1500" dirty="0">
                <a:latin typeface="微软雅黑" panose="020B0503020204020204" charset="-122"/>
                <a:ea typeface="微软雅黑" panose="020B0503020204020204" charset="-122"/>
              </a:rPr>
              <a:t>21</a:t>
            </a:r>
            <a:endParaRPr lang="zh-CN" sz="1500" dirty="0">
              <a:latin typeface="微软雅黑" panose="020B0503020204020204" charset="-122"/>
              <a:ea typeface="微软雅黑" panose="020B0503020204020204" charset="-122"/>
            </a:endParaRPr>
          </a:p>
        </p:txBody>
      </p:sp>
      <p:pic>
        <p:nvPicPr>
          <p:cNvPr id="2" name="图片 1" descr="拓扑图"/>
          <p:cNvPicPr>
            <a:picLocks noChangeAspect="1"/>
          </p:cNvPicPr>
          <p:nvPr/>
        </p:nvPicPr>
        <p:blipFill>
          <a:blip r:embed="rId4" cstate="print"/>
          <a:stretch>
            <a:fillRect/>
          </a:stretch>
        </p:blipFill>
        <p:spPr>
          <a:xfrm>
            <a:off x="145415" y="751840"/>
            <a:ext cx="3697605" cy="2614295"/>
          </a:xfrm>
          <a:prstGeom prst="rect">
            <a:avLst/>
          </a:prstGeom>
        </p:spPr>
      </p:pic>
      <p:pic>
        <p:nvPicPr>
          <p:cNvPr id="6" name="图片 5" descr="微信图片_20210819093503"/>
          <p:cNvPicPr>
            <a:picLocks noChangeAspect="1"/>
          </p:cNvPicPr>
          <p:nvPr/>
        </p:nvPicPr>
        <p:blipFill>
          <a:blip r:embed="rId5" cstate="print"/>
          <a:stretch>
            <a:fillRect/>
          </a:stretch>
        </p:blipFill>
        <p:spPr>
          <a:xfrm>
            <a:off x="2961005" y="694055"/>
            <a:ext cx="3502660" cy="2729865"/>
          </a:xfrm>
          <a:prstGeom prst="rect">
            <a:avLst/>
          </a:prstGeom>
        </p:spPr>
      </p:pic>
      <p:pic>
        <p:nvPicPr>
          <p:cNvPr id="7" name="图片 6" descr="微信图片_20210819093344"/>
          <p:cNvPicPr>
            <a:picLocks noChangeAspect="1"/>
          </p:cNvPicPr>
          <p:nvPr/>
        </p:nvPicPr>
        <p:blipFill>
          <a:blip r:embed="rId6" cstate="print"/>
          <a:stretch>
            <a:fillRect/>
          </a:stretch>
        </p:blipFill>
        <p:spPr>
          <a:xfrm>
            <a:off x="213360" y="2414905"/>
            <a:ext cx="3145155" cy="2456180"/>
          </a:xfrm>
          <a:prstGeom prst="rect">
            <a:avLst/>
          </a:prstGeom>
        </p:spPr>
      </p:pic>
      <p:pic>
        <p:nvPicPr>
          <p:cNvPr id="17" name="图片 16" descr="微信图片_20210819093410"/>
          <p:cNvPicPr>
            <a:picLocks noChangeAspect="1"/>
          </p:cNvPicPr>
          <p:nvPr/>
        </p:nvPicPr>
        <p:blipFill>
          <a:blip r:embed="rId7" cstate="print"/>
          <a:stretch>
            <a:fillRect/>
          </a:stretch>
        </p:blipFill>
        <p:spPr>
          <a:xfrm>
            <a:off x="5254625" y="2114550"/>
            <a:ext cx="3316605" cy="2592705"/>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descr="fdea8170332781f46406f680fffbe7ae"/>
          <p:cNvPicPr>
            <a:picLocks noChangeAspect="1"/>
          </p:cNvPicPr>
          <p:nvPr/>
        </p:nvPicPr>
        <p:blipFill>
          <a:blip r:embed="rId6" cstate="print"/>
          <a:srcRect t="15621" b="6277"/>
          <a:stretch>
            <a:fillRect/>
          </a:stretch>
        </p:blipFill>
        <p:spPr>
          <a:xfrm>
            <a:off x="-36195" y="16510"/>
            <a:ext cx="9215755" cy="5212080"/>
          </a:xfrm>
          <a:prstGeom prst="rect">
            <a:avLst/>
          </a:prstGeom>
        </p:spPr>
      </p:pic>
      <p:sp>
        <p:nvSpPr>
          <p:cNvPr id="20" name="矩形 19"/>
          <p:cNvSpPr/>
          <p:nvPr/>
        </p:nvSpPr>
        <p:spPr>
          <a:xfrm>
            <a:off x="-35877" y="16510"/>
            <a:ext cx="9245600" cy="5203190"/>
          </a:xfrm>
          <a:prstGeom prst="rect">
            <a:avLst/>
          </a:prstGeom>
          <a:solidFill>
            <a:srgbClr val="254B8B">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标题 6"/>
          <p:cNvSpPr>
            <a:spLocks noGrp="1"/>
          </p:cNvSpPr>
          <p:nvPr>
            <p:custDataLst>
              <p:tags r:id="rId1"/>
            </p:custDataLst>
          </p:nvPr>
        </p:nvSpPr>
        <p:spPr>
          <a:xfrm>
            <a:off x="14923" y="1692910"/>
            <a:ext cx="9144000" cy="898525"/>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zh-CN" altLang="en-US" sz="3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谢谢观看</a:t>
            </a:r>
          </a:p>
        </p:txBody>
      </p:sp>
      <p:sp>
        <p:nvSpPr>
          <p:cNvPr id="17" name="副标题 4"/>
          <p:cNvSpPr>
            <a:spLocks noGrp="1"/>
          </p:cNvSpPr>
          <p:nvPr>
            <p:custDataLst>
              <p:tags r:id="rId2"/>
            </p:custDataLst>
          </p:nvPr>
        </p:nvSpPr>
        <p:spPr>
          <a:xfrm>
            <a:off x="4083099" y="4472536"/>
            <a:ext cx="1007647" cy="32319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2021.08</a:t>
            </a:r>
          </a:p>
        </p:txBody>
      </p:sp>
      <p:sp>
        <p:nvSpPr>
          <p:cNvPr id="18" name="副标题 7"/>
          <p:cNvSpPr txBox="1"/>
          <p:nvPr>
            <p:custDataLst>
              <p:tags r:id="rId3"/>
            </p:custDataLst>
          </p:nvPr>
        </p:nvSpPr>
        <p:spPr>
          <a:xfrm>
            <a:off x="14923" y="4108673"/>
            <a:ext cx="9144000" cy="52546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zh-CN" altLang="en-US" sz="20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湖南深拓智能设备股份有限公司</a:t>
            </a:r>
          </a:p>
        </p:txBody>
      </p:sp>
      <p:sp>
        <p:nvSpPr>
          <p:cNvPr id="32" name="矩形 31"/>
          <p:cNvSpPr/>
          <p:nvPr/>
        </p:nvSpPr>
        <p:spPr>
          <a:xfrm>
            <a:off x="482600" y="1350010"/>
            <a:ext cx="8208645" cy="1584325"/>
          </a:xfrm>
          <a:prstGeom prst="rect">
            <a:avLst/>
          </a:prstGeom>
          <a:noFill/>
          <a:ln>
            <a:solidFill>
              <a:schemeClr val="bg1"/>
            </a:solidFill>
          </a:ln>
          <a:extLst>
            <a:ext uri="{909E8E84-426E-40DD-AFC4-6F175D3DCCD1}">
              <a14:hiddenFill xmlns:a14="http://schemas.microsoft.com/office/drawing/2010/main" xmlns="">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1500">
        <p:random/>
      </p:transition>
    </mc:Choice>
    <mc:Fallback>
      <p:transition spd="slow">
        <p:random/>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箭头连接符 13"/>
          <p:cNvCxnSpPr/>
          <p:nvPr/>
        </p:nvCxnSpPr>
        <p:spPr>
          <a:xfrm>
            <a:off x="2752725" y="1954530"/>
            <a:ext cx="0" cy="517525"/>
          </a:xfrm>
          <a:prstGeom prst="straightConnector1">
            <a:avLst/>
          </a:prstGeom>
          <a:ln w="38100">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19" name="直接箭头连接符 18"/>
          <p:cNvCxnSpPr/>
          <p:nvPr/>
        </p:nvCxnSpPr>
        <p:spPr>
          <a:xfrm>
            <a:off x="4812665" y="1941830"/>
            <a:ext cx="8255" cy="538480"/>
          </a:xfrm>
          <a:prstGeom prst="straightConnector1">
            <a:avLst/>
          </a:prstGeom>
          <a:ln w="38100">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9" name="直接箭头连接符 8"/>
          <p:cNvCxnSpPr/>
          <p:nvPr/>
        </p:nvCxnSpPr>
        <p:spPr>
          <a:xfrm>
            <a:off x="3782695" y="1954530"/>
            <a:ext cx="0" cy="517525"/>
          </a:xfrm>
          <a:prstGeom prst="straightConnector1">
            <a:avLst/>
          </a:prstGeom>
          <a:ln w="38100">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4" name="圆角矩形 3"/>
          <p:cNvSpPr/>
          <p:nvPr/>
        </p:nvSpPr>
        <p:spPr>
          <a:xfrm>
            <a:off x="1627685" y="839078"/>
            <a:ext cx="4353515" cy="1116701"/>
          </a:xfrm>
          <a:prstGeom prst="roundRect">
            <a:avLst/>
          </a:prstGeom>
          <a:solidFill>
            <a:srgbClr val="254B8B"/>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zh-CN" altLang="en-US" sz="2000" dirty="0">
                <a:latin typeface="微软雅黑" panose="020B0503020204020204" charset="-122"/>
                <a:ea typeface="微软雅黑" panose="020B0503020204020204" charset="-122"/>
                <a:cs typeface="Times New Roman" panose="02020603050405020304" pitchFamily="18" charset="0"/>
              </a:rPr>
              <a:t>隆平高科集团</a:t>
            </a:r>
          </a:p>
        </p:txBody>
      </p:sp>
      <p:sp>
        <p:nvSpPr>
          <p:cNvPr id="5" name="圆角矩形 4"/>
          <p:cNvSpPr/>
          <p:nvPr/>
        </p:nvSpPr>
        <p:spPr>
          <a:xfrm>
            <a:off x="2327012" y="1449149"/>
            <a:ext cx="2953593" cy="299405"/>
          </a:xfrm>
          <a:prstGeom prst="roundRect">
            <a:avLst/>
          </a:prstGeom>
          <a:solidFill>
            <a:schemeClr val="bg1"/>
          </a:solidFill>
          <a:ln>
            <a:noFill/>
          </a:ln>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dirty="0">
                <a:latin typeface="微软雅黑" panose="020B0503020204020204" charset="-122"/>
                <a:ea typeface="微软雅黑" panose="020B0503020204020204" charset="-122"/>
                <a:cs typeface="微软雅黑" panose="020B0503020204020204" charset="-122"/>
              </a:rPr>
              <a:t>业</a:t>
            </a:r>
            <a:r>
              <a:rPr lang="zh-CN" altLang="en-US"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务计划执行层（</a:t>
            </a:r>
            <a:r>
              <a:rPr lang="en-US" altLang="zh-CN"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ERP</a:t>
            </a:r>
            <a:r>
              <a:rPr lang="zh-CN" altLang="en-US"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a:t>
            </a:r>
          </a:p>
        </p:txBody>
      </p:sp>
      <p:sp>
        <p:nvSpPr>
          <p:cNvPr id="12" name="圆角矩形 11"/>
          <p:cNvSpPr/>
          <p:nvPr/>
        </p:nvSpPr>
        <p:spPr>
          <a:xfrm>
            <a:off x="1332256" y="2462532"/>
            <a:ext cx="5028211" cy="141633"/>
          </a:xfrm>
          <a:prstGeom prst="roundRect">
            <a:avLst/>
          </a:prstGeom>
          <a:solidFill>
            <a:schemeClr val="bg1">
              <a:lumMod val="65000"/>
            </a:schemeClr>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5" name="TextBox 14"/>
          <p:cNvSpPr txBox="1"/>
          <p:nvPr/>
        </p:nvSpPr>
        <p:spPr>
          <a:xfrm>
            <a:off x="1572718" y="2071611"/>
            <a:ext cx="1097280" cy="275590"/>
          </a:xfrm>
          <a:prstGeom prst="rect">
            <a:avLst/>
          </a:prstGeom>
          <a:noFill/>
        </p:spPr>
        <p:txBody>
          <a:bodyPr wrap="none" rtlCol="0">
            <a:spAutoFit/>
          </a:bodyPr>
          <a:lstStyle/>
          <a:p>
            <a:r>
              <a:rPr lang="zh-CN" altLang="en-US" sz="1200" dirty="0">
                <a:solidFill>
                  <a:schemeClr val="tx1">
                    <a:lumMod val="75000"/>
                    <a:lumOff val="25000"/>
                  </a:schemeClr>
                </a:solidFill>
                <a:latin typeface="微软雅黑" panose="020B0503020204020204" charset="-122"/>
                <a:ea typeface="微软雅黑" panose="020B0503020204020204" charset="-122"/>
                <a:cs typeface="Times New Roman" panose="02020603050405020304" pitchFamily="18" charset="0"/>
              </a:rPr>
              <a:t>生产制造接口</a:t>
            </a:r>
          </a:p>
        </p:txBody>
      </p:sp>
      <p:sp>
        <p:nvSpPr>
          <p:cNvPr id="20" name="TextBox 19"/>
          <p:cNvSpPr txBox="1"/>
          <p:nvPr/>
        </p:nvSpPr>
        <p:spPr>
          <a:xfrm>
            <a:off x="3876428" y="2071611"/>
            <a:ext cx="792480" cy="275590"/>
          </a:xfrm>
          <a:prstGeom prst="rect">
            <a:avLst/>
          </a:prstGeom>
          <a:noFill/>
        </p:spPr>
        <p:txBody>
          <a:bodyPr wrap="none" rtlCol="0">
            <a:spAutoFit/>
          </a:bodyPr>
          <a:lstStyle/>
          <a:p>
            <a:r>
              <a:rPr lang="zh-CN" altLang="en-US" sz="1200" dirty="0">
                <a:solidFill>
                  <a:schemeClr val="tx1">
                    <a:lumMod val="75000"/>
                    <a:lumOff val="25000"/>
                  </a:schemeClr>
                </a:solidFill>
                <a:latin typeface="微软雅黑" panose="020B0503020204020204" charset="-122"/>
                <a:ea typeface="微软雅黑" panose="020B0503020204020204" charset="-122"/>
                <a:cs typeface="Times New Roman" panose="02020603050405020304" pitchFamily="18" charset="0"/>
              </a:rPr>
              <a:t>库存接口</a:t>
            </a:r>
          </a:p>
        </p:txBody>
      </p:sp>
      <p:sp>
        <p:nvSpPr>
          <p:cNvPr id="22" name="TextBox 21"/>
          <p:cNvSpPr txBox="1"/>
          <p:nvPr/>
        </p:nvSpPr>
        <p:spPr>
          <a:xfrm>
            <a:off x="5084908" y="2071611"/>
            <a:ext cx="792480" cy="275590"/>
          </a:xfrm>
          <a:prstGeom prst="rect">
            <a:avLst/>
          </a:prstGeom>
          <a:noFill/>
        </p:spPr>
        <p:txBody>
          <a:bodyPr wrap="none" rtlCol="0">
            <a:spAutoFit/>
          </a:bodyPr>
          <a:lstStyle/>
          <a:p>
            <a:r>
              <a:rPr lang="zh-CN" altLang="en-US" sz="1200" dirty="0">
                <a:solidFill>
                  <a:schemeClr val="tx1">
                    <a:lumMod val="75000"/>
                    <a:lumOff val="25000"/>
                  </a:schemeClr>
                </a:solidFill>
                <a:latin typeface="微软雅黑" panose="020B0503020204020204" charset="-122"/>
                <a:ea typeface="微软雅黑" panose="020B0503020204020204" charset="-122"/>
                <a:cs typeface="Times New Roman" panose="02020603050405020304" pitchFamily="18" charset="0"/>
              </a:rPr>
              <a:t>其它接口</a:t>
            </a:r>
          </a:p>
        </p:txBody>
      </p:sp>
      <p:sp>
        <p:nvSpPr>
          <p:cNvPr id="24" name="椭圆 23"/>
          <p:cNvSpPr/>
          <p:nvPr/>
        </p:nvSpPr>
        <p:spPr>
          <a:xfrm>
            <a:off x="822744" y="3105727"/>
            <a:ext cx="1464658" cy="1464658"/>
          </a:xfrm>
          <a:prstGeom prst="ellipse">
            <a:avLst/>
          </a:prstGeom>
          <a:solidFill>
            <a:schemeClr val="bg1">
              <a:lumMod val="65000"/>
            </a:schemeClr>
          </a:solidFill>
          <a:ln>
            <a:noFill/>
          </a:ln>
          <a:effectLst/>
        </p:spPr>
        <p:style>
          <a:lnRef idx="1">
            <a:schemeClr val="accent5"/>
          </a:lnRef>
          <a:fillRef idx="2">
            <a:schemeClr val="accent5"/>
          </a:fillRef>
          <a:effectRef idx="1">
            <a:schemeClr val="accent5"/>
          </a:effectRef>
          <a:fontRef idx="minor">
            <a:schemeClr val="dk1"/>
          </a:fontRef>
        </p:style>
        <p:txBody>
          <a:bodyPr rtlCol="0" anchor="b"/>
          <a:lstStyle/>
          <a:p>
            <a:pPr algn="ctr"/>
            <a:endParaRPr lang="en-US" altLang="zh-CN" dirty="0">
              <a:latin typeface="微软雅黑" panose="020B0503020204020204" charset="-122"/>
              <a:ea typeface="微软雅黑" panose="020B0503020204020204" charset="-122"/>
              <a:cs typeface="Times New Roman" panose="02020603050405020304" pitchFamily="18" charset="0"/>
            </a:endParaRPr>
          </a:p>
          <a:p>
            <a:pPr algn="ctr"/>
            <a:endParaRPr lang="en-US" altLang="zh-CN" dirty="0">
              <a:latin typeface="微软雅黑" panose="020B0503020204020204" charset="-122"/>
              <a:ea typeface="微软雅黑" panose="020B0503020204020204" charset="-122"/>
              <a:cs typeface="Times New Roman" panose="02020603050405020304" pitchFamily="18" charset="0"/>
            </a:endParaRPr>
          </a:p>
          <a:p>
            <a:pPr algn="ctr"/>
            <a:endParaRPr lang="en-US" altLang="zh-CN" dirty="0">
              <a:latin typeface="微软雅黑" panose="020B0503020204020204" charset="-122"/>
              <a:ea typeface="微软雅黑" panose="020B0503020204020204" charset="-122"/>
              <a:cs typeface="Times New Roman" panose="02020603050405020304" pitchFamily="18" charset="0"/>
            </a:endParaRPr>
          </a:p>
          <a:p>
            <a:pPr algn="ctr"/>
            <a:r>
              <a:rPr lang="zh-CN" altLang="en-US" dirty="0">
                <a:solidFill>
                  <a:schemeClr val="tx1">
                    <a:lumMod val="75000"/>
                    <a:lumOff val="25000"/>
                  </a:schemeClr>
                </a:solidFill>
                <a:latin typeface="微软雅黑" panose="020B0503020204020204" charset="-122"/>
                <a:ea typeface="微软雅黑" panose="020B0503020204020204" charset="-122"/>
                <a:cs typeface="Times New Roman" panose="02020603050405020304" pitchFamily="18" charset="0"/>
              </a:rPr>
              <a:t>益阳</a:t>
            </a:r>
          </a:p>
        </p:txBody>
      </p:sp>
      <p:sp>
        <p:nvSpPr>
          <p:cNvPr id="28" name="圆角矩形 27"/>
          <p:cNvSpPr/>
          <p:nvPr/>
        </p:nvSpPr>
        <p:spPr>
          <a:xfrm>
            <a:off x="949325" y="3524250"/>
            <a:ext cx="1203325" cy="440690"/>
          </a:xfrm>
          <a:prstGeom prst="roundRect">
            <a:avLst/>
          </a:prstGeom>
          <a:solidFill>
            <a:srgbClr val="254B8B"/>
          </a:solidFill>
          <a:ln w="12700">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1200" dirty="0">
                <a:latin typeface="微软雅黑" panose="020B0503020204020204" charset="-122"/>
                <a:ea typeface="微软雅黑" panose="020B0503020204020204" charset="-122"/>
                <a:cs typeface="Times New Roman" panose="02020603050405020304" pitchFamily="18" charset="0"/>
              </a:rPr>
              <a:t>园区物流加工管理平台</a:t>
            </a:r>
          </a:p>
        </p:txBody>
      </p:sp>
      <p:sp>
        <p:nvSpPr>
          <p:cNvPr id="8" name="文本框 9"/>
          <p:cNvSpPr txBox="1"/>
          <p:nvPr/>
        </p:nvSpPr>
        <p:spPr>
          <a:xfrm>
            <a:off x="631190" y="154940"/>
            <a:ext cx="1477645" cy="258445"/>
          </a:xfrm>
          <a:prstGeom prst="rect">
            <a:avLst/>
          </a:prstGeom>
          <a:noFill/>
        </p:spPr>
        <p:txBody>
          <a:bodyPr wrap="square" lIns="51418" tIns="25709" rIns="51418" bIns="25709" rtlCol="0">
            <a:spAutoFit/>
          </a:bodyPr>
          <a:lstStyle/>
          <a:p>
            <a:pPr marL="0" lvl="1"/>
            <a:r>
              <a:rPr lang="zh-CN" altLang="en-US" b="1" dirty="0">
                <a:solidFill>
                  <a:schemeClr val="bg1">
                    <a:lumMod val="50000"/>
                  </a:schemeClr>
                </a:solidFill>
                <a:latin typeface="微软雅黑" panose="020B0503020204020204" charset="-122"/>
                <a:ea typeface="微软雅黑" panose="020B0503020204020204" charset="-122"/>
              </a:rPr>
              <a:t>跨园区功能支持</a:t>
            </a:r>
          </a:p>
        </p:txBody>
      </p:sp>
      <p:sp>
        <p:nvSpPr>
          <p:cNvPr id="180" name="矩形 179"/>
          <p:cNvSpPr/>
          <p:nvPr/>
        </p:nvSpPr>
        <p:spPr>
          <a:xfrm>
            <a:off x="451" y="3053"/>
            <a:ext cx="738534" cy="437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latin typeface="微软雅黑" panose="020B0503020204020204" charset="-122"/>
              <a:ea typeface="微软雅黑" panose="020B0503020204020204" charset="-122"/>
            </a:endParaRPr>
          </a:p>
        </p:txBody>
      </p:sp>
      <p:grpSp>
        <p:nvGrpSpPr>
          <p:cNvPr id="181" name="组合 180"/>
          <p:cNvGrpSpPr/>
          <p:nvPr/>
        </p:nvGrpSpPr>
        <p:grpSpPr>
          <a:xfrm>
            <a:off x="145104" y="3053"/>
            <a:ext cx="431914" cy="627339"/>
            <a:chOff x="841003" y="360040"/>
            <a:chExt cx="504056" cy="836712"/>
          </a:xfrm>
          <a:solidFill>
            <a:srgbClr val="2F5EB0"/>
          </a:solidFill>
        </p:grpSpPr>
        <p:sp>
          <p:nvSpPr>
            <p:cNvPr id="182" name="矩形 181"/>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latin typeface="微软雅黑" panose="020B0503020204020204" charset="-122"/>
                <a:ea typeface="微软雅黑" panose="020B0503020204020204" charset="-122"/>
              </a:endParaRPr>
            </a:p>
          </p:txBody>
        </p:sp>
        <p:sp>
          <p:nvSpPr>
            <p:cNvPr id="183" name="等腰三角形 182"/>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latin typeface="微软雅黑" panose="020B0503020204020204" charset="-122"/>
                <a:ea typeface="微软雅黑" panose="020B0503020204020204" charset="-122"/>
              </a:endParaRPr>
            </a:p>
          </p:txBody>
        </p:sp>
      </p:grpSp>
      <p:sp>
        <p:nvSpPr>
          <p:cNvPr id="184" name="KSO_Shape"/>
          <p:cNvSpPr/>
          <p:nvPr/>
        </p:nvSpPr>
        <p:spPr bwMode="auto">
          <a:xfrm>
            <a:off x="201359" y="161925"/>
            <a:ext cx="319405" cy="25273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010">
              <a:solidFill>
                <a:srgbClr val="1C666E"/>
              </a:solidFill>
              <a:latin typeface="微软雅黑" panose="020B0503020204020204" charset="-122"/>
              <a:ea typeface="微软雅黑" panose="020B0503020204020204" charset="-122"/>
            </a:endParaRPr>
          </a:p>
        </p:txBody>
      </p:sp>
      <p:cxnSp>
        <p:nvCxnSpPr>
          <p:cNvPr id="10" name="直接箭头连接符 9"/>
          <p:cNvCxnSpPr/>
          <p:nvPr/>
        </p:nvCxnSpPr>
        <p:spPr>
          <a:xfrm>
            <a:off x="1546860" y="2604135"/>
            <a:ext cx="0" cy="517525"/>
          </a:xfrm>
          <a:prstGeom prst="straightConnector1">
            <a:avLst/>
          </a:prstGeom>
          <a:ln w="38100">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11" name="椭圆 10"/>
          <p:cNvSpPr/>
          <p:nvPr/>
        </p:nvSpPr>
        <p:spPr>
          <a:xfrm>
            <a:off x="2353729" y="3105727"/>
            <a:ext cx="1464658" cy="1464658"/>
          </a:xfrm>
          <a:prstGeom prst="ellipse">
            <a:avLst/>
          </a:prstGeom>
          <a:solidFill>
            <a:schemeClr val="bg1">
              <a:lumMod val="65000"/>
            </a:schemeClr>
          </a:solidFill>
          <a:ln>
            <a:noFill/>
          </a:ln>
          <a:effectLst/>
        </p:spPr>
        <p:style>
          <a:lnRef idx="1">
            <a:schemeClr val="accent5"/>
          </a:lnRef>
          <a:fillRef idx="2">
            <a:schemeClr val="accent5"/>
          </a:fillRef>
          <a:effectRef idx="1">
            <a:schemeClr val="accent5"/>
          </a:effectRef>
          <a:fontRef idx="minor">
            <a:schemeClr val="dk1"/>
          </a:fontRef>
        </p:style>
        <p:txBody>
          <a:bodyPr rtlCol="0" anchor="b"/>
          <a:lstStyle/>
          <a:p>
            <a:pPr algn="ctr"/>
            <a:endParaRPr lang="en-US" altLang="zh-CN" dirty="0">
              <a:solidFill>
                <a:schemeClr val="tx1">
                  <a:lumMod val="75000"/>
                  <a:lumOff val="25000"/>
                </a:schemeClr>
              </a:solidFill>
              <a:latin typeface="微软雅黑" panose="020B0503020204020204" charset="-122"/>
              <a:ea typeface="微软雅黑" panose="020B0503020204020204" charset="-122"/>
              <a:cs typeface="Times New Roman" panose="02020603050405020304" pitchFamily="18" charset="0"/>
            </a:endParaRPr>
          </a:p>
          <a:p>
            <a:pPr algn="ctr"/>
            <a:endParaRPr lang="en-US" altLang="zh-CN" dirty="0">
              <a:solidFill>
                <a:schemeClr val="tx1">
                  <a:lumMod val="75000"/>
                  <a:lumOff val="25000"/>
                </a:schemeClr>
              </a:solidFill>
              <a:latin typeface="微软雅黑" panose="020B0503020204020204" charset="-122"/>
              <a:ea typeface="微软雅黑" panose="020B0503020204020204" charset="-122"/>
              <a:cs typeface="Times New Roman" panose="02020603050405020304" pitchFamily="18" charset="0"/>
            </a:endParaRPr>
          </a:p>
          <a:p>
            <a:pPr algn="ctr"/>
            <a:endParaRPr lang="en-US" altLang="zh-CN" dirty="0">
              <a:solidFill>
                <a:schemeClr val="tx1">
                  <a:lumMod val="75000"/>
                  <a:lumOff val="25000"/>
                </a:schemeClr>
              </a:solidFill>
              <a:latin typeface="微软雅黑" panose="020B0503020204020204" charset="-122"/>
              <a:ea typeface="微软雅黑" panose="020B0503020204020204" charset="-122"/>
              <a:cs typeface="Times New Roman" panose="02020603050405020304" pitchFamily="18" charset="0"/>
            </a:endParaRPr>
          </a:p>
          <a:p>
            <a:pPr algn="ctr"/>
            <a:r>
              <a:rPr lang="zh-CN" altLang="en-US" dirty="0">
                <a:solidFill>
                  <a:schemeClr val="tx1">
                    <a:lumMod val="75000"/>
                    <a:lumOff val="25000"/>
                  </a:schemeClr>
                </a:solidFill>
                <a:latin typeface="微软雅黑" panose="020B0503020204020204" charset="-122"/>
                <a:ea typeface="微软雅黑" panose="020B0503020204020204" charset="-122"/>
                <a:cs typeface="Times New Roman" panose="02020603050405020304" pitchFamily="18" charset="0"/>
              </a:rPr>
              <a:t>南宁</a:t>
            </a:r>
          </a:p>
        </p:txBody>
      </p:sp>
      <p:sp>
        <p:nvSpPr>
          <p:cNvPr id="13" name="圆角矩形 12"/>
          <p:cNvSpPr/>
          <p:nvPr/>
        </p:nvSpPr>
        <p:spPr>
          <a:xfrm>
            <a:off x="2480310" y="3524250"/>
            <a:ext cx="1203325" cy="440690"/>
          </a:xfrm>
          <a:prstGeom prst="roundRect">
            <a:avLst/>
          </a:prstGeom>
          <a:solidFill>
            <a:srgbClr val="254B8B"/>
          </a:solidFill>
          <a:ln w="12700">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1200" dirty="0">
                <a:latin typeface="微软雅黑" panose="020B0503020204020204" charset="-122"/>
                <a:ea typeface="微软雅黑" panose="020B0503020204020204" charset="-122"/>
                <a:cs typeface="Times New Roman" panose="02020603050405020304" pitchFamily="18" charset="0"/>
              </a:rPr>
              <a:t>园区物流加工管理平台</a:t>
            </a:r>
          </a:p>
        </p:txBody>
      </p:sp>
      <p:cxnSp>
        <p:nvCxnSpPr>
          <p:cNvPr id="16" name="直接箭头连接符 15"/>
          <p:cNvCxnSpPr/>
          <p:nvPr/>
        </p:nvCxnSpPr>
        <p:spPr>
          <a:xfrm>
            <a:off x="3077845" y="2604135"/>
            <a:ext cx="0" cy="517525"/>
          </a:xfrm>
          <a:prstGeom prst="straightConnector1">
            <a:avLst/>
          </a:prstGeom>
          <a:ln w="38100">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17" name="椭圆 16"/>
          <p:cNvSpPr/>
          <p:nvPr/>
        </p:nvSpPr>
        <p:spPr>
          <a:xfrm>
            <a:off x="3877729" y="3105727"/>
            <a:ext cx="1464658" cy="1464658"/>
          </a:xfrm>
          <a:prstGeom prst="ellipse">
            <a:avLst/>
          </a:prstGeom>
          <a:solidFill>
            <a:schemeClr val="bg1">
              <a:lumMod val="65000"/>
            </a:schemeClr>
          </a:solidFill>
          <a:ln>
            <a:noFill/>
          </a:ln>
          <a:effectLst/>
        </p:spPr>
        <p:style>
          <a:lnRef idx="1">
            <a:schemeClr val="accent5"/>
          </a:lnRef>
          <a:fillRef idx="2">
            <a:schemeClr val="accent5"/>
          </a:fillRef>
          <a:effectRef idx="1">
            <a:schemeClr val="accent5"/>
          </a:effectRef>
          <a:fontRef idx="minor">
            <a:schemeClr val="dk1"/>
          </a:fontRef>
        </p:style>
        <p:txBody>
          <a:bodyPr rtlCol="0" anchor="b"/>
          <a:lstStyle/>
          <a:p>
            <a:pPr algn="ctr"/>
            <a:endParaRPr lang="en-US" altLang="zh-CN" dirty="0">
              <a:solidFill>
                <a:schemeClr val="tx1">
                  <a:lumMod val="75000"/>
                  <a:lumOff val="25000"/>
                </a:schemeClr>
              </a:solidFill>
              <a:latin typeface="微软雅黑" panose="020B0503020204020204" charset="-122"/>
              <a:ea typeface="微软雅黑" panose="020B0503020204020204" charset="-122"/>
              <a:cs typeface="Times New Roman" panose="02020603050405020304" pitchFamily="18" charset="0"/>
            </a:endParaRPr>
          </a:p>
          <a:p>
            <a:pPr algn="ctr"/>
            <a:endParaRPr lang="en-US" altLang="zh-CN" dirty="0">
              <a:solidFill>
                <a:schemeClr val="tx1">
                  <a:lumMod val="75000"/>
                  <a:lumOff val="25000"/>
                </a:schemeClr>
              </a:solidFill>
              <a:latin typeface="微软雅黑" panose="020B0503020204020204" charset="-122"/>
              <a:ea typeface="微软雅黑" panose="020B0503020204020204" charset="-122"/>
              <a:cs typeface="Times New Roman" panose="02020603050405020304" pitchFamily="18" charset="0"/>
            </a:endParaRPr>
          </a:p>
          <a:p>
            <a:pPr algn="ctr"/>
            <a:endParaRPr lang="en-US" altLang="zh-CN" dirty="0">
              <a:solidFill>
                <a:schemeClr val="tx1">
                  <a:lumMod val="75000"/>
                  <a:lumOff val="25000"/>
                </a:schemeClr>
              </a:solidFill>
              <a:latin typeface="微软雅黑" panose="020B0503020204020204" charset="-122"/>
              <a:ea typeface="微软雅黑" panose="020B0503020204020204" charset="-122"/>
              <a:cs typeface="Times New Roman" panose="02020603050405020304" pitchFamily="18" charset="0"/>
            </a:endParaRPr>
          </a:p>
          <a:p>
            <a:pPr algn="ctr"/>
            <a:r>
              <a:rPr lang="zh-CN" altLang="en-US" dirty="0">
                <a:solidFill>
                  <a:schemeClr val="tx1">
                    <a:lumMod val="75000"/>
                    <a:lumOff val="25000"/>
                  </a:schemeClr>
                </a:solidFill>
                <a:latin typeface="微软雅黑" panose="020B0503020204020204" charset="-122"/>
                <a:ea typeface="微软雅黑" panose="020B0503020204020204" charset="-122"/>
                <a:cs typeface="Times New Roman" panose="02020603050405020304" pitchFamily="18" charset="0"/>
              </a:rPr>
              <a:t>南京</a:t>
            </a:r>
          </a:p>
        </p:txBody>
      </p:sp>
      <p:sp>
        <p:nvSpPr>
          <p:cNvPr id="21" name="圆角矩形 20"/>
          <p:cNvSpPr/>
          <p:nvPr/>
        </p:nvSpPr>
        <p:spPr>
          <a:xfrm>
            <a:off x="4004310" y="3524250"/>
            <a:ext cx="1203325" cy="440690"/>
          </a:xfrm>
          <a:prstGeom prst="roundRect">
            <a:avLst/>
          </a:prstGeom>
          <a:solidFill>
            <a:srgbClr val="254B8B"/>
          </a:solidFill>
          <a:ln w="12700">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1200" dirty="0">
                <a:latin typeface="微软雅黑" panose="020B0503020204020204" charset="-122"/>
                <a:ea typeface="微软雅黑" panose="020B0503020204020204" charset="-122"/>
                <a:cs typeface="Times New Roman" panose="02020603050405020304" pitchFamily="18" charset="0"/>
              </a:rPr>
              <a:t>园区物流加工管理平台</a:t>
            </a:r>
          </a:p>
        </p:txBody>
      </p:sp>
      <p:cxnSp>
        <p:nvCxnSpPr>
          <p:cNvPr id="30" name="直接箭头连接符 29"/>
          <p:cNvCxnSpPr/>
          <p:nvPr/>
        </p:nvCxnSpPr>
        <p:spPr>
          <a:xfrm>
            <a:off x="4601845" y="2604135"/>
            <a:ext cx="0" cy="517525"/>
          </a:xfrm>
          <a:prstGeom prst="straightConnector1">
            <a:avLst/>
          </a:prstGeom>
          <a:ln w="38100">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31" name="椭圆 30"/>
          <p:cNvSpPr/>
          <p:nvPr/>
        </p:nvSpPr>
        <p:spPr>
          <a:xfrm>
            <a:off x="5364899" y="3105727"/>
            <a:ext cx="1464658" cy="1464658"/>
          </a:xfrm>
          <a:prstGeom prst="ellipse">
            <a:avLst/>
          </a:prstGeom>
          <a:solidFill>
            <a:schemeClr val="bg1">
              <a:lumMod val="65000"/>
            </a:schemeClr>
          </a:solidFill>
          <a:ln>
            <a:noFill/>
          </a:ln>
          <a:effectLst/>
        </p:spPr>
        <p:style>
          <a:lnRef idx="1">
            <a:schemeClr val="accent5"/>
          </a:lnRef>
          <a:fillRef idx="2">
            <a:schemeClr val="accent5"/>
          </a:fillRef>
          <a:effectRef idx="1">
            <a:schemeClr val="accent5"/>
          </a:effectRef>
          <a:fontRef idx="minor">
            <a:schemeClr val="dk1"/>
          </a:fontRef>
        </p:style>
        <p:txBody>
          <a:bodyPr rtlCol="0" anchor="b"/>
          <a:lstStyle/>
          <a:p>
            <a:pPr algn="ctr"/>
            <a:endParaRPr lang="en-US" altLang="zh-CN" dirty="0">
              <a:solidFill>
                <a:schemeClr val="tx1">
                  <a:lumMod val="75000"/>
                  <a:lumOff val="25000"/>
                </a:schemeClr>
              </a:solidFill>
              <a:latin typeface="微软雅黑" panose="020B0503020204020204" charset="-122"/>
              <a:ea typeface="微软雅黑" panose="020B0503020204020204" charset="-122"/>
              <a:cs typeface="Times New Roman" panose="02020603050405020304" pitchFamily="18" charset="0"/>
            </a:endParaRPr>
          </a:p>
          <a:p>
            <a:pPr algn="ctr"/>
            <a:endParaRPr lang="en-US" altLang="zh-CN" dirty="0">
              <a:solidFill>
                <a:schemeClr val="tx1">
                  <a:lumMod val="75000"/>
                  <a:lumOff val="25000"/>
                </a:schemeClr>
              </a:solidFill>
              <a:latin typeface="微软雅黑" panose="020B0503020204020204" charset="-122"/>
              <a:ea typeface="微软雅黑" panose="020B0503020204020204" charset="-122"/>
              <a:cs typeface="Times New Roman" panose="02020603050405020304" pitchFamily="18" charset="0"/>
            </a:endParaRPr>
          </a:p>
          <a:p>
            <a:pPr algn="ctr"/>
            <a:endParaRPr lang="en-US" altLang="zh-CN" dirty="0">
              <a:solidFill>
                <a:schemeClr val="tx1">
                  <a:lumMod val="75000"/>
                  <a:lumOff val="25000"/>
                </a:schemeClr>
              </a:solidFill>
              <a:latin typeface="微软雅黑" panose="020B0503020204020204" charset="-122"/>
              <a:ea typeface="微软雅黑" panose="020B0503020204020204" charset="-122"/>
              <a:cs typeface="Times New Roman" panose="02020603050405020304" pitchFamily="18" charset="0"/>
            </a:endParaRPr>
          </a:p>
          <a:p>
            <a:pPr algn="ctr"/>
            <a:r>
              <a:rPr lang="zh-CN" altLang="en-US" dirty="0">
                <a:solidFill>
                  <a:schemeClr val="tx1">
                    <a:lumMod val="75000"/>
                    <a:lumOff val="25000"/>
                  </a:schemeClr>
                </a:solidFill>
                <a:latin typeface="微软雅黑" panose="020B0503020204020204" charset="-122"/>
                <a:ea typeface="微软雅黑" panose="020B0503020204020204" charset="-122"/>
                <a:cs typeface="Times New Roman" panose="02020603050405020304" pitchFamily="18" charset="0"/>
              </a:rPr>
              <a:t>广汉</a:t>
            </a:r>
          </a:p>
        </p:txBody>
      </p:sp>
      <p:sp>
        <p:nvSpPr>
          <p:cNvPr id="32" name="圆角矩形 31"/>
          <p:cNvSpPr/>
          <p:nvPr/>
        </p:nvSpPr>
        <p:spPr>
          <a:xfrm>
            <a:off x="5491480" y="3524250"/>
            <a:ext cx="1203325" cy="440690"/>
          </a:xfrm>
          <a:prstGeom prst="roundRect">
            <a:avLst/>
          </a:prstGeom>
          <a:solidFill>
            <a:srgbClr val="254B8B"/>
          </a:solidFill>
          <a:ln w="12700">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1200" dirty="0">
                <a:latin typeface="微软雅黑" panose="020B0503020204020204" charset="-122"/>
                <a:ea typeface="微软雅黑" panose="020B0503020204020204" charset="-122"/>
                <a:cs typeface="Times New Roman" panose="02020603050405020304" pitchFamily="18" charset="0"/>
              </a:rPr>
              <a:t>园区物流加工管理平台</a:t>
            </a:r>
          </a:p>
        </p:txBody>
      </p:sp>
      <p:cxnSp>
        <p:nvCxnSpPr>
          <p:cNvPr id="33" name="直接箭头连接符 32"/>
          <p:cNvCxnSpPr/>
          <p:nvPr/>
        </p:nvCxnSpPr>
        <p:spPr>
          <a:xfrm>
            <a:off x="6089015" y="2604135"/>
            <a:ext cx="0" cy="517525"/>
          </a:xfrm>
          <a:prstGeom prst="straightConnector1">
            <a:avLst/>
          </a:prstGeom>
          <a:ln w="38100">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9"/>
          <p:cNvSpPr txBox="1"/>
          <p:nvPr/>
        </p:nvSpPr>
        <p:spPr>
          <a:xfrm>
            <a:off x="631190" y="154940"/>
            <a:ext cx="1477645" cy="258445"/>
          </a:xfrm>
          <a:prstGeom prst="rect">
            <a:avLst/>
          </a:prstGeom>
          <a:noFill/>
        </p:spPr>
        <p:txBody>
          <a:bodyPr wrap="square" lIns="51418" tIns="25709" rIns="51418" bIns="25709" rtlCol="0">
            <a:spAutoFit/>
          </a:bodyPr>
          <a:lstStyle/>
          <a:p>
            <a:pPr marL="0" lvl="1"/>
            <a:r>
              <a:rPr lang="zh-CN" altLang="en-US" b="1" dirty="0">
                <a:solidFill>
                  <a:schemeClr val="bg1">
                    <a:lumMod val="50000"/>
                  </a:schemeClr>
                </a:solidFill>
                <a:latin typeface="微软雅黑" panose="020B0503020204020204" charset="-122"/>
                <a:ea typeface="微软雅黑" panose="020B0503020204020204" charset="-122"/>
              </a:rPr>
              <a:t>软件架构</a:t>
            </a:r>
          </a:p>
        </p:txBody>
      </p:sp>
      <p:sp>
        <p:nvSpPr>
          <p:cNvPr id="180" name="矩形 179"/>
          <p:cNvSpPr/>
          <p:nvPr/>
        </p:nvSpPr>
        <p:spPr>
          <a:xfrm>
            <a:off x="451" y="3053"/>
            <a:ext cx="738534" cy="437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latin typeface="微软雅黑" panose="020B0503020204020204" charset="-122"/>
              <a:ea typeface="微软雅黑" panose="020B0503020204020204" charset="-122"/>
            </a:endParaRPr>
          </a:p>
        </p:txBody>
      </p:sp>
      <p:grpSp>
        <p:nvGrpSpPr>
          <p:cNvPr id="181" name="组合 180"/>
          <p:cNvGrpSpPr/>
          <p:nvPr/>
        </p:nvGrpSpPr>
        <p:grpSpPr>
          <a:xfrm>
            <a:off x="145104" y="3053"/>
            <a:ext cx="431914" cy="627339"/>
            <a:chOff x="841003" y="360040"/>
            <a:chExt cx="504056" cy="836712"/>
          </a:xfrm>
          <a:solidFill>
            <a:srgbClr val="2F5EB0"/>
          </a:solidFill>
        </p:grpSpPr>
        <p:sp>
          <p:nvSpPr>
            <p:cNvPr id="182" name="矩形 181"/>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latin typeface="微软雅黑" panose="020B0503020204020204" charset="-122"/>
                <a:ea typeface="微软雅黑" panose="020B0503020204020204" charset="-122"/>
              </a:endParaRPr>
            </a:p>
          </p:txBody>
        </p:sp>
        <p:sp>
          <p:nvSpPr>
            <p:cNvPr id="183" name="等腰三角形 182"/>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latin typeface="微软雅黑" panose="020B0503020204020204" charset="-122"/>
                <a:ea typeface="微软雅黑" panose="020B0503020204020204" charset="-122"/>
              </a:endParaRPr>
            </a:p>
          </p:txBody>
        </p:sp>
      </p:grpSp>
      <p:sp>
        <p:nvSpPr>
          <p:cNvPr id="184" name="KSO_Shape"/>
          <p:cNvSpPr/>
          <p:nvPr/>
        </p:nvSpPr>
        <p:spPr bwMode="auto">
          <a:xfrm>
            <a:off x="201359" y="161925"/>
            <a:ext cx="319405" cy="25273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010">
              <a:solidFill>
                <a:srgbClr val="1C666E"/>
              </a:solidFill>
              <a:latin typeface="微软雅黑" panose="020B0503020204020204" charset="-122"/>
              <a:ea typeface="微软雅黑" panose="020B0503020204020204" charset="-122"/>
            </a:endParaRPr>
          </a:p>
        </p:txBody>
      </p:sp>
      <p:sp>
        <p:nvSpPr>
          <p:cNvPr id="83" name="矩形: 圆角 88"/>
          <p:cNvSpPr/>
          <p:nvPr/>
        </p:nvSpPr>
        <p:spPr>
          <a:xfrm>
            <a:off x="2483485" y="675640"/>
            <a:ext cx="5175250" cy="263525"/>
          </a:xfrm>
          <a:prstGeom prst="roundRect">
            <a:avLst/>
          </a:prstGeom>
          <a:solidFill>
            <a:srgbClr val="254B8B"/>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zh-CN" sz="800" dirty="0">
              <a:solidFill>
                <a:schemeClr val="tx1"/>
              </a:solidFill>
              <a:latin typeface="微软雅黑" panose="020B0503020204020204" charset="-122"/>
              <a:ea typeface="微软雅黑" panose="020B0503020204020204" charset="-122"/>
              <a:cs typeface="Times New Roman" panose="02020603050405020304" pitchFamily="18" charset="0"/>
            </a:endParaRPr>
          </a:p>
        </p:txBody>
      </p:sp>
      <p:sp>
        <p:nvSpPr>
          <p:cNvPr id="116" name="矩形: 圆角 88"/>
          <p:cNvSpPr/>
          <p:nvPr/>
        </p:nvSpPr>
        <p:spPr>
          <a:xfrm>
            <a:off x="1551940" y="676275"/>
            <a:ext cx="809625" cy="263525"/>
          </a:xfrm>
          <a:prstGeom prst="roundRect">
            <a:avLst/>
          </a:prstGeom>
          <a:solidFill>
            <a:srgbClr val="254B8B"/>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srgbClr val="FFFFFF"/>
                </a:solidFill>
                <a:latin typeface="微软雅黑" panose="020B0503020204020204" charset="-122"/>
                <a:ea typeface="微软雅黑" panose="020B0503020204020204" charset="-122"/>
                <a:cs typeface="微软雅黑" panose="020B0503020204020204" charset="-122"/>
              </a:rPr>
              <a:t>前端</a:t>
            </a:r>
            <a:r>
              <a:rPr lang="en-US" altLang="zh-CN" sz="1200" dirty="0">
                <a:solidFill>
                  <a:srgbClr val="FFFFFF"/>
                </a:solidFill>
                <a:latin typeface="微软雅黑" panose="020B0503020204020204" charset="-122"/>
                <a:ea typeface="微软雅黑" panose="020B0503020204020204" charset="-122"/>
                <a:cs typeface="微软雅黑" panose="020B0503020204020204" charset="-122"/>
              </a:rPr>
              <a:t>UI</a:t>
            </a:r>
          </a:p>
        </p:txBody>
      </p:sp>
      <p:sp>
        <p:nvSpPr>
          <p:cNvPr id="47" name="矩形: 圆角 93"/>
          <p:cNvSpPr/>
          <p:nvPr/>
        </p:nvSpPr>
        <p:spPr>
          <a:xfrm>
            <a:off x="2731135" y="732790"/>
            <a:ext cx="546735" cy="155575"/>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HTML</a:t>
            </a:r>
          </a:p>
        </p:txBody>
      </p:sp>
      <p:sp>
        <p:nvSpPr>
          <p:cNvPr id="2" name="矩形: 圆角 93"/>
          <p:cNvSpPr/>
          <p:nvPr/>
        </p:nvSpPr>
        <p:spPr>
          <a:xfrm>
            <a:off x="3667125" y="732790"/>
            <a:ext cx="546735" cy="155575"/>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jQuery</a:t>
            </a:r>
          </a:p>
        </p:txBody>
      </p:sp>
      <p:sp>
        <p:nvSpPr>
          <p:cNvPr id="5" name="矩形: 圆角 93"/>
          <p:cNvSpPr/>
          <p:nvPr/>
        </p:nvSpPr>
        <p:spPr>
          <a:xfrm>
            <a:off x="4776470" y="732790"/>
            <a:ext cx="546735" cy="155575"/>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jQuery</a:t>
            </a:r>
          </a:p>
        </p:txBody>
      </p:sp>
      <p:sp>
        <p:nvSpPr>
          <p:cNvPr id="6" name="矩形: 圆角 93"/>
          <p:cNvSpPr/>
          <p:nvPr/>
        </p:nvSpPr>
        <p:spPr>
          <a:xfrm>
            <a:off x="5689600" y="732790"/>
            <a:ext cx="546735" cy="155575"/>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图片</a:t>
            </a:r>
          </a:p>
        </p:txBody>
      </p:sp>
      <p:sp>
        <p:nvSpPr>
          <p:cNvPr id="7" name="矩形: 圆角 88"/>
          <p:cNvSpPr/>
          <p:nvPr/>
        </p:nvSpPr>
        <p:spPr>
          <a:xfrm>
            <a:off x="2483485" y="1123950"/>
            <a:ext cx="1024255" cy="263525"/>
          </a:xfrm>
          <a:prstGeom prst="roundRect">
            <a:avLst/>
          </a:prstGeom>
          <a:solidFill>
            <a:schemeClr val="tx2">
              <a:lumMod val="40000"/>
              <a:lumOff val="6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800" dirty="0">
                <a:solidFill>
                  <a:schemeClr val="tx1"/>
                </a:solidFill>
                <a:latin typeface="微软雅黑" panose="020B0503020204020204" charset="-122"/>
                <a:ea typeface="微软雅黑" panose="020B0503020204020204" charset="-122"/>
                <a:cs typeface="Times New Roman" panose="02020603050405020304" pitchFamily="18" charset="0"/>
              </a:rPr>
              <a:t>引擎渲染</a:t>
            </a:r>
          </a:p>
        </p:txBody>
      </p:sp>
      <p:sp>
        <p:nvSpPr>
          <p:cNvPr id="16" name="矩形: 圆角 88"/>
          <p:cNvSpPr/>
          <p:nvPr/>
        </p:nvSpPr>
        <p:spPr>
          <a:xfrm>
            <a:off x="1551940" y="1124585"/>
            <a:ext cx="809625" cy="263525"/>
          </a:xfrm>
          <a:prstGeom prst="roundRect">
            <a:avLst/>
          </a:prstGeom>
          <a:solidFill>
            <a:schemeClr val="tx2">
              <a:lumMod val="40000"/>
              <a:lumOff val="6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展示层</a:t>
            </a:r>
          </a:p>
        </p:txBody>
      </p:sp>
      <p:sp>
        <p:nvSpPr>
          <p:cNvPr id="23" name="矩形: 圆角 88"/>
          <p:cNvSpPr/>
          <p:nvPr/>
        </p:nvSpPr>
        <p:spPr>
          <a:xfrm>
            <a:off x="3609975" y="1123950"/>
            <a:ext cx="2973705" cy="263525"/>
          </a:xfrm>
          <a:prstGeom prst="roundRect">
            <a:avLst/>
          </a:prstGeom>
          <a:solidFill>
            <a:schemeClr val="tx2">
              <a:lumMod val="40000"/>
              <a:lumOff val="6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r>
              <a:rPr lang="en-US" altLang="zh-CN" sz="800" dirty="0">
                <a:solidFill>
                  <a:schemeClr val="tx1"/>
                </a:solidFill>
                <a:latin typeface="微软雅黑" panose="020B0503020204020204" charset="-122"/>
                <a:ea typeface="微软雅黑" panose="020B0503020204020204" charset="-122"/>
                <a:cs typeface="微软雅黑" panose="020B0503020204020204" charset="-122"/>
              </a:rPr>
              <a:t>Ajax交互</a:t>
            </a:r>
          </a:p>
        </p:txBody>
      </p:sp>
      <p:sp>
        <p:nvSpPr>
          <p:cNvPr id="24" name="矩形: 圆角 93"/>
          <p:cNvSpPr/>
          <p:nvPr/>
        </p:nvSpPr>
        <p:spPr>
          <a:xfrm>
            <a:off x="4776470" y="1186180"/>
            <a:ext cx="760730" cy="132080"/>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8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POST 请求</a:t>
            </a:r>
          </a:p>
        </p:txBody>
      </p:sp>
      <p:sp>
        <p:nvSpPr>
          <p:cNvPr id="27" name="矩形: 圆角 88"/>
          <p:cNvSpPr/>
          <p:nvPr/>
        </p:nvSpPr>
        <p:spPr>
          <a:xfrm>
            <a:off x="2483485" y="1566545"/>
            <a:ext cx="4114165" cy="628015"/>
          </a:xfrm>
          <a:prstGeom prst="roundRect">
            <a:avLst/>
          </a:prstGeom>
          <a:solidFill>
            <a:srgbClr val="254B8B"/>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zh-CN" sz="800" dirty="0">
              <a:solidFill>
                <a:schemeClr val="tx1"/>
              </a:solidFill>
              <a:latin typeface="微软雅黑" panose="020B0503020204020204" charset="-122"/>
              <a:ea typeface="微软雅黑" panose="020B0503020204020204" charset="-122"/>
              <a:cs typeface="Times New Roman" panose="02020603050405020304" pitchFamily="18" charset="0"/>
            </a:endParaRPr>
          </a:p>
        </p:txBody>
      </p:sp>
      <p:sp>
        <p:nvSpPr>
          <p:cNvPr id="34" name="矩形: 圆角 88"/>
          <p:cNvSpPr/>
          <p:nvPr/>
        </p:nvSpPr>
        <p:spPr>
          <a:xfrm>
            <a:off x="1551940" y="1748790"/>
            <a:ext cx="809625" cy="263525"/>
          </a:xfrm>
          <a:prstGeom prst="roundRect">
            <a:avLst/>
          </a:prstGeom>
          <a:solidFill>
            <a:srgbClr val="254B8B"/>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srgbClr val="FFFFFF"/>
                </a:solidFill>
                <a:latin typeface="微软雅黑" panose="020B0503020204020204" charset="-122"/>
                <a:ea typeface="微软雅黑" panose="020B0503020204020204" charset="-122"/>
                <a:cs typeface="Times New Roman" panose="02020603050405020304" pitchFamily="18" charset="0"/>
              </a:rPr>
              <a:t>业务层</a:t>
            </a:r>
          </a:p>
        </p:txBody>
      </p:sp>
      <p:sp>
        <p:nvSpPr>
          <p:cNvPr id="35" name="矩形: 圆角 93"/>
          <p:cNvSpPr/>
          <p:nvPr/>
        </p:nvSpPr>
        <p:spPr>
          <a:xfrm>
            <a:off x="2731135" y="1623695"/>
            <a:ext cx="669925" cy="163830"/>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l"/>
            <a:r>
              <a:rPr lang="en-US" altLang="zh-CN"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用户管理</a:t>
            </a:r>
          </a:p>
        </p:txBody>
      </p:sp>
      <p:sp>
        <p:nvSpPr>
          <p:cNvPr id="37" name="矩形: 圆角 93"/>
          <p:cNvSpPr/>
          <p:nvPr/>
        </p:nvSpPr>
        <p:spPr>
          <a:xfrm>
            <a:off x="3667125" y="1623695"/>
            <a:ext cx="723900" cy="148590"/>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系统设置</a:t>
            </a:r>
          </a:p>
        </p:txBody>
      </p:sp>
      <p:sp>
        <p:nvSpPr>
          <p:cNvPr id="44" name="矩形: 圆角 93"/>
          <p:cNvSpPr/>
          <p:nvPr/>
        </p:nvSpPr>
        <p:spPr>
          <a:xfrm>
            <a:off x="5735955" y="1186180"/>
            <a:ext cx="760730" cy="132080"/>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8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GET请求</a:t>
            </a:r>
          </a:p>
        </p:txBody>
      </p:sp>
      <p:sp>
        <p:nvSpPr>
          <p:cNvPr id="46" name="矩形: 圆角 88"/>
          <p:cNvSpPr/>
          <p:nvPr/>
        </p:nvSpPr>
        <p:spPr>
          <a:xfrm>
            <a:off x="1551940" y="2540000"/>
            <a:ext cx="809625" cy="263525"/>
          </a:xfrm>
          <a:prstGeom prst="roundRect">
            <a:avLst/>
          </a:prstGeom>
          <a:solidFill>
            <a:schemeClr val="tx2">
              <a:lumMod val="40000"/>
              <a:lumOff val="6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数据层</a:t>
            </a:r>
          </a:p>
        </p:txBody>
      </p:sp>
      <p:sp>
        <p:nvSpPr>
          <p:cNvPr id="48" name="矩形: 圆角 93"/>
          <p:cNvSpPr/>
          <p:nvPr/>
        </p:nvSpPr>
        <p:spPr>
          <a:xfrm>
            <a:off x="4636135" y="1623695"/>
            <a:ext cx="669925" cy="163830"/>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l"/>
            <a:r>
              <a:rPr lang="en-US" altLang="zh-CN"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统计报表</a:t>
            </a:r>
          </a:p>
        </p:txBody>
      </p:sp>
      <p:sp>
        <p:nvSpPr>
          <p:cNvPr id="49" name="矩形: 圆角 93"/>
          <p:cNvSpPr/>
          <p:nvPr/>
        </p:nvSpPr>
        <p:spPr>
          <a:xfrm>
            <a:off x="5572125" y="1623695"/>
            <a:ext cx="723900" cy="148590"/>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加工管理</a:t>
            </a:r>
          </a:p>
        </p:txBody>
      </p:sp>
      <p:sp>
        <p:nvSpPr>
          <p:cNvPr id="50" name="矩形: 圆角 93"/>
          <p:cNvSpPr/>
          <p:nvPr/>
        </p:nvSpPr>
        <p:spPr>
          <a:xfrm>
            <a:off x="2731135" y="1858010"/>
            <a:ext cx="669925" cy="163830"/>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l"/>
            <a:r>
              <a:rPr lang="en-US" altLang="zh-CN"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仓储管理</a:t>
            </a:r>
          </a:p>
        </p:txBody>
      </p:sp>
      <p:sp>
        <p:nvSpPr>
          <p:cNvPr id="51" name="矩形: 圆角 93"/>
          <p:cNvSpPr/>
          <p:nvPr/>
        </p:nvSpPr>
        <p:spPr>
          <a:xfrm>
            <a:off x="3661410" y="1858010"/>
            <a:ext cx="669925" cy="163830"/>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l"/>
            <a:r>
              <a:rPr lang="en-US" altLang="zh-CN"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a:t>
            </a:r>
          </a:p>
        </p:txBody>
      </p:sp>
      <p:sp>
        <p:nvSpPr>
          <p:cNvPr id="52" name="矩形: 圆角 88"/>
          <p:cNvSpPr/>
          <p:nvPr/>
        </p:nvSpPr>
        <p:spPr>
          <a:xfrm>
            <a:off x="2486660" y="2357755"/>
            <a:ext cx="4114165" cy="628015"/>
          </a:xfrm>
          <a:prstGeom prst="roundRect">
            <a:avLst/>
          </a:prstGeom>
          <a:solidFill>
            <a:schemeClr val="tx2">
              <a:lumMod val="40000"/>
              <a:lumOff val="6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zh-CN" sz="800" dirty="0">
              <a:solidFill>
                <a:schemeClr val="tx1"/>
              </a:solidFill>
              <a:latin typeface="微软雅黑" panose="020B0503020204020204" charset="-122"/>
              <a:ea typeface="微软雅黑" panose="020B0503020204020204" charset="-122"/>
              <a:cs typeface="Times New Roman" panose="02020603050405020304" pitchFamily="18" charset="0"/>
            </a:endParaRPr>
          </a:p>
        </p:txBody>
      </p:sp>
      <p:sp>
        <p:nvSpPr>
          <p:cNvPr id="53" name="矩形: 圆角 93"/>
          <p:cNvSpPr/>
          <p:nvPr/>
        </p:nvSpPr>
        <p:spPr>
          <a:xfrm>
            <a:off x="2731135" y="2422525"/>
            <a:ext cx="669925" cy="163830"/>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l"/>
            <a:r>
              <a:rPr lang="en-US" altLang="zh-CN"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存储过程</a:t>
            </a:r>
          </a:p>
        </p:txBody>
      </p:sp>
      <p:sp>
        <p:nvSpPr>
          <p:cNvPr id="54" name="矩形: 圆角 93"/>
          <p:cNvSpPr/>
          <p:nvPr/>
        </p:nvSpPr>
        <p:spPr>
          <a:xfrm>
            <a:off x="3667125" y="2422525"/>
            <a:ext cx="723900" cy="148590"/>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数据缓存</a:t>
            </a:r>
          </a:p>
        </p:txBody>
      </p:sp>
      <p:sp>
        <p:nvSpPr>
          <p:cNvPr id="55" name="矩形: 圆角 93"/>
          <p:cNvSpPr/>
          <p:nvPr/>
        </p:nvSpPr>
        <p:spPr>
          <a:xfrm>
            <a:off x="4636135" y="2422525"/>
            <a:ext cx="840105" cy="163830"/>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l"/>
            <a:r>
              <a:rPr lang="en-US" altLang="zh-CN"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自定义函数</a:t>
            </a:r>
          </a:p>
        </p:txBody>
      </p:sp>
      <p:sp>
        <p:nvSpPr>
          <p:cNvPr id="56" name="矩形: 圆角 93"/>
          <p:cNvSpPr/>
          <p:nvPr/>
        </p:nvSpPr>
        <p:spPr>
          <a:xfrm>
            <a:off x="5572125" y="2422525"/>
            <a:ext cx="723900" cy="148590"/>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事务</a:t>
            </a:r>
          </a:p>
        </p:txBody>
      </p:sp>
      <p:sp>
        <p:nvSpPr>
          <p:cNvPr id="57" name="矩形: 圆角 93"/>
          <p:cNvSpPr/>
          <p:nvPr/>
        </p:nvSpPr>
        <p:spPr>
          <a:xfrm>
            <a:off x="2731135" y="2656840"/>
            <a:ext cx="669925" cy="163830"/>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l"/>
            <a:r>
              <a:rPr lang="en-US" altLang="zh-CN"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读写分离</a:t>
            </a:r>
          </a:p>
        </p:txBody>
      </p:sp>
      <p:sp>
        <p:nvSpPr>
          <p:cNvPr id="58" name="矩形: 圆角 93"/>
          <p:cNvSpPr/>
          <p:nvPr/>
        </p:nvSpPr>
        <p:spPr>
          <a:xfrm>
            <a:off x="3661410" y="2656840"/>
            <a:ext cx="669925" cy="163830"/>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l"/>
            <a:r>
              <a:rPr lang="en-US" altLang="zh-CN"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a:t>
            </a:r>
          </a:p>
        </p:txBody>
      </p:sp>
      <p:sp>
        <p:nvSpPr>
          <p:cNvPr id="65" name="矩形: 圆角 4"/>
          <p:cNvSpPr/>
          <p:nvPr/>
        </p:nvSpPr>
        <p:spPr>
          <a:xfrm>
            <a:off x="6805930" y="1566545"/>
            <a:ext cx="337185" cy="1419225"/>
          </a:xfrm>
          <a:prstGeom prst="roundRect">
            <a:avLst/>
          </a:prstGeom>
          <a:solidFill>
            <a:srgbClr val="8EB4E3"/>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dirty="0">
                <a:solidFill>
                  <a:schemeClr val="tx1"/>
                </a:solidFill>
                <a:latin typeface="微软雅黑" panose="020B0503020204020204" charset="-122"/>
                <a:ea typeface="微软雅黑" panose="020B0503020204020204" charset="-122"/>
                <a:cs typeface="Times New Roman" panose="02020603050405020304" pitchFamily="18" charset="0"/>
              </a:rPr>
              <a:t>记录日志</a:t>
            </a:r>
          </a:p>
        </p:txBody>
      </p:sp>
      <p:sp>
        <p:nvSpPr>
          <p:cNvPr id="59" name="矩形: 圆角 4"/>
          <p:cNvSpPr/>
          <p:nvPr/>
        </p:nvSpPr>
        <p:spPr>
          <a:xfrm>
            <a:off x="7338695" y="1123950"/>
            <a:ext cx="337185" cy="1862455"/>
          </a:xfrm>
          <a:prstGeom prst="roundRect">
            <a:avLst/>
          </a:prstGeom>
          <a:solidFill>
            <a:srgbClr val="8EB4E3"/>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dirty="0">
                <a:solidFill>
                  <a:schemeClr val="tx1"/>
                </a:solidFill>
                <a:latin typeface="微软雅黑" panose="020B0503020204020204" charset="-122"/>
                <a:ea typeface="微软雅黑" panose="020B0503020204020204" charset="-122"/>
                <a:cs typeface="Times New Roman" panose="02020603050405020304" pitchFamily="18" charset="0"/>
              </a:rPr>
              <a:t>权限控制</a:t>
            </a:r>
          </a:p>
        </p:txBody>
      </p:sp>
      <p:sp>
        <p:nvSpPr>
          <p:cNvPr id="60" name="矩形: 圆角 88"/>
          <p:cNvSpPr/>
          <p:nvPr/>
        </p:nvSpPr>
        <p:spPr>
          <a:xfrm>
            <a:off x="2486660" y="3126740"/>
            <a:ext cx="5269230" cy="1097280"/>
          </a:xfrm>
          <a:prstGeom prst="roundRect">
            <a:avLst/>
          </a:prstGeom>
          <a:solidFill>
            <a:srgbClr val="254B8B"/>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zh-CN" sz="800" dirty="0">
              <a:solidFill>
                <a:schemeClr val="tx1"/>
              </a:solidFill>
              <a:latin typeface="微软雅黑" panose="020B0503020204020204" charset="-122"/>
              <a:ea typeface="微软雅黑" panose="020B0503020204020204" charset="-122"/>
              <a:cs typeface="Times New Roman" panose="02020603050405020304" pitchFamily="18" charset="0"/>
            </a:endParaRPr>
          </a:p>
        </p:txBody>
      </p:sp>
      <p:sp>
        <p:nvSpPr>
          <p:cNvPr id="61" name="矩形: 圆角 88"/>
          <p:cNvSpPr/>
          <p:nvPr/>
        </p:nvSpPr>
        <p:spPr>
          <a:xfrm>
            <a:off x="2483485" y="4368800"/>
            <a:ext cx="5273040" cy="368300"/>
          </a:xfrm>
          <a:prstGeom prst="roundRect">
            <a:avLst/>
          </a:prstGeom>
          <a:solidFill>
            <a:schemeClr val="tx2">
              <a:lumMod val="40000"/>
              <a:lumOff val="6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zh-CN" sz="800" dirty="0">
              <a:solidFill>
                <a:schemeClr val="tx1"/>
              </a:solidFill>
              <a:latin typeface="微软雅黑" panose="020B0503020204020204" charset="-122"/>
              <a:ea typeface="微软雅黑" panose="020B0503020204020204" charset="-122"/>
              <a:cs typeface="Times New Roman" panose="02020603050405020304" pitchFamily="18" charset="0"/>
            </a:endParaRPr>
          </a:p>
        </p:txBody>
      </p:sp>
      <p:sp>
        <p:nvSpPr>
          <p:cNvPr id="62" name="矩形: 圆角 88"/>
          <p:cNvSpPr/>
          <p:nvPr/>
        </p:nvSpPr>
        <p:spPr>
          <a:xfrm>
            <a:off x="1551940" y="4421188"/>
            <a:ext cx="809625" cy="263525"/>
          </a:xfrm>
          <a:prstGeom prst="roundRect">
            <a:avLst/>
          </a:prstGeom>
          <a:solidFill>
            <a:schemeClr val="tx2">
              <a:lumMod val="40000"/>
              <a:lumOff val="6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sz="12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物理层</a:t>
            </a:r>
          </a:p>
        </p:txBody>
      </p:sp>
      <p:sp>
        <p:nvSpPr>
          <p:cNvPr id="63" name="矩形: 圆角 93"/>
          <p:cNvSpPr/>
          <p:nvPr/>
        </p:nvSpPr>
        <p:spPr>
          <a:xfrm>
            <a:off x="3131820" y="4451985"/>
            <a:ext cx="876935" cy="201930"/>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独立服务器</a:t>
            </a:r>
          </a:p>
        </p:txBody>
      </p:sp>
      <p:sp>
        <p:nvSpPr>
          <p:cNvPr id="64" name="矩形: 圆角 93"/>
          <p:cNvSpPr/>
          <p:nvPr/>
        </p:nvSpPr>
        <p:spPr>
          <a:xfrm>
            <a:off x="5365750" y="4452303"/>
            <a:ext cx="1423035" cy="201295"/>
          </a:xfrm>
          <a:prstGeom prst="round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8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第三方虚拟主机</a:t>
            </a:r>
          </a:p>
        </p:txBody>
      </p:sp>
      <p:pic>
        <p:nvPicPr>
          <p:cNvPr id="70" name="图片 69" descr="圆柱"/>
          <p:cNvPicPr>
            <a:picLocks noChangeAspect="1"/>
          </p:cNvPicPr>
          <p:nvPr/>
        </p:nvPicPr>
        <p:blipFill>
          <a:blip r:embed="rId3" cstate="print"/>
          <a:stretch>
            <a:fillRect/>
          </a:stretch>
        </p:blipFill>
        <p:spPr>
          <a:xfrm>
            <a:off x="2586355" y="3277870"/>
            <a:ext cx="1184910" cy="795020"/>
          </a:xfrm>
          <a:prstGeom prst="rect">
            <a:avLst/>
          </a:prstGeom>
        </p:spPr>
      </p:pic>
      <p:sp>
        <p:nvSpPr>
          <p:cNvPr id="71" name="矩形 70"/>
          <p:cNvSpPr/>
          <p:nvPr/>
        </p:nvSpPr>
        <p:spPr>
          <a:xfrm>
            <a:off x="2808605" y="3629660"/>
            <a:ext cx="741045" cy="213995"/>
          </a:xfrm>
          <a:prstGeom prst="rect">
            <a:avLst/>
          </a:prstGeom>
          <a:noFill/>
          <a:ln>
            <a:noFill/>
          </a:ln>
        </p:spPr>
        <p:txBody>
          <a:bodyPr wrap="square" rtlCol="0" anchor="t">
            <a:spAutoFit/>
            <a:scene3d>
              <a:camera prst="orthographicFront"/>
              <a:lightRig rig="threePt" dir="t"/>
            </a:scene3d>
          </a:bodyPr>
          <a:lstStyle/>
          <a:p>
            <a:pPr algn="ctr"/>
            <a:r>
              <a:rPr lang="zh-CN" altLang="en-US" sz="800" dirty="0">
                <a:ln w="9525">
                  <a:noFill/>
                  <a:prstDash val="solid"/>
                </a:ln>
                <a:solidFill>
                  <a:srgbClr val="FFFFFF"/>
                </a:solidFill>
                <a:effectLst/>
                <a:latin typeface="微软雅黑" panose="020B0503020204020204" charset="-122"/>
                <a:ea typeface="微软雅黑" panose="020B0503020204020204" charset="-122"/>
              </a:rPr>
              <a:t>MS SQL</a:t>
            </a:r>
          </a:p>
        </p:txBody>
      </p:sp>
      <p:pic>
        <p:nvPicPr>
          <p:cNvPr id="72" name="图片 71" descr="圆柱"/>
          <p:cNvPicPr>
            <a:picLocks noChangeAspect="1"/>
          </p:cNvPicPr>
          <p:nvPr/>
        </p:nvPicPr>
        <p:blipFill>
          <a:blip r:embed="rId3" cstate="print"/>
          <a:stretch>
            <a:fillRect/>
          </a:stretch>
        </p:blipFill>
        <p:spPr>
          <a:xfrm>
            <a:off x="3897630" y="3277870"/>
            <a:ext cx="1184910" cy="795020"/>
          </a:xfrm>
          <a:prstGeom prst="rect">
            <a:avLst/>
          </a:prstGeom>
        </p:spPr>
      </p:pic>
      <p:sp>
        <p:nvSpPr>
          <p:cNvPr id="73" name="矩形 72"/>
          <p:cNvSpPr/>
          <p:nvPr/>
        </p:nvSpPr>
        <p:spPr>
          <a:xfrm>
            <a:off x="4119880" y="3629660"/>
            <a:ext cx="741045" cy="213995"/>
          </a:xfrm>
          <a:prstGeom prst="rect">
            <a:avLst/>
          </a:prstGeom>
          <a:noFill/>
          <a:ln>
            <a:noFill/>
          </a:ln>
        </p:spPr>
        <p:txBody>
          <a:bodyPr wrap="square" rtlCol="0" anchor="t">
            <a:spAutoFit/>
            <a:scene3d>
              <a:camera prst="orthographicFront"/>
              <a:lightRig rig="threePt" dir="t"/>
            </a:scene3d>
          </a:bodyPr>
          <a:lstStyle/>
          <a:p>
            <a:pPr algn="ctr"/>
            <a:r>
              <a:rPr lang="zh-CN" altLang="en-US" sz="800" dirty="0">
                <a:ln w="9525">
                  <a:noFill/>
                  <a:prstDash val="solid"/>
                </a:ln>
                <a:solidFill>
                  <a:srgbClr val="FFFFFF"/>
                </a:solidFill>
                <a:effectLst/>
                <a:latin typeface="微软雅黑" panose="020B0503020204020204" charset="-122"/>
                <a:ea typeface="微软雅黑" panose="020B0503020204020204" charset="-122"/>
              </a:rPr>
              <a:t>MS SQL</a:t>
            </a:r>
          </a:p>
        </p:txBody>
      </p:sp>
      <p:pic>
        <p:nvPicPr>
          <p:cNvPr id="74" name="图片 73" descr="圆柱"/>
          <p:cNvPicPr>
            <a:picLocks noChangeAspect="1"/>
          </p:cNvPicPr>
          <p:nvPr/>
        </p:nvPicPr>
        <p:blipFill>
          <a:blip r:embed="rId3" cstate="print"/>
          <a:stretch>
            <a:fillRect/>
          </a:stretch>
        </p:blipFill>
        <p:spPr>
          <a:xfrm>
            <a:off x="5142865" y="3277870"/>
            <a:ext cx="1184910" cy="795020"/>
          </a:xfrm>
          <a:prstGeom prst="rect">
            <a:avLst/>
          </a:prstGeom>
        </p:spPr>
      </p:pic>
      <p:sp>
        <p:nvSpPr>
          <p:cNvPr id="75" name="矩形 74"/>
          <p:cNvSpPr/>
          <p:nvPr/>
        </p:nvSpPr>
        <p:spPr>
          <a:xfrm>
            <a:off x="5365115" y="3629660"/>
            <a:ext cx="741045" cy="213995"/>
          </a:xfrm>
          <a:prstGeom prst="rect">
            <a:avLst/>
          </a:prstGeom>
          <a:noFill/>
          <a:ln>
            <a:noFill/>
          </a:ln>
        </p:spPr>
        <p:txBody>
          <a:bodyPr wrap="square" rtlCol="0" anchor="t">
            <a:spAutoFit/>
            <a:scene3d>
              <a:camera prst="orthographicFront"/>
              <a:lightRig rig="threePt" dir="t"/>
            </a:scene3d>
          </a:bodyPr>
          <a:lstStyle/>
          <a:p>
            <a:pPr algn="ctr"/>
            <a:r>
              <a:rPr lang="zh-CN" altLang="en-US" sz="800" dirty="0">
                <a:ln w="9525">
                  <a:noFill/>
                  <a:prstDash val="solid"/>
                </a:ln>
                <a:solidFill>
                  <a:srgbClr val="FFFFFF"/>
                </a:solidFill>
                <a:effectLst/>
                <a:latin typeface="微软雅黑" panose="020B0503020204020204" charset="-122"/>
                <a:ea typeface="微软雅黑" panose="020B0503020204020204" charset="-122"/>
              </a:rPr>
              <a:t>Oracle</a:t>
            </a:r>
          </a:p>
        </p:txBody>
      </p:sp>
      <p:sp>
        <p:nvSpPr>
          <p:cNvPr id="76" name="矩形: 圆角 88"/>
          <p:cNvSpPr/>
          <p:nvPr/>
        </p:nvSpPr>
        <p:spPr>
          <a:xfrm>
            <a:off x="1551940" y="3543618"/>
            <a:ext cx="809625" cy="263525"/>
          </a:xfrm>
          <a:prstGeom prst="roundRect">
            <a:avLst/>
          </a:prstGeom>
          <a:solidFill>
            <a:srgbClr val="254B8B"/>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srgbClr val="FFFFFF"/>
                </a:solidFill>
                <a:latin typeface="微软雅黑" panose="020B0503020204020204" charset="-122"/>
                <a:ea typeface="微软雅黑" panose="020B0503020204020204" charset="-122"/>
                <a:cs typeface="Times New Roman" panose="02020603050405020304" pitchFamily="18" charset="0"/>
              </a:rPr>
              <a:t>数据库</a:t>
            </a:r>
          </a:p>
        </p:txBody>
      </p:sp>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 name="KSO_WM_UNIT_TYPE" val="a"/>
  <p:tag name="KSO_WM_UNIT_INDEX" val="1"/>
  <p:tag name="KSO_WM_UNIT_ID" val="custom20184553_1*a*1"/>
  <p:tag name="KSO_WM_UNIT_LAYERLEVEL" val="1"/>
  <p:tag name="KSO_WM_UNIT_VALUE" val="10"/>
  <p:tag name="KSO_WM_UNIT_ISCONTENTSTITLE" val="0"/>
  <p:tag name="KSO_WM_UNIT_HIGHLIGHT" val="0"/>
  <p:tag name="KSO_WM_UNIT_COMPATIBLE" val="0"/>
  <p:tag name="KSO_WM_UNIT_CLEAR" val="0"/>
  <p:tag name="KSO_WM_BEAUTIFY_FLAG" val="#wm#"/>
  <p:tag name="KSO_WM_UNIT_PRESET_TEXT" val="空白演示"/>
</p:tagLst>
</file>

<file path=ppt/tags/tag10.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11.xml><?xml version="1.0" encoding="utf-8"?>
<p:tagLst xmlns:a="http://schemas.openxmlformats.org/drawingml/2006/main" xmlns:r="http://schemas.openxmlformats.org/officeDocument/2006/relationships" xmlns:p="http://schemas.openxmlformats.org/presentationml/2006/main">
  <p:tag name="KSO_WM_UNIT_TABLE_BEAUTIFY" val="smartTable{81d965f7-1682-4367-b19c-38ea6551a479}"/>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KSO_WM_UNIT_TABLE_BEAUTIFY" val="smartTable{d8e9bc18-5707-4e25-bb39-2cb22f94379b}"/>
  <p:tag name="TABLE_ENDDRAG_ORIGIN_RECT" val="446*141"/>
  <p:tag name="TABLE_ENDDRAG_RECT" val="132*59*446*151"/>
</p:tagLst>
</file>

<file path=ppt/tags/tag17.xml><?xml version="1.0" encoding="utf-8"?>
<p:tagLst xmlns:a="http://schemas.openxmlformats.org/drawingml/2006/main" xmlns:r="http://schemas.openxmlformats.org/officeDocument/2006/relationships" xmlns:p="http://schemas.openxmlformats.org/presentationml/2006/main">
  <p:tag name="KSO_WM_UNIT_TABLE_BEAUTIFY" val="smartTable{afc62e55-0363-4e05-9f13-86b662984dec}"/>
  <p:tag name="TABLE_ENDDRAG_ORIGIN_RECT" val="446*151"/>
  <p:tag name="TABLE_ENDDRAG_RECT" val="132*218*446*181"/>
</p:tagLst>
</file>

<file path=ppt/tags/tag18.xml><?xml version="1.0" encoding="utf-8"?>
<p:tagLst xmlns:a="http://schemas.openxmlformats.org/drawingml/2006/main" xmlns:r="http://schemas.openxmlformats.org/officeDocument/2006/relationships" xmlns:p="http://schemas.openxmlformats.org/presentationml/2006/main">
  <p:tag name="KSO_WM_UNIT_TABLE_BEAUTIFY" val="smartTable{d8e9bc18-5707-4e25-bb39-2cb22f94379b}"/>
  <p:tag name="TABLE_ENDDRAG_ORIGIN_RECT" val="446*305"/>
  <p:tag name="TABLE_ENDDRAG_RECT" val="107*49*446*297"/>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53"/>
  <p:tag name="KSO_WM_UNIT_CLEAR" val="0"/>
  <p:tag name="KSO_WM_UNIT_COMPATIBLE" val="0"/>
  <p:tag name="KSO_WM_UNIT_HIGHLIGHT" val="0"/>
  <p:tag name="KSO_WM_UNIT_ISCONTENTSTITLE" val="0"/>
  <p:tag name="KSO_WM_UNIT_VALUE" val="234"/>
  <p:tag name="KSO_WM_UNIT_LAYERLEVEL" val="1"/>
  <p:tag name="KSO_WM_UNIT_INDEX" val="1"/>
  <p:tag name="KSO_WM_UNIT_ID" val="custom20184553_1*b*1"/>
  <p:tag name="KSO_WM_UNIT_TYPE" val="b"/>
  <p:tag name="KSO_WM_BEAUTIFY_FLAG" val="#wm#"/>
  <p:tag name="KSO_WM_TAG_VERSION" val="1.0"/>
  <p:tag name="KSO_WM_UNIT_PRESET_TEXT" val="Lorem ipsum dolor sit amet, consectetur adipisicing elit."/>
</p:tagLst>
</file>

<file path=ppt/tags/tag20.xml><?xml version="1.0" encoding="utf-8"?>
<p:tagLst xmlns:a="http://schemas.openxmlformats.org/drawingml/2006/main" xmlns:r="http://schemas.openxmlformats.org/officeDocument/2006/relationships" xmlns:p="http://schemas.openxmlformats.org/presentationml/2006/main">
  <p:tag name="PA" val="v4.0.0"/>
</p:tagLst>
</file>

<file path=ppt/tags/tag21.xml><?xml version="1.0" encoding="utf-8"?>
<p:tagLst xmlns:a="http://schemas.openxmlformats.org/drawingml/2006/main" xmlns:r="http://schemas.openxmlformats.org/officeDocument/2006/relationships" xmlns:p="http://schemas.openxmlformats.org/presentationml/2006/main">
  <p:tag name="PA" val="v4.0.0"/>
</p:tagLst>
</file>

<file path=ppt/tags/tag22.xml><?xml version="1.0" encoding="utf-8"?>
<p:tagLst xmlns:a="http://schemas.openxmlformats.org/drawingml/2006/main" xmlns:r="http://schemas.openxmlformats.org/officeDocument/2006/relationships" xmlns:p="http://schemas.openxmlformats.org/presentationml/2006/main">
  <p:tag name="PA" val="v4.0.0"/>
</p:tagLst>
</file>

<file path=ppt/tags/tag23.xml><?xml version="1.0" encoding="utf-8"?>
<p:tagLst xmlns:a="http://schemas.openxmlformats.org/drawingml/2006/main" xmlns:r="http://schemas.openxmlformats.org/officeDocument/2006/relationships" xmlns:p="http://schemas.openxmlformats.org/presentationml/2006/main">
  <p:tag name="PA" val="v4.0.0"/>
</p:tagLst>
</file>

<file path=ppt/tags/tag24.xml><?xml version="1.0" encoding="utf-8"?>
<p:tagLst xmlns:a="http://schemas.openxmlformats.org/drawingml/2006/main" xmlns:r="http://schemas.openxmlformats.org/officeDocument/2006/relationships" xmlns:p="http://schemas.openxmlformats.org/presentationml/2006/main">
  <p:tag name="PA" val="v4.0.0"/>
</p:tagLst>
</file>

<file path=ppt/tags/tag25.xml><?xml version="1.0" encoding="utf-8"?>
<p:tagLst xmlns:a="http://schemas.openxmlformats.org/drawingml/2006/main" xmlns:r="http://schemas.openxmlformats.org/officeDocument/2006/relationships" xmlns:p="http://schemas.openxmlformats.org/presentationml/2006/main">
  <p:tag name="PA" val="v4.0.0"/>
</p:tagLst>
</file>

<file path=ppt/tags/tag26.xml><?xml version="1.0" encoding="utf-8"?>
<p:tagLst xmlns:a="http://schemas.openxmlformats.org/drawingml/2006/main" xmlns:r="http://schemas.openxmlformats.org/officeDocument/2006/relationships" xmlns:p="http://schemas.openxmlformats.org/presentationml/2006/main">
  <p:tag name="KSO_WM_UNIT_TABLE_BEAUTIFY" val="smartTable{d8e9bc18-5707-4e25-bb39-2cb22f94379b}"/>
  <p:tag name="TABLE_ENDDRAG_ORIGIN_RECT" val="504*150"/>
  <p:tag name="TABLE_ENDDRAG_RECT" val="75*59*558*261"/>
</p:tagLst>
</file>

<file path=ppt/tags/tag27.xml><?xml version="1.0" encoding="utf-8"?>
<p:tagLst xmlns:a="http://schemas.openxmlformats.org/drawingml/2006/main" xmlns:r="http://schemas.openxmlformats.org/officeDocument/2006/relationships" xmlns:p="http://schemas.openxmlformats.org/presentationml/2006/main">
  <p:tag name="KSO_WM_UNIT_TABLE_BEAUTIFY" val="smartTable{d61fb6e0-5248-48be-994b-15b611e7186a}"/>
  <p:tag name="TABLE_ENDDRAG_ORIGIN_RECT" val="357*204"/>
  <p:tag name="TABLE_ENDDRAG_RECT" val="49*100*346*214"/>
</p:tagLst>
</file>

<file path=ppt/tags/tag28.xml><?xml version="1.0" encoding="utf-8"?>
<p:tagLst xmlns:a="http://schemas.openxmlformats.org/drawingml/2006/main" xmlns:r="http://schemas.openxmlformats.org/officeDocument/2006/relationships" xmlns:p="http://schemas.openxmlformats.org/presentationml/2006/main">
  <p:tag name="KSO_WM_UNIT_TABLE_BEAUTIFY" val="smartTable{8d1da2c4-e66d-43c6-8c74-678ee1bf82a1}"/>
  <p:tag name="TABLE_ENDDRAG_ORIGIN_RECT" val="625*338"/>
  <p:tag name="TABLE_ENDDRAG_RECT" val="34*37*625*331"/>
</p:tagLst>
</file>

<file path=ppt/tags/tag29.xml><?xml version="1.0" encoding="utf-8"?>
<p:tagLst xmlns:a="http://schemas.openxmlformats.org/drawingml/2006/main" xmlns:r="http://schemas.openxmlformats.org/officeDocument/2006/relationships" xmlns:p="http://schemas.openxmlformats.org/presentationml/2006/main">
  <p:tag name="TEXT_TYPE" val="PAGE HEADING"/>
</p:tagLst>
</file>

<file path=ppt/tags/tag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53"/>
  <p:tag name="KSO_WM_UNIT_CLEAR" val="0"/>
  <p:tag name="KSO_WM_UNIT_COMPATIBLE" val="0"/>
  <p:tag name="KSO_WM_UNIT_HIGHLIGHT" val="0"/>
  <p:tag name="KSO_WM_UNIT_ISCONTENTSTITLE" val="0"/>
  <p:tag name="KSO_WM_UNIT_VALUE" val="234"/>
  <p:tag name="KSO_WM_UNIT_LAYERLEVEL" val="1"/>
  <p:tag name="KSO_WM_UNIT_INDEX" val="1"/>
  <p:tag name="KSO_WM_UNIT_ID" val="custom20184553_1*b*1"/>
  <p:tag name="KSO_WM_UNIT_TYPE" val="b"/>
  <p:tag name="KSO_WM_BEAUTIFY_FLAG" val="#wm#"/>
  <p:tag name="KSO_WM_TAG_VERSION" val="1.0"/>
  <p:tag name="KSO_WM_UNIT_PRESET_TEXT" val="Lorem ipsum dolor sit amet, consectetur adipisicing elit."/>
</p:tagLst>
</file>

<file path=ppt/tags/tag30.xml><?xml version="1.0" encoding="utf-8"?>
<p:tagLst xmlns:a="http://schemas.openxmlformats.org/drawingml/2006/main" xmlns:r="http://schemas.openxmlformats.org/officeDocument/2006/relationships" xmlns:p="http://schemas.openxmlformats.org/presentationml/2006/main">
  <p:tag name="KSO_WM_UNIT_TABLE_BEAUTIFY" val="smartTable{48c59cd4-275a-495a-86d7-082da579288c}"/>
  <p:tag name="TABLE_ENDDRAG_ORIGIN_RECT" val="534*109"/>
  <p:tag name="TABLE_ENDDRAG_RECT" val="103*16*534*96"/>
</p:tagLst>
</file>

<file path=ppt/tags/tag31.xml><?xml version="1.0" encoding="utf-8"?>
<p:tagLst xmlns:a="http://schemas.openxmlformats.org/drawingml/2006/main" xmlns:r="http://schemas.openxmlformats.org/officeDocument/2006/relationships" xmlns:p="http://schemas.openxmlformats.org/presentationml/2006/main">
  <p:tag name="KSO_WM_UNIT_TABLE_BEAUTIFY" val="smartTable{d0d1db51-360d-455d-96b3-e82ae06a57d5}"/>
  <p:tag name="TABLE_ENDDRAG_ORIGIN_RECT" val="534*101"/>
  <p:tag name="TABLE_ENDDRAG_RECT" val="103*260*534*96"/>
</p:tagLst>
</file>

<file path=ppt/tags/tag32.xml><?xml version="1.0" encoding="utf-8"?>
<p:tagLst xmlns:a="http://schemas.openxmlformats.org/drawingml/2006/main" xmlns:r="http://schemas.openxmlformats.org/officeDocument/2006/relationships" xmlns:p="http://schemas.openxmlformats.org/presentationml/2006/main">
  <p:tag name="KSO_WM_UNIT_TABLE_BEAUTIFY" val="smartTable{7cad0441-897f-4a70-a92a-9193d5cc3e1b}"/>
  <p:tag name="TABLE_ENDDRAG_ORIGIN_RECT" val="534*131"/>
  <p:tag name="TABLE_ENDDRAG_RECT" val="103*22*534*136"/>
</p:tagLst>
</file>

<file path=ppt/tags/tag33.xml><?xml version="1.0" encoding="utf-8"?>
<p:tagLst xmlns:a="http://schemas.openxmlformats.org/drawingml/2006/main" xmlns:r="http://schemas.openxmlformats.org/officeDocument/2006/relationships" xmlns:p="http://schemas.openxmlformats.org/presentationml/2006/main">
  <p:tag name="PA" val="v4.0.0"/>
</p:tagLst>
</file>

<file path=ppt/tags/tag34.xml><?xml version="1.0" encoding="utf-8"?>
<p:tagLst xmlns:a="http://schemas.openxmlformats.org/drawingml/2006/main" xmlns:r="http://schemas.openxmlformats.org/officeDocument/2006/relationships" xmlns:p="http://schemas.openxmlformats.org/presentationml/2006/main">
  <p:tag name="PA" val="v4.0.0"/>
</p:tagLst>
</file>

<file path=ppt/tags/tag35.xml><?xml version="1.0" encoding="utf-8"?>
<p:tagLst xmlns:a="http://schemas.openxmlformats.org/drawingml/2006/main" xmlns:r="http://schemas.openxmlformats.org/officeDocument/2006/relationships" xmlns:p="http://schemas.openxmlformats.org/presentationml/2006/main">
  <p:tag name="PA" val="v4.0.0"/>
</p:tagLst>
</file>

<file path=ppt/tags/tag36.xml><?xml version="1.0" encoding="utf-8"?>
<p:tagLst xmlns:a="http://schemas.openxmlformats.org/drawingml/2006/main" xmlns:r="http://schemas.openxmlformats.org/officeDocument/2006/relationships" xmlns:p="http://schemas.openxmlformats.org/presentationml/2006/main">
  <p:tag name="PA" val="v4.0.0"/>
</p:tagLst>
</file>

<file path=ppt/tags/tag37.xml><?xml version="1.0" encoding="utf-8"?>
<p:tagLst xmlns:a="http://schemas.openxmlformats.org/drawingml/2006/main" xmlns:r="http://schemas.openxmlformats.org/officeDocument/2006/relationships" xmlns:p="http://schemas.openxmlformats.org/presentationml/2006/main">
  <p:tag name="PA" val="v4.0.0"/>
</p:tagLst>
</file>

<file path=ppt/tags/tag38.xml><?xml version="1.0" encoding="utf-8"?>
<p:tagLst xmlns:a="http://schemas.openxmlformats.org/drawingml/2006/main" xmlns:r="http://schemas.openxmlformats.org/officeDocument/2006/relationships" xmlns:p="http://schemas.openxmlformats.org/presentationml/2006/main">
  <p:tag name="PA" val="v4.0.0"/>
</p:tagLst>
</file>

<file path=ppt/tags/tag39.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53"/>
  <p:tag name="KSO_WM_UNIT_CLEAR" val="0"/>
  <p:tag name="KSO_WM_UNIT_COMPATIBLE" val="0"/>
  <p:tag name="KSO_WM_UNIT_HIGHLIGHT" val="0"/>
  <p:tag name="KSO_WM_UNIT_ISCONTENTSTITLE" val="0"/>
  <p:tag name="KSO_WM_UNIT_VALUE" val="234"/>
  <p:tag name="KSO_WM_UNIT_LAYERLEVEL" val="1"/>
  <p:tag name="KSO_WM_UNIT_INDEX" val="1"/>
  <p:tag name="KSO_WM_UNIT_ID" val="custom20184553_1*b*1"/>
  <p:tag name="KSO_WM_UNIT_TYPE" val="b"/>
  <p:tag name="KSO_WM_BEAUTIFY_FLAG" val="#wm#"/>
  <p:tag name="KSO_WM_TAG_VERSION" val="1.0"/>
  <p:tag name="KSO_WM_UNIT_PRESET_TEXT" val="Lorem ipsum dolor sit amet, consectetur adipisicing elit."/>
</p:tagLst>
</file>

<file path=ppt/tags/tag40.xml><?xml version="1.0" encoding="utf-8"?>
<p:tagLst xmlns:a="http://schemas.openxmlformats.org/drawingml/2006/main" xmlns:r="http://schemas.openxmlformats.org/officeDocument/2006/relationships" xmlns:p="http://schemas.openxmlformats.org/presentationml/2006/main">
  <p:tag name="PA" val="v4.0.0"/>
</p:tagLst>
</file>

<file path=ppt/tags/tag41.xml><?xml version="1.0" encoding="utf-8"?>
<p:tagLst xmlns:a="http://schemas.openxmlformats.org/drawingml/2006/main" xmlns:r="http://schemas.openxmlformats.org/officeDocument/2006/relationships" xmlns:p="http://schemas.openxmlformats.org/presentationml/2006/main">
  <p:tag name="PA" val="v4.0.0"/>
</p:tagLst>
</file>

<file path=ppt/tags/tag4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 name="KSO_WM_UNIT_TYPE" val="a"/>
  <p:tag name="KSO_WM_UNIT_INDEX" val="1"/>
  <p:tag name="KSO_WM_UNIT_ID" val="custom20184553_1*a*1"/>
  <p:tag name="KSO_WM_UNIT_LAYERLEVEL" val="1"/>
  <p:tag name="KSO_WM_UNIT_VALUE" val="10"/>
  <p:tag name="KSO_WM_UNIT_ISCONTENTSTITLE" val="0"/>
  <p:tag name="KSO_WM_UNIT_HIGHLIGHT" val="0"/>
  <p:tag name="KSO_WM_UNIT_COMPATIBLE" val="0"/>
  <p:tag name="KSO_WM_UNIT_CLEAR" val="0"/>
  <p:tag name="KSO_WM_BEAUTIFY_FLAG" val="#wm#"/>
  <p:tag name="KSO_WM_UNIT_PRESET_TEXT" val="空白演示"/>
</p:tagLst>
</file>

<file path=ppt/tags/tag4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53"/>
  <p:tag name="KSO_WM_UNIT_CLEAR" val="0"/>
  <p:tag name="KSO_WM_UNIT_COMPATIBLE" val="0"/>
  <p:tag name="KSO_WM_UNIT_HIGHLIGHT" val="0"/>
  <p:tag name="KSO_WM_UNIT_ISCONTENTSTITLE" val="0"/>
  <p:tag name="KSO_WM_UNIT_VALUE" val="234"/>
  <p:tag name="KSO_WM_UNIT_LAYERLEVEL" val="1"/>
  <p:tag name="KSO_WM_UNIT_INDEX" val="1"/>
  <p:tag name="KSO_WM_UNIT_ID" val="custom20184553_1*b*1"/>
  <p:tag name="KSO_WM_UNIT_TYPE" val="b"/>
  <p:tag name="KSO_WM_BEAUTIFY_FLAG" val="#wm#"/>
  <p:tag name="KSO_WM_TAG_VERSION" val="1.0"/>
  <p:tag name="KSO_WM_UNIT_PRESET_TEXT" val="Lorem ipsum dolor sit amet, consectetur adipisicing elit."/>
</p:tagLst>
</file>

<file path=ppt/tags/tag4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53"/>
  <p:tag name="KSO_WM_UNIT_CLEAR" val="0"/>
  <p:tag name="KSO_WM_UNIT_COMPATIBLE" val="0"/>
  <p:tag name="KSO_WM_UNIT_HIGHLIGHT" val="0"/>
  <p:tag name="KSO_WM_UNIT_ISCONTENTSTITLE" val="0"/>
  <p:tag name="KSO_WM_UNIT_VALUE" val="234"/>
  <p:tag name="KSO_WM_UNIT_LAYERLEVEL" val="1"/>
  <p:tag name="KSO_WM_UNIT_INDEX" val="1"/>
  <p:tag name="KSO_WM_UNIT_ID" val="custom20184553_1*b*1"/>
  <p:tag name="KSO_WM_UNIT_TYPE" val="b"/>
  <p:tag name="KSO_WM_BEAUTIFY_FLAG" val="#wm#"/>
  <p:tag name="KSO_WM_TAG_VERSION" val="1.0"/>
  <p:tag name="KSO_WM_UNIT_PRESET_TEXT" val="Lorem ipsum dolor sit amet, consectetur adipisicing elit."/>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7.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8246</Words>
  <Application>Microsoft Office PowerPoint</Application>
  <PresentationFormat>自定义</PresentationFormat>
  <Paragraphs>1718</Paragraphs>
  <Slides>71</Slides>
  <Notes>71</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71</vt:i4>
      </vt:variant>
    </vt:vector>
  </HeadingPairs>
  <TitlesOfParts>
    <vt:vector size="73" baseType="lpstr">
      <vt:lpstr>Office 主题​​</vt:lpstr>
      <vt:lpstr>CorelDRAW</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vector>
  </TitlesOfParts>
  <Company>http://www.deepbbs.org</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wen</dc:title>
  <dc:subject>wen</dc:subject>
  <dc:creator>wen</dc:creator>
  <cp:lastModifiedBy>Injoy</cp:lastModifiedBy>
  <cp:revision>1198</cp:revision>
  <dcterms:created xsi:type="dcterms:W3CDTF">2015-12-30T00:59:00Z</dcterms:created>
  <dcterms:modified xsi:type="dcterms:W3CDTF">2021-09-07T12:38:31Z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2052-11.8.2.8053</vt:lpwstr>
  </property>
  <property fmtid="{D5CDD505-2E9C-101B-9397-08002B2CF9AE}" pid="3" name="ICV">
    <vt:lpwstr>894649CD843A4956A03AE31B602C719D</vt:lpwstr>
  </property>
</Properties>
</file>